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0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1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2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3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2" r:id="rId3"/>
    <p:sldMasterId id="2147483713" r:id="rId4"/>
    <p:sldMasterId id="2147483731" r:id="rId5"/>
    <p:sldMasterId id="2147483749" r:id="rId6"/>
    <p:sldMasterId id="2147483767" r:id="rId7"/>
    <p:sldMasterId id="2147483785" r:id="rId8"/>
    <p:sldMasterId id="2147483803" r:id="rId9"/>
    <p:sldMasterId id="2147483821" r:id="rId10"/>
    <p:sldMasterId id="2147483839" r:id="rId11"/>
    <p:sldMasterId id="2147483858" r:id="rId12"/>
    <p:sldMasterId id="2147483877" r:id="rId13"/>
    <p:sldMasterId id="2147483884" r:id="rId14"/>
  </p:sldMasterIdLst>
  <p:notesMasterIdLst>
    <p:notesMasterId r:id="rId112"/>
  </p:notesMasterIdLst>
  <p:sldIdLst>
    <p:sldId id="257" r:id="rId15"/>
    <p:sldId id="497" r:id="rId16"/>
    <p:sldId id="516" r:id="rId17"/>
    <p:sldId id="515" r:id="rId18"/>
    <p:sldId id="492" r:id="rId19"/>
    <p:sldId id="493" r:id="rId20"/>
    <p:sldId id="494" r:id="rId21"/>
    <p:sldId id="396" r:id="rId22"/>
    <p:sldId id="517" r:id="rId23"/>
    <p:sldId id="518" r:id="rId24"/>
    <p:sldId id="519" r:id="rId25"/>
    <p:sldId id="520" r:id="rId26"/>
    <p:sldId id="522" r:id="rId27"/>
    <p:sldId id="523" r:id="rId28"/>
    <p:sldId id="524" r:id="rId29"/>
    <p:sldId id="525" r:id="rId30"/>
    <p:sldId id="399" r:id="rId31"/>
    <p:sldId id="400" r:id="rId32"/>
    <p:sldId id="526" r:id="rId33"/>
    <p:sldId id="416" r:id="rId34"/>
    <p:sldId id="425" r:id="rId35"/>
    <p:sldId id="426" r:id="rId36"/>
    <p:sldId id="413" r:id="rId37"/>
    <p:sldId id="415" r:id="rId38"/>
    <p:sldId id="417" r:id="rId39"/>
    <p:sldId id="271" r:id="rId40"/>
    <p:sldId id="273" r:id="rId41"/>
    <p:sldId id="280" r:id="rId42"/>
    <p:sldId id="288" r:id="rId43"/>
    <p:sldId id="499" r:id="rId44"/>
    <p:sldId id="292" r:id="rId45"/>
    <p:sldId id="294" r:id="rId46"/>
    <p:sldId id="297" r:id="rId47"/>
    <p:sldId id="302" r:id="rId48"/>
    <p:sldId id="303" r:id="rId49"/>
    <p:sldId id="304" r:id="rId50"/>
    <p:sldId id="312" r:id="rId51"/>
    <p:sldId id="314" r:id="rId52"/>
    <p:sldId id="315" r:id="rId53"/>
    <p:sldId id="316" r:id="rId54"/>
    <p:sldId id="317" r:id="rId55"/>
    <p:sldId id="324" r:id="rId56"/>
    <p:sldId id="323" r:id="rId57"/>
    <p:sldId id="325" r:id="rId58"/>
    <p:sldId id="327" r:id="rId59"/>
    <p:sldId id="328" r:id="rId60"/>
    <p:sldId id="330" r:id="rId61"/>
    <p:sldId id="331" r:id="rId62"/>
    <p:sldId id="332" r:id="rId63"/>
    <p:sldId id="334" r:id="rId64"/>
    <p:sldId id="335" r:id="rId65"/>
    <p:sldId id="340" r:id="rId66"/>
    <p:sldId id="347" r:id="rId67"/>
    <p:sldId id="501" r:id="rId68"/>
    <p:sldId id="348" r:id="rId69"/>
    <p:sldId id="350" r:id="rId70"/>
    <p:sldId id="351" r:id="rId71"/>
    <p:sldId id="353" r:id="rId72"/>
    <p:sldId id="354" r:id="rId73"/>
    <p:sldId id="355" r:id="rId74"/>
    <p:sldId id="358" r:id="rId75"/>
    <p:sldId id="360" r:id="rId76"/>
    <p:sldId id="362" r:id="rId77"/>
    <p:sldId id="364" r:id="rId78"/>
    <p:sldId id="368" r:id="rId79"/>
    <p:sldId id="369" r:id="rId80"/>
    <p:sldId id="370" r:id="rId81"/>
    <p:sldId id="371" r:id="rId82"/>
    <p:sldId id="372" r:id="rId83"/>
    <p:sldId id="373" r:id="rId84"/>
    <p:sldId id="374" r:id="rId85"/>
    <p:sldId id="375" r:id="rId86"/>
    <p:sldId id="377" r:id="rId87"/>
    <p:sldId id="378" r:id="rId88"/>
    <p:sldId id="379" r:id="rId89"/>
    <p:sldId id="380" r:id="rId90"/>
    <p:sldId id="381" r:id="rId91"/>
    <p:sldId id="383" r:id="rId92"/>
    <p:sldId id="385" r:id="rId93"/>
    <p:sldId id="387" r:id="rId94"/>
    <p:sldId id="504" r:id="rId95"/>
    <p:sldId id="506" r:id="rId96"/>
    <p:sldId id="514" r:id="rId97"/>
    <p:sldId id="505" r:id="rId98"/>
    <p:sldId id="507" r:id="rId99"/>
    <p:sldId id="509" r:id="rId100"/>
    <p:sldId id="513" r:id="rId101"/>
    <p:sldId id="510" r:id="rId102"/>
    <p:sldId id="511" r:id="rId103"/>
    <p:sldId id="483" r:id="rId104"/>
    <p:sldId id="484" r:id="rId105"/>
    <p:sldId id="512" r:id="rId106"/>
    <p:sldId id="485" r:id="rId107"/>
    <p:sldId id="486" r:id="rId108"/>
    <p:sldId id="264" r:id="rId109"/>
    <p:sldId id="265" r:id="rId110"/>
    <p:sldId id="482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1"/>
    <p:restoredTop sz="86497"/>
  </p:normalViewPr>
  <p:slideViewPr>
    <p:cSldViewPr snapToGrid="0" snapToObjects="1" showGuides="1">
      <p:cViewPr varScale="1">
        <p:scale>
          <a:sx n="145" d="100"/>
          <a:sy n="145" d="100"/>
        </p:scale>
        <p:origin x="2280" y="18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87.xml"/><Relationship Id="rId102" Type="http://schemas.openxmlformats.org/officeDocument/2006/relationships/slide" Target="slides/slide88.xml"/><Relationship Id="rId103" Type="http://schemas.openxmlformats.org/officeDocument/2006/relationships/slide" Target="slides/slide89.xml"/><Relationship Id="rId104" Type="http://schemas.openxmlformats.org/officeDocument/2006/relationships/slide" Target="slides/slide90.xml"/><Relationship Id="rId105" Type="http://schemas.openxmlformats.org/officeDocument/2006/relationships/slide" Target="slides/slide91.xml"/><Relationship Id="rId106" Type="http://schemas.openxmlformats.org/officeDocument/2006/relationships/slide" Target="slides/slide92.xml"/><Relationship Id="rId107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slide" Target="slides/slide94.xml"/><Relationship Id="rId109" Type="http://schemas.openxmlformats.org/officeDocument/2006/relationships/slide" Target="slides/slide9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110" Type="http://schemas.openxmlformats.org/officeDocument/2006/relationships/slide" Target="slides/slide96.xml"/><Relationship Id="rId90" Type="http://schemas.openxmlformats.org/officeDocument/2006/relationships/slide" Target="slides/slide76.xml"/><Relationship Id="rId91" Type="http://schemas.openxmlformats.org/officeDocument/2006/relationships/slide" Target="slides/slide77.xml"/><Relationship Id="rId92" Type="http://schemas.openxmlformats.org/officeDocument/2006/relationships/slide" Target="slides/slide78.xml"/><Relationship Id="rId93" Type="http://schemas.openxmlformats.org/officeDocument/2006/relationships/slide" Target="slides/slide79.xml"/><Relationship Id="rId94" Type="http://schemas.openxmlformats.org/officeDocument/2006/relationships/slide" Target="slides/slide80.xml"/><Relationship Id="rId95" Type="http://schemas.openxmlformats.org/officeDocument/2006/relationships/slide" Target="slides/slide81.xml"/><Relationship Id="rId96" Type="http://schemas.openxmlformats.org/officeDocument/2006/relationships/slide" Target="slides/slide82.xml"/><Relationship Id="rId97" Type="http://schemas.openxmlformats.org/officeDocument/2006/relationships/slide" Target="slides/slide83.xml"/><Relationship Id="rId98" Type="http://schemas.openxmlformats.org/officeDocument/2006/relationships/slide" Target="slides/slide84.xml"/><Relationship Id="rId99" Type="http://schemas.openxmlformats.org/officeDocument/2006/relationships/slide" Target="slides/slide85.xml"/><Relationship Id="rId111" Type="http://schemas.openxmlformats.org/officeDocument/2006/relationships/slide" Target="slides/slide97.xml"/><Relationship Id="rId112" Type="http://schemas.openxmlformats.org/officeDocument/2006/relationships/notesMaster" Target="notesMasters/notesMaster1.xml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100" Type="http://schemas.openxmlformats.org/officeDocument/2006/relationships/slide" Target="slides/slide86.xml"/><Relationship Id="rId80" Type="http://schemas.openxmlformats.org/officeDocument/2006/relationships/slide" Target="slides/slide66.xml"/><Relationship Id="rId81" Type="http://schemas.openxmlformats.org/officeDocument/2006/relationships/slide" Target="slides/slide67.xml"/><Relationship Id="rId82" Type="http://schemas.openxmlformats.org/officeDocument/2006/relationships/slide" Target="slides/slide68.xml"/><Relationship Id="rId83" Type="http://schemas.openxmlformats.org/officeDocument/2006/relationships/slide" Target="slides/slide69.xml"/><Relationship Id="rId84" Type="http://schemas.openxmlformats.org/officeDocument/2006/relationships/slide" Target="slides/slide70.xml"/><Relationship Id="rId85" Type="http://schemas.openxmlformats.org/officeDocument/2006/relationships/slide" Target="slides/slide71.xml"/><Relationship Id="rId86" Type="http://schemas.openxmlformats.org/officeDocument/2006/relationships/slide" Target="slides/slide72.xml"/><Relationship Id="rId87" Type="http://schemas.openxmlformats.org/officeDocument/2006/relationships/slide" Target="slides/slide73.xml"/><Relationship Id="rId88" Type="http://schemas.openxmlformats.org/officeDocument/2006/relationships/slide" Target="slides/slide74.xml"/><Relationship Id="rId89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2F324-2455-264D-8A65-9259175DA0E8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A58E7-2535-784A-A701-8D7DD1922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Bruinsma</a:t>
            </a:r>
            <a:r>
              <a:rPr lang="en-US" dirty="0" smtClean="0"/>
              <a:t> (2009) used 2006</a:t>
            </a:r>
            <a:r>
              <a:rPr lang="en-US" baseline="0" dirty="0" smtClean="0"/>
              <a:t> FAO baseline demand projections to project growth in crop production to 2050.  </a:t>
            </a:r>
          </a:p>
          <a:p>
            <a:r>
              <a:rPr lang="en-US" baseline="0" dirty="0" smtClean="0"/>
              <a:t>Assumptions:</a:t>
            </a:r>
          </a:p>
          <a:p>
            <a:pPr marL="233335" indent="-233335">
              <a:buAutoNum type="arabicPeriod"/>
            </a:pPr>
            <a:r>
              <a:rPr lang="en-US" baseline="0" dirty="0" smtClean="0"/>
              <a:t>the calculations excludes an impact of climate change on crop production</a:t>
            </a:r>
          </a:p>
          <a:p>
            <a:pPr marL="233335" indent="-233335">
              <a:buAutoNum type="arabicPeriod"/>
            </a:pPr>
            <a:r>
              <a:rPr lang="en-US" baseline="0" dirty="0" smtClean="0"/>
              <a:t>land for </a:t>
            </a:r>
            <a:r>
              <a:rPr lang="en-US" baseline="0" dirty="0" err="1" smtClean="0"/>
              <a:t>biofuels</a:t>
            </a:r>
            <a:r>
              <a:rPr lang="en-US" baseline="0" dirty="0" smtClean="0"/>
              <a:t> remains at 2008 levels, i.e. 80-85 M t of cereals are used for ethanol (mostly maize in the US) and 10 Mt of vegetable oil for biodiesel in the EU</a:t>
            </a:r>
          </a:p>
          <a:p>
            <a:pPr marL="233335" indent="-233335">
              <a:buAutoNum type="arabicPeriod"/>
            </a:pPr>
            <a:r>
              <a:rPr lang="en-US" baseline="0" dirty="0" smtClean="0"/>
              <a:t>the bulk of food will be produced locally, based on observations that only 16% of the world crop production  enters international trade at present.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C22BE-FF63-4D95-80CF-76B21CFA1D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Bruinsma</a:t>
            </a:r>
            <a:r>
              <a:rPr lang="en-US" dirty="0" smtClean="0"/>
              <a:t> (2009) used 2006</a:t>
            </a:r>
            <a:r>
              <a:rPr lang="en-US" baseline="0" dirty="0" smtClean="0"/>
              <a:t> FAO baseline demand projections to project growth in crop production to 2050.  </a:t>
            </a:r>
          </a:p>
          <a:p>
            <a:r>
              <a:rPr lang="en-US" baseline="0" dirty="0" smtClean="0"/>
              <a:t>Assumptions:</a:t>
            </a:r>
          </a:p>
          <a:p>
            <a:pPr marL="233335" indent="-233335">
              <a:buAutoNum type="arabicPeriod"/>
            </a:pPr>
            <a:r>
              <a:rPr lang="en-US" baseline="0" dirty="0" smtClean="0"/>
              <a:t>the calculations excludes an impact of climate change on crop production</a:t>
            </a:r>
          </a:p>
          <a:p>
            <a:pPr marL="233335" indent="-233335">
              <a:buAutoNum type="arabicPeriod"/>
            </a:pPr>
            <a:r>
              <a:rPr lang="en-US" baseline="0" dirty="0" smtClean="0"/>
              <a:t>land for </a:t>
            </a:r>
            <a:r>
              <a:rPr lang="en-US" baseline="0" dirty="0" err="1" smtClean="0"/>
              <a:t>biofuels</a:t>
            </a:r>
            <a:r>
              <a:rPr lang="en-US" baseline="0" dirty="0" smtClean="0"/>
              <a:t> remains at 2008 levels, i.e. 80-85 M t of cereals are used for ethanol (mostly maize in the US) and 10 Mt of vegetable oil for biodiesel in the EU</a:t>
            </a:r>
          </a:p>
          <a:p>
            <a:pPr marL="233335" indent="-233335">
              <a:buAutoNum type="arabicPeriod"/>
            </a:pPr>
            <a:r>
              <a:rPr lang="en-US" baseline="0" dirty="0" smtClean="0"/>
              <a:t>the bulk of food will be produced locally, based on observations that only 16% of the world crop production  enters international trade at present.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C22BE-FF63-4D95-80CF-76B21CFA1D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1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Bruinsma</a:t>
            </a:r>
            <a:r>
              <a:rPr lang="en-US" dirty="0" smtClean="0"/>
              <a:t> (2009) used 2006</a:t>
            </a:r>
            <a:r>
              <a:rPr lang="en-US" baseline="0" dirty="0" smtClean="0"/>
              <a:t> FAO baseline demand projections to project growth in crop production to 2050.  </a:t>
            </a:r>
          </a:p>
          <a:p>
            <a:r>
              <a:rPr lang="en-US" baseline="0" dirty="0" smtClean="0"/>
              <a:t>Assumptions:</a:t>
            </a:r>
          </a:p>
          <a:p>
            <a:pPr marL="233335" indent="-233335">
              <a:buAutoNum type="arabicPeriod"/>
            </a:pPr>
            <a:r>
              <a:rPr lang="en-US" baseline="0" dirty="0" smtClean="0"/>
              <a:t>the calculations excludes an impact of climate change on crop production</a:t>
            </a:r>
          </a:p>
          <a:p>
            <a:pPr marL="233335" indent="-233335">
              <a:buAutoNum type="arabicPeriod"/>
            </a:pPr>
            <a:r>
              <a:rPr lang="en-US" baseline="0" dirty="0" smtClean="0"/>
              <a:t>land for </a:t>
            </a:r>
            <a:r>
              <a:rPr lang="en-US" baseline="0" dirty="0" err="1" smtClean="0"/>
              <a:t>biofuels</a:t>
            </a:r>
            <a:r>
              <a:rPr lang="en-US" baseline="0" dirty="0" smtClean="0"/>
              <a:t> remains at 2008 levels, i.e. 80-85 M t of cereals are used for ethanol (mostly maize in the US) and 10 Mt of vegetable oil for biodiesel in the EU</a:t>
            </a:r>
          </a:p>
          <a:p>
            <a:pPr marL="233335" indent="-233335">
              <a:buAutoNum type="arabicPeriod"/>
            </a:pPr>
            <a:r>
              <a:rPr lang="en-US" baseline="0" dirty="0" smtClean="0"/>
              <a:t>the bulk of food will be produced locally, based on observations that only 16% of the world crop production  enters international trade at present.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C22BE-FF63-4D95-80CF-76B21CFA1D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0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91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91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91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0FA1A0-DC1A-5647-B70B-2EEDE2E3A1AD}" type="slidenum">
              <a:rPr lang="pt-BR">
                <a:solidFill>
                  <a:srgbClr val="000000"/>
                </a:solidFill>
                <a:latin typeface="Arial" charset="0"/>
                <a:cs typeface="Arial Unicode MS" charset="0"/>
              </a:rPr>
              <a:pPr/>
              <a:t>72</a:t>
            </a:fld>
            <a:endParaRPr lang="pt-BR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2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5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91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91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916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FACCA6-8D65-5849-A587-0D1275DC1BD1}" type="slidenum">
              <a:rPr lang="fr-FR">
                <a:solidFill>
                  <a:srgbClr val="000000"/>
                </a:solidFill>
                <a:cs typeface="Arial Unicode MS" charset="0"/>
              </a:rPr>
              <a:pPr/>
              <a:t>80</a:t>
            </a:fld>
            <a:endParaRPr lang="fr-FR">
              <a:solidFill>
                <a:srgbClr val="0000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5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jpe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emf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jpe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emf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emf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emf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emf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447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86724" cy="114300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51EA5-D454-0948-9189-AC77B77EFD18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5563" y="6396038"/>
            <a:ext cx="2087562" cy="420687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5561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87450" y="22050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187450" y="43386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5149850" y="2205038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684213" y="6616700"/>
            <a:ext cx="2951162" cy="241300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3757B-CCDC-EA47-BB33-158CF9C61625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907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357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075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211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8867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1147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027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7426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538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95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8310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315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6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435225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76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5AAA9F-B685-194C-8221-4F228E8B2090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59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C917C-54C2-534D-8B3F-4EDC186B505A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384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86724" cy="114300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51EA5-D454-0948-9189-AC77B77EFD18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5563" y="6396038"/>
            <a:ext cx="2087562" cy="420687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228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87450" y="22050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187450" y="43386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5149850" y="2205038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684213" y="6616700"/>
            <a:ext cx="2951162" cy="241300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3757B-CCDC-EA47-BB33-158CF9C61625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514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827684-4382-894E-A472-FC6C8CAEE9FC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251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6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57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012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8621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100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9768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472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8278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24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688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331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32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895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435225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8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5AAA9F-B685-194C-8221-4F228E8B2090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483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C917C-54C2-534D-8B3F-4EDC186B505A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782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86724" cy="114300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51EA5-D454-0948-9189-AC77B77EFD18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5563" y="6396038"/>
            <a:ext cx="2087562" cy="420687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1869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87450" y="22050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187450" y="43386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5149850" y="2205038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684213" y="6616700"/>
            <a:ext cx="2951162" cy="241300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3757B-CCDC-EA47-BB33-158CF9C61625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962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827684-4382-894E-A472-FC6C8CAEE9FC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886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018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946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275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248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8002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1236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5324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5992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370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03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090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3394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435225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5AAA9F-B685-194C-8221-4F228E8B2090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44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C917C-54C2-534D-8B3F-4EDC186B505A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55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2180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86724" cy="114300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51EA5-D454-0948-9189-AC77B77EFD18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5563" y="6396038"/>
            <a:ext cx="2087562" cy="420687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3794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87450" y="22050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187450" y="43386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5149850" y="2205038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684213" y="6616700"/>
            <a:ext cx="2951162" cy="241300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3757B-CCDC-EA47-BB33-158CF9C61625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271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827684-4382-894E-A472-FC6C8CAEE9FC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394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4663"/>
            <a:ext cx="385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15B3-E36B-4F23-AEAD-481E7AB3C4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4/19/16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F86A-2245-4966-A6B3-E0F59E24E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7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632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910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9200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459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5593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784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962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445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70236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62222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80944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8442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435225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86724" cy="114300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51EA5-D454-0948-9189-AC77B77EFD18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5563" y="6396038"/>
            <a:ext cx="2087562" cy="420687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4179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87450" y="22050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187450" y="43386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5149850" y="2205038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684213" y="6616700"/>
            <a:ext cx="2951162" cy="241300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3757B-CCDC-EA47-BB33-158CF9C61625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283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827684-4382-894E-A472-FC6C8CAEE9FC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93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9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817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948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910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9807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4351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3992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80242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37020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2401888"/>
            <a:ext cx="4589462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4396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69945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3208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69945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8260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227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789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1015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52054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2556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5929313"/>
            <a:ext cx="12906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B059E-BBBD-AD48-9A0E-5FCDEBA03E54}" type="slidenum">
              <a:rPr lang="pt-BR" altLang="en-US" sz="2000" smtClean="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 sz="2000" smtClean="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6195"/>
      </p:ext>
    </p:extLst>
  </p:cSld>
  <p:clrMapOvr>
    <a:masterClrMapping/>
  </p:clrMapOvr>
  <p:transition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063" y="6169025"/>
            <a:ext cx="1206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E6C9FC-2AD0-204A-9742-76635D756F07}" type="slidenum">
              <a:rPr lang="pt-BR" altLang="en-US" sz="2000" smtClean="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 sz="2000" smtClean="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85997"/>
      </p:ext>
    </p:extLst>
  </p:cSld>
  <p:clrMapOvr>
    <a:masterClrMapping/>
  </p:clrMapOvr>
  <p:transition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4663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423C3-0544-B745-9F95-5F5B42F82A44}" type="datetime1">
              <a:rPr lang="en-US" sz="2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4/19/16</a:t>
            </a:fld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1FDF3F-ADC0-B346-AB89-2B06D65648D3}" type="slidenum">
              <a:rPr lang="en-US" altLang="en-US" sz="2000" smtClean="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000" smtClean="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1648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672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D98DB-7075-BC41-B25D-BE32ADD56320}" type="datetime1">
              <a:rPr lang="en-US" sz="2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4/19/16</a:t>
            </a:fld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1A833E-5852-B543-AA31-C8C0983D189F}" type="slidenum">
              <a:rPr lang="en-US" altLang="en-US" sz="2000" smtClean="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000" smtClean="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3842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90433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551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00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37020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2401888"/>
            <a:ext cx="4589462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99870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90887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22940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15374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1952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37020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2401888"/>
            <a:ext cx="4589462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94949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69945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1577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69945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65835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7264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155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944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8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69945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53206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9410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5929313"/>
            <a:ext cx="12906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B059E-BBBD-AD48-9A0E-5FCDEBA03E54}" type="slidenum">
              <a:rPr lang="pt-BR" altLang="en-US" sz="2000" smtClean="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 sz="2000" smtClean="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46865"/>
      </p:ext>
    </p:extLst>
  </p:cSld>
  <p:clrMapOvr>
    <a:masterClrMapping/>
  </p:clrMapOvr>
  <p:transition>
    <p:rand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063" y="6169025"/>
            <a:ext cx="1206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E6C9FC-2AD0-204A-9742-76635D756F07}" type="slidenum">
              <a:rPr lang="pt-BR" altLang="en-US" sz="2000" smtClean="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 sz="2000" smtClean="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5069"/>
      </p:ext>
    </p:extLst>
  </p:cSld>
  <p:clrMapOvr>
    <a:masterClrMapping/>
  </p:clrMapOvr>
  <p:transition>
    <p:rand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672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D98DB-7075-BC41-B25D-BE32ADD56320}" type="datetime1">
              <a:rPr lang="en-US" sz="2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4/19/16</a:t>
            </a:fld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1A833E-5852-B543-AA31-C8C0983D189F}" type="slidenum">
              <a:rPr lang="en-US" altLang="en-US" sz="2000" smtClean="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000" smtClean="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20656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2428881"/>
            <a:ext cx="385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C84A-A048-4422-844E-FD595E9367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010C-0916-4DED-A0AD-B8079D89A5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6129" name="Object 3"/>
          <p:cNvGraphicFramePr>
            <a:graphicFrameLocks noChangeAspect="1"/>
          </p:cNvGraphicFramePr>
          <p:nvPr/>
        </p:nvGraphicFramePr>
        <p:xfrm>
          <a:off x="90565" y="6215082"/>
          <a:ext cx="1195293" cy="59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9" name="CorelDRAW" r:id="rId4" imgW="3688560" imgH="2116440" progId="">
                  <p:embed/>
                </p:oleObj>
              </mc:Choice>
              <mc:Fallback>
                <p:oleObj name="CorelDRAW" r:id="rId4" imgW="3688560" imgH="2116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65" y="6215082"/>
                        <a:ext cx="1195293" cy="596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697454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"/>
            <a:ext cx="385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C84A-A048-4422-844E-FD595E9367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010C-0916-4DED-A0AD-B8079D89A5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6129" name="Object 3"/>
          <p:cNvGraphicFramePr>
            <a:graphicFrameLocks noChangeAspect="1"/>
          </p:cNvGraphicFramePr>
          <p:nvPr/>
        </p:nvGraphicFramePr>
        <p:xfrm>
          <a:off x="8158201" y="71414"/>
          <a:ext cx="914399" cy="51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3" name="CorelDRAW" r:id="rId4" imgW="3688560" imgH="2116440" progId="">
                  <p:embed/>
                </p:oleObj>
              </mc:Choice>
              <mc:Fallback>
                <p:oleObj name="CorelDRAW" r:id="rId4" imgW="3688560" imgH="2116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201" y="71414"/>
                        <a:ext cx="914399" cy="51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89504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2"/>
            <a:ext cx="385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C84A-A048-4422-844E-FD595E9367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010C-0916-4DED-A0AD-B8079D89A5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6129" name="Object 3"/>
          <p:cNvGraphicFramePr>
            <a:graphicFrameLocks noChangeAspect="1"/>
          </p:cNvGraphicFramePr>
          <p:nvPr/>
        </p:nvGraphicFramePr>
        <p:xfrm>
          <a:off x="118503" y="57990"/>
          <a:ext cx="894815" cy="513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7" name="CorelDRAW" r:id="rId4" imgW="3688560" imgH="2116440" progId="">
                  <p:embed/>
                </p:oleObj>
              </mc:Choice>
              <mc:Fallback>
                <p:oleObj name="CorelDRAW" r:id="rId4" imgW="3688560" imgH="2116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03" y="57990"/>
                        <a:ext cx="894815" cy="513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170359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76AF-C1F3-4699-AD5A-57D5C0563B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EE03-F822-4699-ABE5-21237388B0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22164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97135-4B96-4543-93DC-11EC9C7AA5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C7C6-FB93-4CAA-8C33-5C86520B01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4926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074" y="6360459"/>
            <a:ext cx="832488" cy="42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127559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69945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7300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5929313"/>
            <a:ext cx="1290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C4210-50C8-47C2-832F-C1129461EEDA}" type="slidenum">
              <a:rPr lang="pt-BR" sz="2000"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 sz="200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8560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4663"/>
            <a:ext cx="385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F15B3-E36B-4F23-AEAD-481E7AB3C40E}" type="datetimeFigureOut">
              <a:rPr lang="en-US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4/19/16</a:t>
            </a:fld>
            <a:endParaRPr 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2F86A-2245-4966-A6B3-E0F59E24E297}" type="slidenum">
              <a:rPr lang="en-US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11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71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812" y="6347011"/>
            <a:ext cx="896750" cy="4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prstClr val="black">
                  <a:tint val="75000"/>
                </a:prst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49532-6C54-494D-A218-C63EF3F907A5}" type="slidenum">
              <a:rPr lang="pt-BR" sz="2000">
                <a:solidFill>
                  <a:prstClr val="black">
                    <a:tint val="75000"/>
                  </a:prstClr>
                </a:solidFill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 sz="2000">
              <a:solidFill>
                <a:prstClr val="black">
                  <a:tint val="75000"/>
                </a:prst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7378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6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874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20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580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96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5929313"/>
            <a:ext cx="12906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CD2F-11CC-144F-98EB-57E70A8F4401}" type="slidenum">
              <a:rPr lang="pt-BR" altLang="en-US" sz="200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 altLang="en-US" sz="200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68485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063" y="6169025"/>
            <a:ext cx="1206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C221B-CD70-5D4A-BEC1-33F53C794ECB}" type="slidenum">
              <a:rPr lang="pt-BR" altLang="en-US" sz="200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 altLang="en-US" sz="200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915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4663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C0F54-F623-5442-8429-CAF136BD047D}" type="datetime1">
              <a:rPr lang="en-US" sz="2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4/19/16</a:t>
            </a:fld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4E46F5-0D8D-5547-BF6B-00E0C4B0B4B4}" type="slidenum">
              <a:rPr lang="en-US" altLang="en-US" sz="200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00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01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09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Branco - To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/>
          <p:cNvSpPr txBox="1"/>
          <p:nvPr userDrawn="1"/>
        </p:nvSpPr>
        <p:spPr>
          <a:xfrm>
            <a:off x="0" y="6608763"/>
            <a:ext cx="21542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</a:rPr>
              <a:t>XI Encontro Técnico Fundação MT</a:t>
            </a: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tIns="0" rIns="45720" bIns="0" rtlCol="0" anchor="t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>
              <a:defRPr sz="4700" b="1" cap="none" spc="0" baseline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127000" stA="26000" endPos="52000" dist="635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152400" y="1371600"/>
            <a:ext cx="8839200" cy="510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1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435225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28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645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984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85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0175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4955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470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03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37020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2401888"/>
            <a:ext cx="4589462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440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03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69945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991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2875" y="5986463"/>
            <a:ext cx="8929688" cy="74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6099175"/>
            <a:ext cx="7445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5881688"/>
            <a:ext cx="4384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6103938"/>
            <a:ext cx="69945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64576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420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196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837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7224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5929313"/>
            <a:ext cx="12906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CD2F-11CC-144F-98EB-57E70A8F4401}" type="slidenum">
              <a:rPr lang="pt-BR" altLang="en-US" sz="200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 altLang="en-US" sz="200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89100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063" y="6169025"/>
            <a:ext cx="1206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C221B-CD70-5D4A-BEC1-33F53C794ECB}" type="slidenum">
              <a:rPr lang="pt-BR" altLang="en-US" sz="200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 altLang="en-US" sz="200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05927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4663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C0F54-F623-5442-8429-CAF136BD047D}" type="datetime1">
              <a:rPr lang="en-US" sz="2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4/19/16</a:t>
            </a:fld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4E46F5-0D8D-5547-BF6B-00E0C4B0B4B4}" type="slidenum">
              <a:rPr lang="en-US" altLang="en-US" sz="2000">
                <a:solidFill>
                  <a:srgbClr val="000000"/>
                </a:solidFill>
                <a:ea typeface="Arial Unicode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000">
              <a:solidFill>
                <a:srgbClr val="000000"/>
              </a:solidFill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6158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81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0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Branco - To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/>
          <p:cNvSpPr txBox="1"/>
          <p:nvPr userDrawn="1"/>
        </p:nvSpPr>
        <p:spPr>
          <a:xfrm>
            <a:off x="0" y="6608763"/>
            <a:ext cx="21542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</a:rPr>
              <a:t>XI Encontro Técnico Fundação MT</a:t>
            </a: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tIns="0" rIns="45720" bIns="0" rtlCol="0" anchor="t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>
              <a:defRPr sz="4700" b="1" cap="none" spc="0" baseline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127000" stA="26000" endPos="52000" dist="635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152400" y="1371600"/>
            <a:ext cx="8839200" cy="510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82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435225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5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7450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26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030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3033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69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3091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88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9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51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833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654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193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435225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85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5AAA9F-B685-194C-8221-4F228E8B2090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82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C917C-54C2-534D-8B3F-4EDC186B505A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19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86724" cy="114300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51EA5-D454-0948-9189-AC77B77EFD18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5563" y="6396038"/>
            <a:ext cx="2087562" cy="420687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16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87450" y="22050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187450" y="43386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5149850" y="2205038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684213" y="6616700"/>
            <a:ext cx="2951162" cy="241300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3757B-CCDC-EA47-BB33-158CF9C61625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401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827684-4382-894E-A472-FC6C8CAEE9FC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5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626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2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6348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970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3154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2914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5638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216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008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997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6687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16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8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435225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7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5AAA9F-B685-194C-8221-4F228E8B2090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721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C917C-54C2-534D-8B3F-4EDC186B505A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654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86724" cy="114300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51EA5-D454-0948-9189-AC77B77EFD18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5563" y="6396038"/>
            <a:ext cx="2087562" cy="420687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6473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87450" y="22050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187450" y="43386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5149850" y="2205038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684213" y="6616700"/>
            <a:ext cx="2951162" cy="241300"/>
          </a:xfrm>
        </p:spPr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3757B-CCDC-EA47-BB33-158CF9C61625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68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Arial Unicode MS" charset="0"/>
              </a:defRPr>
            </a:lvl1pPr>
          </a:lstStyle>
          <a:p>
            <a:r>
              <a:rPr lang="da-DK"/>
              <a:t>Simpósio IPNI BPUF - Set 2009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827684-4382-894E-A472-FC6C8CAEE9FC}" type="slidenum">
              <a:rPr lang="pt-BR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33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1976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46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355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08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994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0746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744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339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0211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4413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6205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4070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435225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5AAA9F-B685-194C-8221-4F228E8B2090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09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Arial Unicode MS" pitchFamily="-107" charset="0"/>
                <a:cs typeface="Arial Unicode MS" pitchFamily="-107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C917C-54C2-534D-8B3F-4EDC186B505A}" type="slidenum">
              <a:rPr lang="en-US" sz="200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2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68.xml"/><Relationship Id="rId16" Type="http://schemas.openxmlformats.org/officeDocument/2006/relationships/theme" Target="../theme/theme10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3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7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86.xml"/><Relationship Id="rId19" Type="http://schemas.openxmlformats.org/officeDocument/2006/relationships/theme" Target="../theme/theme11.xml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3.xml"/><Relationship Id="rId18" Type="http://schemas.openxmlformats.org/officeDocument/2006/relationships/theme" Target="../theme/theme12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theme" Target="../theme/theme13.xml"/><Relationship Id="rId8" Type="http://schemas.openxmlformats.org/officeDocument/2006/relationships/image" Target="../media/image7.jpeg"/><Relationship Id="rId9" Type="http://schemas.openxmlformats.org/officeDocument/2006/relationships/image" Target="../media/image4.emf"/><Relationship Id="rId10" Type="http://schemas.openxmlformats.org/officeDocument/2006/relationships/image" Target="../media/image5.emf"/><Relationship Id="rId1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theme" Target="../theme/theme14.xml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51.xml"/><Relationship Id="rId21" Type="http://schemas.openxmlformats.org/officeDocument/2006/relationships/theme" Target="../theme/theme3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68.xml"/><Relationship Id="rId18" Type="http://schemas.openxmlformats.org/officeDocument/2006/relationships/theme" Target="../theme/theme4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5.xml"/><Relationship Id="rId18" Type="http://schemas.openxmlformats.org/officeDocument/2006/relationships/theme" Target="../theme/theme5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01.xml"/><Relationship Id="rId17" Type="http://schemas.openxmlformats.org/officeDocument/2006/relationships/theme" Target="../theme/theme6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18.xml"/><Relationship Id="rId18" Type="http://schemas.openxmlformats.org/officeDocument/2006/relationships/theme" Target="../theme/theme7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5.xml"/><Relationship Id="rId18" Type="http://schemas.openxmlformats.org/officeDocument/2006/relationships/theme" Target="../theme/theme8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4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3.xml"/><Relationship Id="rId19" Type="http://schemas.openxmlformats.org/officeDocument/2006/relationships/theme" Target="../theme/theme9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A4BC-A2E7-2E46-81EA-8DDF4288E497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00B2-FE54-504F-B4FA-A8E05ED3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156563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6" r:id="rId13"/>
    <p:sldLayoutId id="2147483837" r:id="rId14"/>
    <p:sldLayoutId id="2147483838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157232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119806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6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ject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2428881"/>
            <a:ext cx="385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C8A772-07EF-430F-99C2-2D7B4BB96D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98EBF0-C125-44E8-8143-4FA1003C41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84" name="Object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5929325"/>
            <a:ext cx="1290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56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161928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95222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891" r:id="rId20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82764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65182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98856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180893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191633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76468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95475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ION EXCHANGE RESIN FOR ACESSING THE BIOAVAILABILITY OF PLANT NUTRIENTS IN AGRICULTURAL SOIL SYSTEMS</a:t>
            </a:r>
          </a:p>
        </p:txBody>
      </p:sp>
    </p:spTree>
    <p:extLst>
      <p:ext uri="{BB962C8B-B14F-4D97-AF65-F5344CB8AC3E}">
        <p14:creationId xmlns:p14="http://schemas.microsoft.com/office/powerpoint/2010/main" val="176851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92" r:id="rId18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ＭＳ Ｐゴシック" charset="0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eg"/><Relationship Id="rId6" Type="http://schemas.openxmlformats.org/officeDocument/2006/relationships/image" Target="../media/image13.tiff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Relationship Id="rId2" Type="http://schemas.openxmlformats.org/officeDocument/2006/relationships/image" Target="../media/image26.tiff"/><Relationship Id="rId3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Relationship Id="rId2" Type="http://schemas.openxmlformats.org/officeDocument/2006/relationships/image" Target="../media/image37.jpeg"/><Relationship Id="rId3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9.png"/><Relationship Id="rId5" Type="http://schemas.openxmlformats.org/officeDocument/2006/relationships/image" Target="../media/image2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40.png"/><Relationship Id="rId5" Type="http://schemas.openxmlformats.org/officeDocument/2006/relationships/image" Target="../media/image2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0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Relationship Id="rId2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Relationship Id="rId2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notesSlide" Target="../notesSlides/notesSlide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Relationship Id="rId2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notesSlide" Target="../notesSlides/notesSlide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Relationship Id="rId2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Relationship Id="rId2" Type="http://schemas.openxmlformats.org/officeDocument/2006/relationships/image" Target="../media/image49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185.xml"/><Relationship Id="rId2" Type="http://schemas.openxmlformats.org/officeDocument/2006/relationships/image" Target="../media/image54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Relationship Id="rId2" Type="http://schemas.openxmlformats.org/officeDocument/2006/relationships/image" Target="../media/image58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Relationship Id="rId2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Relationship Id="rId2" Type="http://schemas.openxmlformats.org/officeDocument/2006/relationships/image" Target="../media/image60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1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Image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671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920" y="1646079"/>
            <a:ext cx="6887265" cy="2544921"/>
          </a:xfrm>
          <a:prstGeom prst="rect">
            <a:avLst/>
          </a:prstGeom>
          <a:gradFill>
            <a:gsLst>
              <a:gs pos="0">
                <a:srgbClr val="CCFFCC"/>
              </a:gs>
              <a:gs pos="100000">
                <a:srgbClr val="FFFFFF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CopprplGoth Bd BT"/>
              <a:ea typeface="Arial Unicode MS" pitchFamily="34" charset="-128"/>
              <a:cs typeface="Times New Roman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opprplGoth Bd BT"/>
              <a:ea typeface="Arial Unicode MS" pitchFamily="34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CopprplGoth Bd BT"/>
                <a:ea typeface="Arial Unicode MS" pitchFamily="34" charset="-128"/>
                <a:cs typeface="Times New Roman" pitchFamily="18" charset="0"/>
              </a:rPr>
              <a:t/>
            </a:r>
            <a:br>
              <a:rPr lang="en-US" sz="800" b="1" dirty="0">
                <a:solidFill>
                  <a:srgbClr val="000000"/>
                </a:solidFill>
                <a:latin typeface="CopprplGoth Bd BT"/>
                <a:ea typeface="Arial Unicode MS" pitchFamily="34" charset="-128"/>
                <a:cs typeface="Times New Roman" pitchFamily="18" charset="0"/>
              </a:rPr>
            </a:br>
            <a:r>
              <a:rPr lang="en-US" sz="2800" b="1" u="sng" dirty="0" smtClean="0">
                <a:solidFill>
                  <a:srgbClr val="000000"/>
                </a:solidFill>
                <a:latin typeface="CopprplGoth Bd BT"/>
                <a:ea typeface="Arial Unicode MS" pitchFamily="34" charset="-128"/>
                <a:cs typeface="Times New Roman" pitchFamily="18" charset="0"/>
              </a:rPr>
              <a:t>Din</a:t>
            </a:r>
            <a:r>
              <a:rPr lang="pt-BR" sz="2800" b="1" u="sng" dirty="0" err="1" smtClean="0">
                <a:solidFill>
                  <a:srgbClr val="000000"/>
                </a:solidFill>
                <a:latin typeface="CopprplGoth Bd BT"/>
                <a:ea typeface="Arial Unicode MS" pitchFamily="34" charset="-128"/>
                <a:cs typeface="Times New Roman" pitchFamily="18" charset="0"/>
              </a:rPr>
              <a:t>âmica</a:t>
            </a:r>
            <a:r>
              <a:rPr lang="pt-BR" sz="2800" b="1" u="sng" dirty="0" smtClean="0">
                <a:solidFill>
                  <a:srgbClr val="000000"/>
                </a:solidFill>
                <a:latin typeface="CopprplGoth Bd BT"/>
                <a:ea typeface="Arial Unicode MS" pitchFamily="34" charset="-128"/>
                <a:cs typeface="Times New Roman" pitchFamily="18" charset="0"/>
              </a:rPr>
              <a:t> dos Nutrientes no Solo e a Interpretação dos Resultados Analíticos</a:t>
            </a:r>
            <a:endParaRPr lang="en-US" sz="2800" b="1" u="sng" dirty="0">
              <a:solidFill>
                <a:srgbClr val="000000"/>
              </a:solidFill>
              <a:latin typeface="CopprplGoth Bd BT"/>
              <a:ea typeface="Arial Unicode MS" pitchFamily="34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u="sng" dirty="0" smtClean="0">
              <a:solidFill>
                <a:srgbClr val="000000"/>
              </a:solidFill>
              <a:latin typeface="CopprplGoth Bd BT"/>
              <a:ea typeface="Arial Unicode MS" pitchFamily="34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u="sng" dirty="0">
              <a:solidFill>
                <a:srgbClr val="000000"/>
              </a:solidFill>
              <a:latin typeface="CopprplGoth Bd BT"/>
              <a:ea typeface="Arial Unicode MS" pitchFamily="34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CopprplGoth Bd BT"/>
                <a:ea typeface="Arial Unicode MS" pitchFamily="34" charset="-128"/>
                <a:cs typeface="Times New Roman" pitchFamily="18" charset="0"/>
              </a:rPr>
              <a:t>Dr. </a:t>
            </a:r>
            <a:r>
              <a:rPr lang="en-US" sz="1600" b="1" u="sng" dirty="0" smtClean="0">
                <a:solidFill>
                  <a:srgbClr val="000000"/>
                </a:solidFill>
                <a:latin typeface="CopprplGoth Bd BT"/>
                <a:ea typeface="Arial Unicode MS" pitchFamily="34" charset="-128"/>
                <a:cs typeface="Times New Roman" pitchFamily="18" charset="0"/>
              </a:rPr>
              <a:t>Eros Francisco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 dirty="0" smtClean="0">
                <a:solidFill>
                  <a:srgbClr val="000000"/>
                </a:solidFill>
                <a:latin typeface="CopprplGoth Bd BT"/>
                <a:ea typeface="Arial Unicode MS" pitchFamily="34" charset="-128"/>
                <a:cs typeface="Times New Roman" pitchFamily="18" charset="0"/>
              </a:rPr>
              <a:t>IPNI Basil</a:t>
            </a:r>
            <a:endParaRPr lang="en-US" sz="1600" b="1" u="sng" baseline="30000" dirty="0">
              <a:solidFill>
                <a:srgbClr val="000000"/>
              </a:solidFill>
              <a:latin typeface="CopprplGoth Bd BT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35" y="452395"/>
            <a:ext cx="1901130" cy="741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185" y="6172200"/>
            <a:ext cx="3003165" cy="600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92" y="4221245"/>
            <a:ext cx="1688453" cy="225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185" y="4221245"/>
            <a:ext cx="2160000" cy="143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7165" y="4221245"/>
            <a:ext cx="2160000" cy="143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1511" y="6172200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Sorriso</a:t>
            </a:r>
            <a:r>
              <a:rPr lang="en-US" sz="1400" dirty="0" smtClean="0"/>
              <a:t>/MT</a:t>
            </a:r>
          </a:p>
          <a:p>
            <a:pPr algn="ctr"/>
            <a:r>
              <a:rPr lang="en-US" sz="1400" dirty="0" smtClean="0"/>
              <a:t>11 Abril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73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62962" y="111084"/>
            <a:ext cx="8809022" cy="939118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800" b="1" dirty="0" smtClean="0">
                <a:solidFill>
                  <a:srgbClr val="FFFF66"/>
                </a:solidFill>
                <a:latin typeface="+mn-lt"/>
              </a:rPr>
              <a:t>Com o aumento do pH do solo, a saturação por Al</a:t>
            </a:r>
            <a:r>
              <a:rPr lang="pt-BR" sz="1800" b="1" baseline="30000" dirty="0" smtClean="0">
                <a:solidFill>
                  <a:srgbClr val="FFFF66"/>
                </a:solidFill>
                <a:latin typeface="+mn-lt"/>
              </a:rPr>
              <a:t>3+</a:t>
            </a:r>
            <a:r>
              <a:rPr lang="pt-BR" sz="1800" b="1" dirty="0" smtClean="0">
                <a:solidFill>
                  <a:srgbClr val="FFFF66"/>
                </a:solidFill>
                <a:latin typeface="+mn-lt"/>
              </a:rPr>
              <a:t> diminui. Na maioria dos solos, pouco ou nenhum efeito de toxicidade de Al</a:t>
            </a:r>
            <a:r>
              <a:rPr lang="pt-BR" sz="1800" b="1" baseline="30000" dirty="0" smtClean="0">
                <a:solidFill>
                  <a:srgbClr val="FFFF66"/>
                </a:solidFill>
                <a:latin typeface="+mn-lt"/>
              </a:rPr>
              <a:t>3+</a:t>
            </a:r>
            <a:r>
              <a:rPr lang="pt-BR" sz="1800" b="1" dirty="0" smtClean="0">
                <a:solidFill>
                  <a:srgbClr val="FFFF66"/>
                </a:solidFill>
                <a:latin typeface="+mn-lt"/>
              </a:rPr>
              <a:t> no crescimento das plantas é observado acima de pH 5,0-5,5</a:t>
            </a:r>
            <a:endParaRPr lang="en-US" sz="1800" b="1" dirty="0">
              <a:solidFill>
                <a:srgbClr val="FFFF66"/>
              </a:solidFill>
              <a:latin typeface="+mn-lt"/>
            </a:endParaRPr>
          </a:p>
        </p:txBody>
      </p:sp>
      <p:pic>
        <p:nvPicPr>
          <p:cNvPr id="6" name="Picture 5" descr="SFFF3.7P5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473" y="1258392"/>
            <a:ext cx="5649363" cy="4447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5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53496" y="156349"/>
            <a:ext cx="8691327" cy="1020604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Alterações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no pH</a:t>
            </a:r>
            <a:r>
              <a:rPr lang="en-US" sz="1000" b="1" baseline="-25000" dirty="0" smtClean="0">
                <a:solidFill>
                  <a:srgbClr val="FFFF66"/>
                </a:solidFill>
                <a:latin typeface="+mn-lt"/>
              </a:rPr>
              <a:t>CaCl2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e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nos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teores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de Al</a:t>
            </a:r>
            <a:r>
              <a:rPr lang="en-US" sz="1000" b="1" baseline="30000" dirty="0" smtClean="0">
                <a:solidFill>
                  <a:srgbClr val="FFFF66"/>
                </a:solidFill>
                <a:latin typeface="+mn-lt"/>
              </a:rPr>
              <a:t>3+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, Ca</a:t>
            </a:r>
            <a:r>
              <a:rPr lang="en-US" sz="1000" b="1" baseline="30000" dirty="0" smtClean="0">
                <a:solidFill>
                  <a:srgbClr val="FFFF66"/>
                </a:solidFill>
                <a:latin typeface="+mn-lt"/>
              </a:rPr>
              <a:t>2+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e Mg</a:t>
            </a:r>
            <a:r>
              <a:rPr lang="en-US" sz="1000" b="1" baseline="30000" dirty="0" smtClean="0">
                <a:solidFill>
                  <a:srgbClr val="FFFF66"/>
                </a:solidFill>
                <a:latin typeface="+mn-lt"/>
              </a:rPr>
              <a:t>2+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trocáveis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,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em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diferentes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profundidades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de um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Latossolo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Vermelho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textura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média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,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considerando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a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calagem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na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superfície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em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sistema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plantio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direto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;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calcário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dolomítico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aplicado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em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1993. Os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pontos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são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médias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de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cinco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amostragens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de solo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realizadas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no </a:t>
            </a:r>
            <a:r>
              <a:rPr lang="en-US" sz="1000" b="1" dirty="0" err="1" smtClean="0">
                <a:solidFill>
                  <a:srgbClr val="FFFF66"/>
                </a:solidFill>
                <a:latin typeface="+mn-lt"/>
              </a:rPr>
              <a:t>período</a:t>
            </a:r>
            <a:r>
              <a:rPr lang="en-US" sz="1000" b="1" dirty="0" smtClean="0">
                <a:solidFill>
                  <a:srgbClr val="FFFF66"/>
                </a:solidFill>
                <a:latin typeface="+mn-lt"/>
              </a:rPr>
              <a:t> de 1993 a 1998.</a:t>
            </a:r>
            <a:endParaRPr lang="en-US" sz="1000" b="1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0823" y="6310265"/>
            <a:ext cx="3529607" cy="33619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488950" indent="-488950"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 smtClean="0">
                <a:solidFill>
                  <a:srgbClr val="000000"/>
                </a:solidFill>
                <a:latin typeface="+mn-lt"/>
              </a:rPr>
              <a:t>Fonte: Adaptado de Caires et al. (2000).</a:t>
            </a:r>
            <a:endParaRPr lang="pt-BR" sz="1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 descr="L1G8P29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525" y="1367116"/>
            <a:ext cx="4725912" cy="4341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54088" y="200025"/>
            <a:ext cx="7343775" cy="433388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2400" b="1" dirty="0">
                <a:solidFill>
                  <a:srgbClr val="FFFF66"/>
                </a:solidFill>
                <a:latin typeface="CopprplGoth Bd BT"/>
                <a:ea typeface="Arial Unicode MS"/>
                <a:cs typeface="Arial Unicode MS"/>
              </a:rPr>
              <a:t>pH X Disponibilidade de Nutrientes</a:t>
            </a:r>
          </a:p>
        </p:txBody>
      </p:sp>
      <p:pic>
        <p:nvPicPr>
          <p:cNvPr id="8" name="Picture 7" descr="2011, pH Prof Malavolt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793750"/>
            <a:ext cx="5432425" cy="49450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6582" y="238480"/>
            <a:ext cx="7867462" cy="508632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</a:ln>
        </p:spPr>
        <p:txBody>
          <a:bodyPr/>
          <a:lstStyle/>
          <a:p>
            <a:pPr marL="342900" lvl="0" indent="-342900" algn="ctr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66"/>
                </a:solidFill>
                <a:latin typeface="+mn-lt"/>
                <a:ea typeface="+mj-ea"/>
                <a:cs typeface="+mj-cs"/>
              </a:rPr>
              <a:t>Qual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  <a:ea typeface="+mj-ea"/>
                <a:cs typeface="+mj-cs"/>
              </a:rPr>
              <a:t>calcário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  <a:ea typeface="+mj-ea"/>
                <a:cs typeface="+mj-cs"/>
              </a:rPr>
              <a:t>?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09277" y="3300747"/>
          <a:ext cx="5553814" cy="1783080"/>
        </p:xfrm>
        <a:graphic>
          <a:graphicData uri="http://schemas.openxmlformats.org/drawingml/2006/table">
            <a:tbl>
              <a:tblPr/>
              <a:tblGrid>
                <a:gridCol w="735288"/>
                <a:gridCol w="839774"/>
                <a:gridCol w="994688"/>
                <a:gridCol w="994688"/>
                <a:gridCol w="994688"/>
                <a:gridCol w="994688"/>
              </a:tblGrid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Calcário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PRNT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PN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RE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PN</a:t>
                      </a:r>
                      <a:r>
                        <a:rPr lang="pt-BR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30 dias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PN após</a:t>
                      </a:r>
                      <a:r>
                        <a:rPr lang="pt-BR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30 dias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89.5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89.5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80.1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9.4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20.0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0.0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89119" y="1262190"/>
            <a:ext cx="4958425" cy="1631216"/>
          </a:xfrm>
          <a:prstGeom prst="rect">
            <a:avLst/>
          </a:prstGeom>
          <a:gradFill>
            <a:gsLst>
              <a:gs pos="0">
                <a:srgbClr val="CCFFCC"/>
              </a:gs>
              <a:gs pos="100000">
                <a:schemeClr val="bg1"/>
              </a:gs>
            </a:gsLst>
            <a:lin ang="27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pt-BR" sz="1600" b="1" dirty="0">
              <a:latin typeface="+mn-lt"/>
            </a:endParaRPr>
          </a:p>
          <a:p>
            <a:pPr marL="268288" indent="-268288" algn="ctr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1600" b="1" kern="0" dirty="0" smtClean="0">
                <a:solidFill>
                  <a:srgbClr val="005500"/>
                </a:solidFill>
                <a:latin typeface="+mn-lt"/>
                <a:ea typeface="Arial Unicode MS"/>
                <a:cs typeface="Arial Unicode MS"/>
              </a:rPr>
              <a:t>Teor de Ca e Mg</a:t>
            </a:r>
          </a:p>
          <a:p>
            <a:pPr marL="268288" indent="-268288" algn="ctr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1600" b="1" kern="0" dirty="0" smtClean="0">
                <a:solidFill>
                  <a:srgbClr val="005500"/>
                </a:solidFill>
                <a:latin typeface="+mn-lt"/>
                <a:ea typeface="Arial Unicode MS"/>
                <a:cs typeface="Arial Unicode MS"/>
              </a:rPr>
              <a:t>PRNT</a:t>
            </a:r>
          </a:p>
          <a:p>
            <a:pPr marL="268288" indent="-268288" algn="ctr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1600" b="1" kern="0" dirty="0" smtClean="0">
                <a:solidFill>
                  <a:srgbClr val="005500"/>
                </a:solidFill>
                <a:latin typeface="+mn-lt"/>
                <a:ea typeface="Arial Unicode MS"/>
                <a:cs typeface="Arial Unicode MS"/>
              </a:rPr>
              <a:t>RE (granulometria)</a:t>
            </a:r>
            <a:endParaRPr lang="pt-BR" sz="1600" b="1" kern="0" dirty="0">
              <a:solidFill>
                <a:srgbClr val="005500"/>
              </a:solidFill>
              <a:latin typeface="+mn-lt"/>
              <a:ea typeface="Arial Unicode MS"/>
              <a:cs typeface="Arial Unicode MS"/>
            </a:endParaRPr>
          </a:p>
          <a:p>
            <a:pPr marL="268288" indent="-268288" algn="ctr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pt-B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5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1564859" y="878187"/>
            <a:ext cx="5976118" cy="46742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51741" y="201241"/>
            <a:ext cx="6250623" cy="459294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800" b="1" dirty="0" smtClean="0">
                <a:solidFill>
                  <a:srgbClr val="FFFF66"/>
                </a:solidFill>
                <a:latin typeface="+mn-lt"/>
              </a:rPr>
              <a:t>Reações envolvidas na gessagem do solo</a:t>
            </a:r>
            <a:endParaRPr lang="en-US" sz="1800" b="1" baseline="-25000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0822" y="6310265"/>
            <a:ext cx="3120175" cy="389299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488950" indent="-488950"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 smtClean="0">
                <a:solidFill>
                  <a:srgbClr val="000000"/>
                </a:solidFill>
                <a:latin typeface="+mn-lt"/>
              </a:rPr>
              <a:t>Fonte: Preparado por Prochnow.</a:t>
            </a:r>
            <a:endParaRPr lang="pt-BR" sz="1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952" y="1131687"/>
            <a:ext cx="2064470" cy="33855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CaSO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.2H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endParaRPr lang="pt-BR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048315" y="1130186"/>
            <a:ext cx="1965227" cy="33855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</a:t>
            </a:r>
            <a:r>
              <a:rPr lang="en-US" sz="1600" baseline="30000" dirty="0" smtClean="0"/>
              <a:t>2+</a:t>
            </a:r>
            <a:r>
              <a:rPr lang="en-US" sz="1600" dirty="0" smtClean="0"/>
              <a:t> + SO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2-</a:t>
            </a:r>
            <a:endParaRPr lang="pt-BR" sz="1600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44769" y="1275049"/>
            <a:ext cx="544054" cy="1642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026226" y="1404593"/>
            <a:ext cx="875713" cy="1199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26670" y="1783708"/>
            <a:ext cx="2064470" cy="33855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2-</a:t>
            </a:r>
            <a:r>
              <a:rPr lang="en-US" sz="1600" dirty="0" smtClean="0"/>
              <a:t> +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n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</a:t>
            </a:r>
            <a:endParaRPr lang="pt-BR" sz="16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5046472" y="1756999"/>
            <a:ext cx="1967070" cy="33855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X</a:t>
            </a:r>
            <a:r>
              <a:rPr lang="en-US" sz="1600" baseline="30000" dirty="0" smtClean="0"/>
              <a:t>n+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  <a:endParaRPr lang="pt-BR" sz="1600" baseline="300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218059" y="1851655"/>
            <a:ext cx="544054" cy="1642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999516" y="1981199"/>
            <a:ext cx="875713" cy="1199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28422" y="4110087"/>
            <a:ext cx="4506012" cy="116955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28600" indent="-228600" algn="ctr">
              <a:buAutoNum type="arabicParenBoth"/>
            </a:pPr>
            <a:r>
              <a:rPr lang="en-US" sz="1000" b="1" dirty="0" err="1" smtClean="0"/>
              <a:t>Aumento</a:t>
            </a:r>
            <a:r>
              <a:rPr lang="en-US" sz="1000" b="1" dirty="0" smtClean="0"/>
              <a:t> de Ca </a:t>
            </a:r>
            <a:r>
              <a:rPr lang="en-US" sz="1000" b="1" dirty="0" err="1" smtClean="0"/>
              <a:t>em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superfície</a:t>
            </a:r>
            <a:endParaRPr lang="en-US" sz="1000" b="1" dirty="0" smtClean="0"/>
          </a:p>
          <a:p>
            <a:pPr marL="228600" indent="-228600" algn="ctr">
              <a:buAutoNum type="arabicParenBoth"/>
            </a:pPr>
            <a:r>
              <a:rPr lang="en-US" sz="1000" b="1" dirty="0" err="1" smtClean="0"/>
              <a:t>Lixiviação</a:t>
            </a:r>
            <a:r>
              <a:rPr lang="en-US" sz="1000" b="1" dirty="0" smtClean="0"/>
              <a:t> de SO</a:t>
            </a:r>
            <a:r>
              <a:rPr lang="en-US" sz="1000" b="1" baseline="-25000" dirty="0" smtClean="0"/>
              <a:t>4</a:t>
            </a:r>
            <a:r>
              <a:rPr lang="en-US" sz="1000" b="1" baseline="30000" dirty="0" smtClean="0"/>
              <a:t>2-</a:t>
            </a:r>
            <a:r>
              <a:rPr lang="en-US" sz="1000" b="1" dirty="0" smtClean="0"/>
              <a:t> e </a:t>
            </a:r>
            <a:r>
              <a:rPr lang="en-US" sz="1000" b="1" dirty="0" err="1" smtClean="0"/>
              <a:t>cátions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acompanhantes</a:t>
            </a:r>
            <a:endParaRPr lang="en-US" sz="1000" b="1" dirty="0" smtClean="0"/>
          </a:p>
          <a:p>
            <a:pPr marL="228600" indent="-228600" algn="ctr">
              <a:buAutoNum type="arabicParenBoth"/>
            </a:pPr>
            <a:r>
              <a:rPr lang="en-US" sz="1000" b="1" dirty="0" err="1" smtClean="0"/>
              <a:t>Diminuição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da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atividade</a:t>
            </a:r>
            <a:r>
              <a:rPr lang="en-US" sz="1000" b="1" dirty="0" smtClean="0"/>
              <a:t> do Al</a:t>
            </a:r>
            <a:r>
              <a:rPr lang="en-US" sz="1000" b="1" baseline="30000" dirty="0" smtClean="0"/>
              <a:t>3+</a:t>
            </a:r>
            <a:r>
              <a:rPr lang="en-US" sz="1000" b="1" dirty="0" smtClean="0"/>
              <a:t> </a:t>
            </a:r>
          </a:p>
          <a:p>
            <a:pPr marL="228600" indent="-228600" algn="ctr">
              <a:buAutoNum type="arabicParenBoth"/>
            </a:pPr>
            <a:r>
              <a:rPr lang="en-US" sz="1000" b="1" dirty="0" err="1" smtClean="0"/>
              <a:t>Cuidados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são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necessários</a:t>
            </a:r>
            <a:endParaRPr lang="en-US" sz="1000" b="1" dirty="0" smtClean="0"/>
          </a:p>
          <a:p>
            <a:pPr marL="228600" indent="-228600" algn="ctr">
              <a:buAutoNum type="arabicParenBoth"/>
            </a:pPr>
            <a:r>
              <a:rPr lang="en-US" sz="1000" b="1" dirty="0" smtClean="0"/>
              <a:t>Gesso é </a:t>
            </a:r>
            <a:r>
              <a:rPr lang="en-US" sz="1000" b="1" dirty="0" err="1" smtClean="0"/>
              <a:t>mais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solúvel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que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calcário</a:t>
            </a:r>
            <a:endParaRPr lang="en-US" sz="1000" b="1" dirty="0" smtClean="0"/>
          </a:p>
          <a:p>
            <a:pPr marL="228600" indent="-228600" algn="ctr">
              <a:buAutoNum type="arabicParenBoth"/>
            </a:pPr>
            <a:r>
              <a:rPr lang="en-US" sz="1000" b="1" dirty="0" smtClean="0"/>
              <a:t>Gesso tem base </a:t>
            </a:r>
            <a:r>
              <a:rPr lang="en-US" sz="1000" b="1" dirty="0" err="1" smtClean="0"/>
              <a:t>fraca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que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leva</a:t>
            </a:r>
            <a:r>
              <a:rPr lang="en-US" sz="1000" b="1" dirty="0" smtClean="0"/>
              <a:t> a </a:t>
            </a:r>
            <a:r>
              <a:rPr lang="en-US" sz="1000" b="1" dirty="0" err="1" smtClean="0"/>
              <a:t>formação</a:t>
            </a:r>
            <a:r>
              <a:rPr lang="en-US" sz="1000" b="1" dirty="0" smtClean="0"/>
              <a:t> de </a:t>
            </a:r>
            <a:r>
              <a:rPr lang="en-US" sz="1000" b="1" dirty="0" err="1" smtClean="0"/>
              <a:t>ácido</a:t>
            </a:r>
            <a:r>
              <a:rPr lang="en-US" sz="1000" b="1" dirty="0" smtClean="0"/>
              <a:t> forte, </a:t>
            </a:r>
            <a:r>
              <a:rPr lang="en-US" sz="1000" b="1" dirty="0" err="1" smtClean="0"/>
              <a:t>não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sendo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portanto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corretivo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da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acidez</a:t>
            </a:r>
            <a:endParaRPr lang="en-US" sz="1000" b="1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77116" y="2237294"/>
            <a:ext cx="3087457" cy="55906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73802" y="2962057"/>
            <a:ext cx="1959211" cy="33855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X</a:t>
            </a:r>
            <a:r>
              <a:rPr lang="en-US" sz="1600" baseline="30000" dirty="0" smtClean="0"/>
              <a:t>n+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2-</a:t>
            </a:r>
            <a:endParaRPr lang="pt-BR" sz="16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23926" y="2935347"/>
            <a:ext cx="1959211" cy="33855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X</a:t>
            </a:r>
            <a:r>
              <a:rPr lang="en-US" sz="1600" baseline="30000" dirty="0" err="1" smtClean="0"/>
              <a:t>n</a:t>
            </a:r>
            <a:r>
              <a:rPr lang="en-US" sz="1600" baseline="30000" dirty="0" smtClean="0"/>
              <a:t>+ </a:t>
            </a:r>
            <a:r>
              <a:rPr lang="en-US" sz="1600" dirty="0" smtClean="0"/>
              <a:t>+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2-</a:t>
            </a:r>
            <a:endParaRPr lang="pt-BR" sz="16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1698389" y="3565374"/>
            <a:ext cx="2064470" cy="33855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2-</a:t>
            </a:r>
            <a:r>
              <a:rPr lang="en-US" sz="1600" dirty="0" smtClean="0"/>
              <a:t> + Al</a:t>
            </a:r>
            <a:r>
              <a:rPr lang="en-US" sz="1600" baseline="30000" dirty="0" smtClean="0"/>
              <a:t>3+</a:t>
            </a:r>
            <a:endParaRPr lang="pt-BR" sz="16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5002752" y="3563873"/>
            <a:ext cx="1965227" cy="33855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AlSO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-</a:t>
            </a:r>
            <a:endParaRPr lang="pt-BR" sz="1600" baseline="30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99206" y="3708736"/>
            <a:ext cx="544054" cy="1642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980663" y="3838280"/>
            <a:ext cx="875713" cy="1199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25362" y="3041004"/>
            <a:ext cx="544054" cy="1642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906819" y="3170548"/>
            <a:ext cx="875713" cy="1199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5844619" y="2215299"/>
            <a:ext cx="461913" cy="612742"/>
          </a:xfrm>
          <a:prstGeom prst="downArrow">
            <a:avLst/>
          </a:prstGeom>
          <a:solidFill>
            <a:srgbClr val="FF0000"/>
          </a:solidFill>
          <a:ln>
            <a:solidFill>
              <a:srgbClr val="281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0824" y="6310265"/>
            <a:ext cx="2451433" cy="34984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488950" indent="-488950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 smtClean="0">
                <a:solidFill>
                  <a:srgbClr val="000000"/>
                </a:solidFill>
                <a:latin typeface="+mn-lt"/>
              </a:rPr>
              <a:t>Fonte: Sousa, Rein e Albrech (2008).</a:t>
            </a:r>
            <a:endParaRPr lang="pt-BR" sz="1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123" y="219720"/>
            <a:ext cx="8772808" cy="930070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Desenvolvimento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das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raízes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do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algodoeiro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em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profundidade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,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em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ausência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e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em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presença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de gesso (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cada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quadrícula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mede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15 cm x 15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xm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),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por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ocasião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da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floração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plena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,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em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22 de </a:t>
            </a:r>
            <a:r>
              <a:rPr lang="en-US" sz="1800" b="1" dirty="0" err="1" smtClean="0">
                <a:solidFill>
                  <a:srgbClr val="FFFF66"/>
                </a:solidFill>
                <a:latin typeface="+mn-lt"/>
              </a:rPr>
              <a:t>março</a:t>
            </a:r>
            <a:r>
              <a:rPr lang="en-US" sz="1800" b="1" dirty="0" smtClean="0">
                <a:solidFill>
                  <a:srgbClr val="FFFF66"/>
                </a:solidFill>
                <a:latin typeface="+mn-lt"/>
              </a:rPr>
              <a:t> de 2006</a:t>
            </a:r>
          </a:p>
        </p:txBody>
      </p:sp>
      <p:pic>
        <p:nvPicPr>
          <p:cNvPr id="15" name="Picture 14" descr="Foto 1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6084" y="1487005"/>
            <a:ext cx="2417276" cy="35801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Foto 1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652" y="1487308"/>
            <a:ext cx="2466138" cy="3563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649743" y="5217327"/>
            <a:ext cx="1333784" cy="246062"/>
          </a:xfrm>
          <a:prstGeom prst="rect">
            <a:avLst/>
          </a:prstGeom>
          <a:solidFill>
            <a:srgbClr val="FFFF15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/>
              <a:t>Sem gesso</a:t>
            </a:r>
            <a:endParaRPr lang="pt-BR" sz="1000" b="1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491022" y="5215818"/>
            <a:ext cx="1333784" cy="246062"/>
          </a:xfrm>
          <a:prstGeom prst="rect">
            <a:avLst/>
          </a:prstGeom>
          <a:solidFill>
            <a:srgbClr val="FFFF15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/>
              <a:t>3 t ha</a:t>
            </a:r>
            <a:r>
              <a:rPr lang="pt-BR" sz="1000" b="1" baseline="30000" dirty="0" smtClean="0"/>
              <a:t>-1</a:t>
            </a:r>
            <a:r>
              <a:rPr lang="pt-BR" sz="1000" b="1" dirty="0" smtClean="0"/>
              <a:t> de gesso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5310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7729" y="198739"/>
            <a:ext cx="7867462" cy="923052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</a:ln>
        </p:spPr>
        <p:txBody>
          <a:bodyPr/>
          <a:lstStyle/>
          <a:p>
            <a:pPr marL="342900" lvl="0" indent="-342900" algn="ctr" eaLnBrk="0" hangingPunct="0">
              <a:lnSpc>
                <a:spcPct val="110000"/>
              </a:lnSpc>
              <a:defRPr/>
            </a:pPr>
            <a:r>
              <a:rPr lang="pt-BR" sz="1600" b="1" dirty="0" smtClean="0">
                <a:solidFill>
                  <a:srgbClr val="FFFF66"/>
                </a:solidFill>
                <a:latin typeface="+mn-lt"/>
                <a:ea typeface="+mj-ea"/>
                <a:cs typeface="+mj-cs"/>
              </a:rPr>
              <a:t>Teores de cálcio e magnésio em experimento de calagem e gessagem de cana-de-açúcar, realizado em Lençóis Paulista, SP, em Latossolo Vermelho Escuro álico, com 160 g kg</a:t>
            </a:r>
            <a:r>
              <a:rPr lang="pt-BR" sz="1600" b="1" baseline="30000" dirty="0" smtClean="0">
                <a:solidFill>
                  <a:srgbClr val="FFFF66"/>
                </a:solidFill>
                <a:latin typeface="+mn-lt"/>
                <a:ea typeface="+mj-ea"/>
                <a:cs typeface="+mj-cs"/>
              </a:rPr>
              <a:t>-1</a:t>
            </a:r>
            <a:r>
              <a:rPr lang="pt-BR" sz="1600" b="1" dirty="0" smtClean="0">
                <a:solidFill>
                  <a:srgbClr val="FFFF66"/>
                </a:solidFill>
                <a:latin typeface="+mn-lt"/>
                <a:ea typeface="+mj-ea"/>
                <a:cs typeface="+mj-cs"/>
              </a:rPr>
              <a:t> de argila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5056" y="6366346"/>
            <a:ext cx="2038711" cy="24622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3088" indent="-573088">
              <a:spcBef>
                <a:spcPct val="50000"/>
              </a:spcBef>
            </a:pPr>
            <a:r>
              <a:rPr lang="pt-BR" sz="1000" b="1" dirty="0" smtClean="0">
                <a:solidFill>
                  <a:srgbClr val="000000"/>
                </a:solidFill>
                <a:latin typeface="+mn-lt"/>
              </a:rPr>
              <a:t>Fonte: Morelli e outros (1992).</a:t>
            </a:r>
            <a:endParaRPr lang="pt-BR" sz="10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33214" y="1427090"/>
          <a:ext cx="7127954" cy="1676400"/>
        </p:xfrm>
        <a:graphic>
          <a:graphicData uri="http://schemas.openxmlformats.org/drawingml/2006/table">
            <a:tbl>
              <a:tblPr/>
              <a:tblGrid>
                <a:gridCol w="1408748"/>
                <a:gridCol w="953201"/>
                <a:gridCol w="953201"/>
                <a:gridCol w="953201"/>
                <a:gridCol w="953201"/>
                <a:gridCol w="953201"/>
                <a:gridCol w="953201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Profundidade (cm)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Calcário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(t 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ha</a:t>
                      </a:r>
                      <a:r>
                        <a:rPr lang="pt-BR" sz="1100" b="1" baseline="30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-1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)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Gesso</a:t>
                      </a:r>
                      <a:endParaRPr lang="pt-BR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(t ha</a:t>
                      </a:r>
                      <a:r>
                        <a:rPr lang="pt-BR" sz="1100" b="1" baseline="30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-1</a:t>
                      </a:r>
                      <a:r>
                        <a:rPr lang="pt-BR" sz="11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)</a:t>
                      </a:r>
                      <a:endParaRPr lang="pt-BR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pt-BR" sz="1100" b="1" baseline="30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2+</a:t>
                      </a:r>
                      <a:endParaRPr lang="pt-BR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pt-BR" sz="1100" b="1" baseline="-25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pt-BR" sz="1100" b="1" baseline="30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2-</a:t>
                      </a:r>
                      <a:endParaRPr lang="pt-BR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V</a:t>
                      </a:r>
                      <a:endParaRPr lang="pt-BR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m</a:t>
                      </a:r>
                      <a:endParaRPr lang="pt-BR" sz="11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mmol</a:t>
                      </a:r>
                      <a:r>
                        <a:rPr lang="pt-BR" sz="1100" b="1" baseline="-25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c 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dm</a:t>
                      </a:r>
                      <a:r>
                        <a:rPr lang="pt-BR" sz="1100" b="1" baseline="30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-3</a:t>
                      </a: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)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(%)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0–25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3,5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0,8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9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68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7,9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2,4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17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47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13,0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0,3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52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7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23,4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2,8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59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75–100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0,8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0,7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84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4,3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4,1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15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57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1,6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0,9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12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70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5,0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4,7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22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+mn-lt"/>
                          <a:ea typeface="Times New Roman"/>
                          <a:cs typeface="Arial"/>
                        </a:rPr>
                        <a:t>45</a:t>
                      </a:r>
                      <a:endParaRPr lang="pt-BR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35170" y="3341788"/>
          <a:ext cx="5915025" cy="2194560"/>
        </p:xfrm>
        <a:graphic>
          <a:graphicData uri="http://schemas.openxmlformats.org/drawingml/2006/table">
            <a:tbl>
              <a:tblPr/>
              <a:tblGrid>
                <a:gridCol w="1183005"/>
                <a:gridCol w="1183005"/>
                <a:gridCol w="1183005"/>
                <a:gridCol w="1183005"/>
                <a:gridCol w="118300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Calcário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(t ha</a:t>
                      </a:r>
                      <a:r>
                        <a:rPr lang="pt-BR" sz="1200" b="1" baseline="30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-1</a:t>
                      </a: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)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Produção média anual, período de 4 anos, para gesso (t ha</a:t>
                      </a:r>
                      <a:r>
                        <a:rPr lang="pt-BR" sz="1200" b="1" baseline="30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-1</a:t>
                      </a: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)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endParaRPr lang="pt-BR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Produção média anual de colmos (t ha</a:t>
                      </a:r>
                      <a:r>
                        <a:rPr lang="pt-BR" sz="1200" b="1" baseline="30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-1</a:t>
                      </a: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)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99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106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111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112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110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114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117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114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113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121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118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118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110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117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114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Arial"/>
                        </a:rPr>
                        <a:t>118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Aumento médio anual de colmos (t ha</a:t>
                      </a:r>
                      <a:r>
                        <a:rPr lang="pt-BR" sz="1200" b="1" baseline="30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-1</a:t>
                      </a: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)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+7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+12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+13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+11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+15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+18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+13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+14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+22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Arial"/>
                        </a:rPr>
                        <a:t>+19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Arial"/>
                        </a:rPr>
                        <a:t>+19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6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+11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Arial"/>
                        </a:rPr>
                        <a:t>+18</a:t>
                      </a:r>
                      <a:endParaRPr lang="pt-BR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Arial"/>
                        </a:rPr>
                        <a:t>+15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Arial"/>
                        </a:rPr>
                        <a:t>+19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0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45063"/>
              </p:ext>
            </p:extLst>
          </p:nvPr>
        </p:nvGraphicFramePr>
        <p:xfrm>
          <a:off x="927100" y="228600"/>
          <a:ext cx="7302500" cy="457200"/>
        </p:xfrm>
        <a:graphic>
          <a:graphicData uri="http://schemas.openxmlformats.org/drawingml/2006/table">
            <a:tbl>
              <a:tblPr firstRow="1" bandRow="1"/>
              <a:tblGrid>
                <a:gridCol w="73025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rbel"/>
                          <a:cs typeface="Corbel"/>
                        </a:rPr>
                        <a:t>Algumas características relacionadas a Ca</a:t>
                      </a:r>
                      <a:r>
                        <a:rPr lang="pt-BR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rbel"/>
                          <a:cs typeface="Corbel"/>
                        </a:rPr>
                        <a:t> e Mg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8DBE7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7100" y="1028700"/>
            <a:ext cx="73025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Saturaç</a:t>
            </a:r>
            <a:r>
              <a:rPr lang="pt-BR" sz="2400" dirty="0" err="1" smtClean="0">
                <a:solidFill>
                  <a:srgbClr val="FF0000"/>
                </a:solidFill>
              </a:rPr>
              <a:t>ão</a:t>
            </a:r>
            <a:r>
              <a:rPr lang="pt-BR" sz="2400" dirty="0" smtClean="0">
                <a:solidFill>
                  <a:srgbClr val="FF0000"/>
                </a:solidFill>
              </a:rPr>
              <a:t> do complexo coloidal</a:t>
            </a:r>
          </a:p>
          <a:p>
            <a:r>
              <a:rPr lang="pt-BR" sz="2000" dirty="0" err="1" smtClean="0">
                <a:solidFill>
                  <a:srgbClr val="0432FF"/>
                </a:solidFill>
              </a:rPr>
              <a:t>Qto</a:t>
            </a:r>
            <a:r>
              <a:rPr lang="pt-BR" sz="2000" dirty="0" smtClean="0">
                <a:solidFill>
                  <a:srgbClr val="0432FF"/>
                </a:solidFill>
              </a:rPr>
              <a:t> &gt; a saturação &gt; o fornecimento às plantas</a:t>
            </a:r>
          </a:p>
          <a:p>
            <a:endParaRPr lang="pt-BR" sz="2400" dirty="0" smtClean="0">
              <a:solidFill>
                <a:srgbClr val="000000"/>
              </a:solidFill>
            </a:endParaRPr>
          </a:p>
          <a:p>
            <a:r>
              <a:rPr lang="pt-BR" sz="2400" dirty="0" smtClean="0">
                <a:solidFill>
                  <a:srgbClr val="FF0000"/>
                </a:solidFill>
              </a:rPr>
              <a:t>Natureza de outros íons adsorvidos</a:t>
            </a:r>
          </a:p>
          <a:p>
            <a:r>
              <a:rPr lang="pt-BR" sz="2000" dirty="0" smtClean="0">
                <a:solidFill>
                  <a:srgbClr val="0432FF"/>
                </a:solidFill>
              </a:rPr>
              <a:t>Série Liotrópica: Al &gt; Ca &gt; Mg &gt; </a:t>
            </a:r>
            <a:r>
              <a:rPr lang="pt-BR" sz="2000" dirty="0" err="1" smtClean="0">
                <a:solidFill>
                  <a:srgbClr val="0432FF"/>
                </a:solidFill>
              </a:rPr>
              <a:t>K</a:t>
            </a:r>
            <a:r>
              <a:rPr lang="pt-BR" sz="2000" dirty="0" smtClean="0">
                <a:solidFill>
                  <a:srgbClr val="0432FF"/>
                </a:solidFill>
              </a:rPr>
              <a:t> &gt; NH4 &gt; Na</a:t>
            </a:r>
          </a:p>
          <a:p>
            <a:endParaRPr lang="pt-BR" sz="2400" dirty="0" smtClean="0">
              <a:solidFill>
                <a:srgbClr val="000000"/>
              </a:solidFill>
            </a:endParaRPr>
          </a:p>
          <a:p>
            <a:r>
              <a:rPr lang="pt-BR" sz="2400" dirty="0" smtClean="0">
                <a:solidFill>
                  <a:srgbClr val="FF0000"/>
                </a:solidFill>
              </a:rPr>
              <a:t>Textura e pH do solo</a:t>
            </a:r>
          </a:p>
          <a:p>
            <a:r>
              <a:rPr lang="pt-BR" sz="2000" dirty="0" err="1" smtClean="0">
                <a:solidFill>
                  <a:srgbClr val="0432FF"/>
                </a:solidFill>
              </a:rPr>
              <a:t>Qto</a:t>
            </a:r>
            <a:r>
              <a:rPr lang="pt-BR" sz="2000" dirty="0" smtClean="0">
                <a:solidFill>
                  <a:srgbClr val="0432FF"/>
                </a:solidFill>
              </a:rPr>
              <a:t> mais ácido e arenoso menor a disponibilidade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Desbalanço</a:t>
            </a:r>
            <a:r>
              <a:rPr lang="en-US" sz="2400" dirty="0" smtClean="0">
                <a:solidFill>
                  <a:srgbClr val="FF0000"/>
                </a:solidFill>
              </a:rPr>
              <a:t> entre </a:t>
            </a:r>
            <a:r>
              <a:rPr lang="en-US" sz="2400" dirty="0" err="1" smtClean="0">
                <a:solidFill>
                  <a:srgbClr val="FF0000"/>
                </a:solidFill>
              </a:rPr>
              <a:t>os</a:t>
            </a:r>
            <a:r>
              <a:rPr lang="en-US" sz="2400" dirty="0" smtClean="0">
                <a:solidFill>
                  <a:srgbClr val="FF0000"/>
                </a:solidFill>
              </a:rPr>
              <a:t> c</a:t>
            </a:r>
            <a:r>
              <a:rPr lang="pt-BR" sz="2400" dirty="0" err="1" smtClean="0">
                <a:solidFill>
                  <a:srgbClr val="FF0000"/>
                </a:solidFill>
              </a:rPr>
              <a:t>átions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pt-BR" sz="2000" dirty="0" smtClean="0">
                <a:solidFill>
                  <a:srgbClr val="0432FF"/>
                </a:solidFill>
              </a:rPr>
              <a:t>Excesso de Ca prejudica a absorção de Mg e vice-versa</a:t>
            </a:r>
          </a:p>
          <a:p>
            <a:r>
              <a:rPr lang="pt-BR" sz="2000" dirty="0" smtClean="0">
                <a:solidFill>
                  <a:srgbClr val="0432FF"/>
                </a:solidFill>
              </a:rPr>
              <a:t>Excesso de </a:t>
            </a:r>
            <a:r>
              <a:rPr lang="pt-BR" sz="2000" dirty="0" err="1" smtClean="0">
                <a:solidFill>
                  <a:srgbClr val="0432FF"/>
                </a:solidFill>
              </a:rPr>
              <a:t>K</a:t>
            </a:r>
            <a:r>
              <a:rPr lang="pt-BR" sz="2000" dirty="0" smtClean="0">
                <a:solidFill>
                  <a:srgbClr val="0432FF"/>
                </a:solidFill>
              </a:rPr>
              <a:t> prejudica a absorção de Mg</a:t>
            </a:r>
          </a:p>
        </p:txBody>
      </p:sp>
    </p:spTree>
    <p:extLst>
      <p:ext uri="{BB962C8B-B14F-4D97-AF65-F5344CB8AC3E}">
        <p14:creationId xmlns:p14="http://schemas.microsoft.com/office/powerpoint/2010/main" val="20806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0" y="867651"/>
            <a:ext cx="9144000" cy="22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600" b="1" dirty="0">
              <a:solidFill>
                <a:srgbClr val="008000"/>
              </a:solidFill>
              <a:latin typeface="Verdana" charset="0"/>
              <a:cs typeface="ＭＳ Ｐゴシック" charset="0"/>
            </a:endParaRP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008000"/>
                </a:solidFill>
                <a:latin typeface="Verdana" charset="0"/>
                <a:cs typeface="ＭＳ Ｐゴシック" charset="0"/>
              </a:rPr>
              <a:t>		</a:t>
            </a:r>
            <a:r>
              <a:rPr lang="pt-BR" sz="2600" b="1" dirty="0" smtClean="0">
                <a:solidFill>
                  <a:srgbClr val="FF6600"/>
                </a:solidFill>
                <a:latin typeface="Verdana" charset="0"/>
                <a:cs typeface="ＭＳ Ｐゴシック" charset="0"/>
              </a:rPr>
              <a:t>Ca</a:t>
            </a:r>
            <a:r>
              <a:rPr lang="pt-BR" sz="2600" b="1" dirty="0">
                <a:solidFill>
                  <a:srgbClr val="FF6600"/>
                </a:solidFill>
                <a:latin typeface="Verdana" charset="0"/>
                <a:cs typeface="ＭＳ Ｐゴシック" charset="0"/>
              </a:rPr>
              <a:t>		Mg		</a:t>
            </a:r>
            <a:r>
              <a:rPr lang="pt-BR" sz="2600" b="1" dirty="0" err="1" smtClean="0">
                <a:solidFill>
                  <a:srgbClr val="FF6600"/>
                </a:solidFill>
                <a:latin typeface="Verdana" charset="0"/>
                <a:cs typeface="ＭＳ Ｐゴシック" charset="0"/>
              </a:rPr>
              <a:t>K</a:t>
            </a:r>
            <a:endParaRPr lang="pt-BR" sz="2600" b="1" dirty="0">
              <a:solidFill>
                <a:srgbClr val="FF6600"/>
              </a:solidFill>
              <a:latin typeface="Verdana" charset="0"/>
              <a:cs typeface="ＭＳ Ｐゴシック" charset="0"/>
            </a:endParaRPr>
          </a:p>
          <a:p>
            <a:pPr lvl="3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008000"/>
                </a:solidFill>
                <a:latin typeface="Verdana" charset="0"/>
                <a:cs typeface="ＭＳ Ｐゴシック" charset="0"/>
              </a:rPr>
              <a:t>		</a:t>
            </a:r>
            <a:r>
              <a:rPr lang="pt-BR" sz="2600" b="1" dirty="0" smtClean="0">
                <a:solidFill>
                  <a:srgbClr val="008000"/>
                </a:solidFill>
                <a:latin typeface="Verdana" charset="0"/>
                <a:cs typeface="ＭＳ Ｐゴシック" charset="0"/>
              </a:rPr>
              <a:t>  </a:t>
            </a:r>
            <a:r>
              <a:rPr lang="pt-BR" sz="2600" b="1" dirty="0" smtClean="0">
                <a:solidFill>
                  <a:srgbClr val="B11F9B"/>
                </a:solidFill>
                <a:latin typeface="Verdana" charset="0"/>
                <a:cs typeface="ＭＳ Ｐゴシック" charset="0"/>
              </a:rPr>
              <a:t>9 </a:t>
            </a:r>
            <a:r>
              <a:rPr lang="pt-BR" sz="2600" b="1" dirty="0">
                <a:solidFill>
                  <a:srgbClr val="B11F9B"/>
                </a:solidFill>
                <a:latin typeface="Verdana" charset="0"/>
                <a:cs typeface="ＭＳ Ｐゴシック" charset="0"/>
              </a:rPr>
              <a:t>		 3		</a:t>
            </a:r>
            <a:r>
              <a:rPr lang="pt-BR" sz="2600" b="1" dirty="0" smtClean="0">
                <a:solidFill>
                  <a:srgbClr val="B11F9B"/>
                </a:solidFill>
                <a:latin typeface="Verdana" charset="0"/>
                <a:cs typeface="ＭＳ Ｐゴシック" charset="0"/>
              </a:rPr>
              <a:t>1</a:t>
            </a:r>
            <a:endParaRPr lang="pt-BR" sz="2600" b="1" dirty="0">
              <a:solidFill>
                <a:srgbClr val="B11F9B"/>
              </a:solidFill>
              <a:latin typeface="Verdana" charset="0"/>
              <a:cs typeface="ＭＳ Ｐゴシック" charset="0"/>
            </a:endParaRPr>
          </a:p>
          <a:p>
            <a:pPr lvl="3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B11F9B"/>
                </a:solidFill>
                <a:latin typeface="Verdana" charset="0"/>
                <a:cs typeface="ＭＳ Ｐゴシック" charset="0"/>
              </a:rPr>
              <a:t>			         </a:t>
            </a:r>
            <a:r>
              <a:rPr lang="pt-BR" sz="2600" b="1" dirty="0">
                <a:solidFill>
                  <a:srgbClr val="000000"/>
                </a:solidFill>
                <a:latin typeface="Verdana" charset="0"/>
                <a:cs typeface="ＭＳ Ｐゴシック" charset="0"/>
              </a:rPr>
              <a:t>a</a:t>
            </a:r>
          </a:p>
          <a:p>
            <a:pPr lvl="3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B11F9B"/>
                </a:solidFill>
                <a:latin typeface="Verdana" charset="0"/>
                <a:cs typeface="ＭＳ Ｐゴシック" charset="0"/>
              </a:rPr>
              <a:t>	</a:t>
            </a:r>
            <a:r>
              <a:rPr lang="pt-BR" sz="2600" b="1" dirty="0" smtClean="0">
                <a:solidFill>
                  <a:srgbClr val="B11F9B"/>
                </a:solidFill>
                <a:latin typeface="Verdana" charset="0"/>
                <a:cs typeface="ＭＳ Ｐゴシック" charset="0"/>
              </a:rPr>
              <a:t>	25</a:t>
            </a:r>
            <a:r>
              <a:rPr lang="pt-BR" sz="2600" b="1" dirty="0">
                <a:solidFill>
                  <a:srgbClr val="B11F9B"/>
                </a:solidFill>
                <a:latin typeface="Verdana" charset="0"/>
                <a:cs typeface="ＭＳ Ｐゴシック" charset="0"/>
              </a:rPr>
              <a:t>		 5		</a:t>
            </a:r>
            <a:r>
              <a:rPr lang="pt-BR" sz="2600" b="1" dirty="0" smtClean="0">
                <a:solidFill>
                  <a:srgbClr val="B11F9B"/>
                </a:solidFill>
                <a:latin typeface="Verdana" charset="0"/>
                <a:cs typeface="ＭＳ Ｐゴシック" charset="0"/>
              </a:rPr>
              <a:t>1</a:t>
            </a:r>
            <a:endParaRPr lang="es-BO" sz="2600" dirty="0">
              <a:solidFill>
                <a:srgbClr val="B11F9B"/>
              </a:solidFill>
              <a:latin typeface="Verdana" charset="0"/>
              <a:cs typeface="ＭＳ Ｐゴシック" charset="0"/>
            </a:endParaRP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2936875" y="3752850"/>
            <a:ext cx="32702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s-BO" sz="2600" b="1" dirty="0">
                <a:solidFill>
                  <a:srgbClr val="FF0000"/>
                </a:solidFill>
                <a:latin typeface="Verdana" charset="0"/>
              </a:rPr>
              <a:t>K%T =</a:t>
            </a:r>
            <a:r>
              <a:rPr lang="es-BO" sz="2600" b="1" dirty="0">
                <a:solidFill>
                  <a:srgbClr val="008000"/>
                </a:solidFill>
                <a:latin typeface="Verdana" charset="0"/>
              </a:rPr>
              <a:t> </a:t>
            </a:r>
            <a:r>
              <a:rPr lang="es-BO" sz="2600" b="1" dirty="0">
                <a:solidFill>
                  <a:srgbClr val="3333CC"/>
                </a:solidFill>
                <a:latin typeface="Verdana" charset="0"/>
              </a:rPr>
              <a:t>3 a 5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s-BO" sz="2600" b="1" dirty="0">
                <a:solidFill>
                  <a:srgbClr val="FF0000"/>
                </a:solidFill>
                <a:latin typeface="Verdana" charset="0"/>
              </a:rPr>
              <a:t>Mg%T =</a:t>
            </a:r>
            <a:r>
              <a:rPr lang="es-BO" sz="2600" b="1" dirty="0">
                <a:solidFill>
                  <a:srgbClr val="008000"/>
                </a:solidFill>
                <a:latin typeface="Verdana" charset="0"/>
              </a:rPr>
              <a:t> </a:t>
            </a:r>
            <a:r>
              <a:rPr lang="es-BO" sz="2600" b="1" dirty="0">
                <a:solidFill>
                  <a:srgbClr val="3333CC"/>
                </a:solidFill>
                <a:latin typeface="Verdana" charset="0"/>
              </a:rPr>
              <a:t>10 a 15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s-BO" sz="2600" b="1" dirty="0">
                <a:solidFill>
                  <a:srgbClr val="FF0000"/>
                </a:solidFill>
                <a:latin typeface="Verdana" charset="0"/>
              </a:rPr>
              <a:t>Ca%T =</a:t>
            </a:r>
            <a:r>
              <a:rPr lang="es-BO" sz="2600" b="1" dirty="0">
                <a:solidFill>
                  <a:srgbClr val="008000"/>
                </a:solidFill>
                <a:latin typeface="Verdana" charset="0"/>
              </a:rPr>
              <a:t> </a:t>
            </a:r>
            <a:r>
              <a:rPr lang="es-BO" sz="2600" b="1" dirty="0">
                <a:solidFill>
                  <a:srgbClr val="3333CC"/>
                </a:solidFill>
                <a:latin typeface="Verdana" charset="0"/>
              </a:rPr>
              <a:t>40 a 45</a:t>
            </a:r>
            <a:endParaRPr lang="es-BO" dirty="0">
              <a:solidFill>
                <a:srgbClr val="3333CC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6127"/>
              </p:ext>
            </p:extLst>
          </p:nvPr>
        </p:nvGraphicFramePr>
        <p:xfrm>
          <a:off x="927100" y="228600"/>
          <a:ext cx="7302500" cy="457200"/>
        </p:xfrm>
        <a:graphic>
          <a:graphicData uri="http://schemas.openxmlformats.org/drawingml/2006/table">
            <a:tbl>
              <a:tblPr firstRow="1" bandRow="1"/>
              <a:tblGrid>
                <a:gridCol w="73025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rbel"/>
                          <a:cs typeface="Corbel"/>
                        </a:rPr>
                        <a:t>Equilíbrio iônico no complexo de</a:t>
                      </a:r>
                      <a:r>
                        <a:rPr lang="pt-BR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rbel"/>
                          <a:cs typeface="Corbel"/>
                        </a:rPr>
                        <a:t> troca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8DBE7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005"/>
              </p:ext>
            </p:extLst>
          </p:nvPr>
        </p:nvGraphicFramePr>
        <p:xfrm>
          <a:off x="238760" y="2245043"/>
          <a:ext cx="87084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780"/>
                <a:gridCol w="1029619"/>
                <a:gridCol w="1029619"/>
                <a:gridCol w="1059180"/>
                <a:gridCol w="407849"/>
                <a:gridCol w="1287780"/>
                <a:gridCol w="909055"/>
                <a:gridCol w="788491"/>
                <a:gridCol w="9090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Classe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Faixa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Relaç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</a:rPr>
                        <a:t>ão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cmol</a:t>
                      </a:r>
                      <a:r>
                        <a:rPr lang="en-US" sz="1800" baseline="-25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dm</a:t>
                      </a:r>
                      <a:r>
                        <a:rPr lang="en-US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-3</a:t>
                      </a:r>
                      <a:endParaRPr lang="en-US" sz="1800" baseline="30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mg dm</a:t>
                      </a:r>
                      <a:r>
                        <a:rPr lang="en-US" sz="18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-3</a:t>
                      </a:r>
                      <a:endParaRPr lang="en-US" sz="1800" baseline="30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Baixo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 7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 2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 10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Baixo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 1,5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0,5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 25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  <a:r>
                        <a:rPr lang="pt-BR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édio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7 -14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2 - 4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10- 19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Adequado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1,5 - 7,0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0,5 - 2,0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25 - 50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Adequado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15 - 25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5 - 15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- 20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Alto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7,0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2,0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50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Alto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25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15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30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8760" y="1485900"/>
            <a:ext cx="870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Interpretaç</a:t>
            </a:r>
            <a:r>
              <a:rPr lang="pt-BR" sz="2000" dirty="0" err="1" smtClean="0">
                <a:solidFill>
                  <a:schemeClr val="bg1">
                    <a:lumMod val="50000"/>
                  </a:schemeClr>
                </a:solidFill>
              </a:rPr>
              <a:t>ão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 dos teores de Ca, Mg e </a:t>
            </a:r>
            <a:r>
              <a:rPr lang="pt-BR" sz="2000" dirty="0" err="1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 na camada de 0-20 cm e suas relações para solos do Cerrado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" y="4341000"/>
            <a:ext cx="378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Fonte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Souza 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Lobato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(2004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0713"/>
              </p:ext>
            </p:extLst>
          </p:nvPr>
        </p:nvGraphicFramePr>
        <p:xfrm>
          <a:off x="927100" y="228600"/>
          <a:ext cx="7302500" cy="457200"/>
        </p:xfrm>
        <a:graphic>
          <a:graphicData uri="http://schemas.openxmlformats.org/drawingml/2006/table">
            <a:tbl>
              <a:tblPr firstRow="1" bandRow="1"/>
              <a:tblGrid>
                <a:gridCol w="73025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rbel"/>
                          <a:cs typeface="Corbel"/>
                        </a:rPr>
                        <a:t>Equilíbrio iônico no complexo de</a:t>
                      </a:r>
                      <a:r>
                        <a:rPr lang="pt-BR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rbel"/>
                          <a:cs typeface="Corbel"/>
                        </a:rPr>
                        <a:t> troca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8DBE7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3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Imag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0"/>
            <a:ext cx="34671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42095" y="2537619"/>
            <a:ext cx="7282643" cy="1782762"/>
          </a:xfrm>
        </p:spPr>
        <p:txBody>
          <a:bodyPr/>
          <a:lstStyle/>
          <a:p>
            <a:pPr eaLnBrk="1" hangingPunct="1"/>
            <a:r>
              <a:rPr lang="fr-FR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/>
            </a:r>
            <a:br>
              <a:rPr lang="fr-FR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</a:br>
            <a:r>
              <a:rPr lang="fr-FR" sz="4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DIN</a:t>
            </a:r>
            <a:r>
              <a:rPr lang="pt-BR" sz="4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ÂMICA DE NUTRIENTES NO SOLO</a:t>
            </a:r>
            <a:r>
              <a:rPr lang="fr-FR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/>
            </a:r>
            <a:br>
              <a:rPr lang="fr-FR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</a:br>
            <a:endParaRPr lang="en-US" sz="4800" dirty="0">
              <a:solidFill>
                <a:srgbClr val="009900"/>
              </a:solidFill>
              <a:latin typeface="Copperplate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87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0" name="Group 72"/>
          <p:cNvGrpSpPr>
            <a:grpSpLocks/>
          </p:cNvGrpSpPr>
          <p:nvPr/>
        </p:nvGrpSpPr>
        <p:grpSpPr bwMode="auto">
          <a:xfrm>
            <a:off x="0" y="0"/>
            <a:ext cx="9144000" cy="6808788"/>
            <a:chOff x="0" y="0"/>
            <a:chExt cx="5760" cy="4289"/>
          </a:xfrm>
        </p:grpSpPr>
        <p:sp>
          <p:nvSpPr>
            <p:cNvPr id="23757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128"/>
            </a:xfrm>
            <a:prstGeom prst="rect">
              <a:avLst/>
            </a:prstGeom>
            <a:solidFill>
              <a:srgbClr val="000066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73" name="Rectangle 6"/>
            <p:cNvSpPr>
              <a:spLocks noChangeArrowheads="1"/>
            </p:cNvSpPr>
            <p:nvPr/>
          </p:nvSpPr>
          <p:spPr bwMode="auto">
            <a:xfrm>
              <a:off x="2611" y="2132"/>
              <a:ext cx="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74" name="Rectangle 7"/>
            <p:cNvSpPr>
              <a:spLocks noChangeArrowheads="1"/>
            </p:cNvSpPr>
            <p:nvPr/>
          </p:nvSpPr>
          <p:spPr bwMode="auto">
            <a:xfrm>
              <a:off x="2859" y="2094"/>
              <a:ext cx="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75" name="Text Box 8"/>
            <p:cNvSpPr txBox="1">
              <a:spLocks noChangeArrowheads="1"/>
            </p:cNvSpPr>
            <p:nvPr/>
          </p:nvSpPr>
          <p:spPr bwMode="auto">
            <a:xfrm>
              <a:off x="199" y="3474"/>
              <a:ext cx="5436" cy="5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B11F9B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BR" sz="1700">
                  <a:solidFill>
                    <a:srgbClr val="FF0000"/>
                  </a:solidFill>
                </a:rPr>
                <a:t>Concentração de potássio no tecido foliar de milho em função da relação Ca</a:t>
              </a:r>
              <a:r>
                <a:rPr lang="pt-BR" sz="1700" baseline="30000">
                  <a:solidFill>
                    <a:srgbClr val="FF0000"/>
                  </a:solidFill>
                </a:rPr>
                <a:t>2+</a:t>
              </a:r>
              <a:r>
                <a:rPr lang="pt-BR" sz="1700">
                  <a:solidFill>
                    <a:srgbClr val="FF0000"/>
                  </a:solidFill>
                </a:rPr>
                <a:t>+Mg</a:t>
              </a:r>
              <a:r>
                <a:rPr lang="pt-BR" sz="1700" baseline="30000">
                  <a:solidFill>
                    <a:srgbClr val="FF0000"/>
                  </a:solidFill>
                </a:rPr>
                <a:t>2+</a:t>
              </a:r>
              <a:r>
                <a:rPr lang="pt-BR" sz="1700">
                  <a:solidFill>
                    <a:srgbClr val="FF0000"/>
                  </a:solidFill>
                </a:rPr>
                <a:t>/K</a:t>
              </a:r>
              <a:r>
                <a:rPr lang="pt-BR" sz="1700" baseline="30000">
                  <a:solidFill>
                    <a:srgbClr val="FF0000"/>
                  </a:solidFill>
                </a:rPr>
                <a:t>+</a:t>
              </a:r>
              <a:r>
                <a:rPr lang="pt-BR" sz="1700">
                  <a:solidFill>
                    <a:srgbClr val="FF0000"/>
                  </a:solidFill>
                </a:rPr>
                <a:t>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BR" sz="1700">
                  <a:solidFill>
                    <a:srgbClr val="FF0000"/>
                  </a:solidFill>
                </a:rPr>
                <a:t>no solo, na profundidade de 0-20 cm (</a:t>
              </a:r>
              <a:r>
                <a:rPr lang="pt-BR" sz="1700">
                  <a:solidFill>
                    <a:srgbClr val="FF0000"/>
                  </a:solidFill>
                  <a:sym typeface="Wingdings 2" charset="0"/>
                </a:rPr>
                <a:t></a:t>
              </a:r>
              <a:r>
                <a:rPr lang="pt-BR" sz="1700">
                  <a:solidFill>
                    <a:srgbClr val="FF0000"/>
                  </a:solidFill>
                </a:rPr>
                <a:t> = 0-5 cm, </a:t>
              </a:r>
              <a:r>
                <a:rPr lang="pt-BR" sz="1700">
                  <a:solidFill>
                    <a:srgbClr val="FF0000"/>
                  </a:solidFill>
                  <a:sym typeface="Monotype Sorts" charset="0"/>
                </a:rPr>
                <a:t></a:t>
              </a:r>
              <a:r>
                <a:rPr lang="pt-BR" sz="1700">
                  <a:solidFill>
                    <a:srgbClr val="FF0000"/>
                  </a:solidFill>
                </a:rPr>
                <a:t> = 5-10 cm e </a:t>
              </a:r>
              <a:r>
                <a:rPr lang="pt-BR" sz="1700">
                  <a:solidFill>
                    <a:srgbClr val="7030A0"/>
                  </a:solidFill>
                  <a:sym typeface="Wingdings 2" charset="0"/>
                </a:rPr>
                <a:t></a:t>
              </a:r>
              <a:r>
                <a:rPr lang="pt-BR" sz="1700">
                  <a:solidFill>
                    <a:srgbClr val="FF0000"/>
                  </a:solidFill>
                </a:rPr>
                <a:t> = 10-20 cm), em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BR" sz="1700">
                  <a:solidFill>
                    <a:srgbClr val="FF0000"/>
                  </a:solidFill>
                </a:rPr>
                <a:t>sistema plantio direto. *: </a:t>
              </a:r>
              <a:r>
                <a:rPr lang="pt-BR" sz="1700" i="1">
                  <a:solidFill>
                    <a:srgbClr val="FF0000"/>
                  </a:solidFill>
                </a:rPr>
                <a:t>P</a:t>
              </a:r>
              <a:r>
                <a:rPr lang="pt-BR" sz="1700">
                  <a:solidFill>
                    <a:srgbClr val="FF0000"/>
                  </a:solidFill>
                </a:rPr>
                <a:t> &lt; 0,05 e **: </a:t>
              </a:r>
              <a:r>
                <a:rPr lang="pt-BR" sz="1700" i="1">
                  <a:solidFill>
                    <a:srgbClr val="FF0000"/>
                  </a:solidFill>
                </a:rPr>
                <a:t>P</a:t>
              </a:r>
              <a:r>
                <a:rPr lang="pt-BR" sz="1700">
                  <a:solidFill>
                    <a:srgbClr val="FF0000"/>
                  </a:solidFill>
                </a:rPr>
                <a:t> &lt; 0,01</a:t>
              </a:r>
              <a:r>
                <a:rPr lang="en-US" sz="1700">
                  <a:solidFill>
                    <a:srgbClr val="FF0000"/>
                  </a:solidFill>
                </a:rPr>
                <a:t>. </a:t>
              </a:r>
              <a:endParaRPr lang="pt-BR" sz="1700">
                <a:solidFill>
                  <a:srgbClr val="FF0000"/>
                </a:solidFill>
              </a:endParaRPr>
            </a:p>
          </p:txBody>
        </p:sp>
        <p:sp>
          <p:nvSpPr>
            <p:cNvPr id="237576" name="Rectangle 9"/>
            <p:cNvSpPr>
              <a:spLocks noChangeArrowheads="1"/>
            </p:cNvSpPr>
            <p:nvPr/>
          </p:nvSpPr>
          <p:spPr bwMode="auto">
            <a:xfrm>
              <a:off x="212" y="4134"/>
              <a:ext cx="387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>
                  <a:solidFill>
                    <a:srgbClr val="3333CC"/>
                  </a:solidFill>
                  <a:ea typeface="ＭＳ Ｐゴシック" charset="0"/>
                  <a:cs typeface="ＭＳ Ｐゴシック" charset="0"/>
                </a:rPr>
                <a:t>FONTE: Caires et al. (2004) – Revista Brasileira de Ciência do Solo</a:t>
              </a:r>
              <a:endParaRPr lang="pt-BR" sz="3200">
                <a:solidFill>
                  <a:srgbClr val="3333CC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77" name="Rectangle 11"/>
            <p:cNvSpPr>
              <a:spLocks noChangeArrowheads="1"/>
            </p:cNvSpPr>
            <p:nvPr/>
          </p:nvSpPr>
          <p:spPr bwMode="auto">
            <a:xfrm rot="-5400000">
              <a:off x="-8" y="1591"/>
              <a:ext cx="208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7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Potássio na folha de milho (g kg</a:t>
              </a:r>
              <a:r>
                <a:rPr lang="pt-BR" sz="1700" baseline="30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-1</a:t>
              </a:r>
              <a:r>
                <a:rPr lang="pt-BR" sz="17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  <p:sp>
          <p:nvSpPr>
            <p:cNvPr id="237578" name="Rectangle 12"/>
            <p:cNvSpPr>
              <a:spLocks noChangeArrowheads="1"/>
            </p:cNvSpPr>
            <p:nvPr/>
          </p:nvSpPr>
          <p:spPr bwMode="auto">
            <a:xfrm>
              <a:off x="1930" y="3244"/>
              <a:ext cx="201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79" name="Rectangle 13"/>
            <p:cNvSpPr>
              <a:spLocks noChangeArrowheads="1"/>
            </p:cNvSpPr>
            <p:nvPr/>
          </p:nvSpPr>
          <p:spPr bwMode="auto">
            <a:xfrm>
              <a:off x="1930" y="3237"/>
              <a:ext cx="190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7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Relação Ca</a:t>
              </a:r>
              <a:r>
                <a:rPr lang="pt-BR" sz="1700" baseline="30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2+</a:t>
              </a:r>
              <a:r>
                <a:rPr lang="pt-BR" sz="17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+Mg</a:t>
              </a:r>
              <a:r>
                <a:rPr lang="pt-BR" sz="1700" baseline="30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2+</a:t>
              </a:r>
              <a:r>
                <a:rPr lang="pt-BR" sz="17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/K</a:t>
              </a:r>
              <a:r>
                <a:rPr lang="pt-BR" sz="1700" baseline="30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+</a:t>
              </a:r>
              <a:r>
                <a:rPr lang="pt-BR" sz="17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 no solo </a:t>
              </a:r>
            </a:p>
          </p:txBody>
        </p:sp>
        <p:sp>
          <p:nvSpPr>
            <p:cNvPr id="237580" name="Rectangle 14"/>
            <p:cNvSpPr>
              <a:spLocks noChangeArrowheads="1"/>
            </p:cNvSpPr>
            <p:nvPr/>
          </p:nvSpPr>
          <p:spPr bwMode="auto">
            <a:xfrm>
              <a:off x="3910" y="3244"/>
              <a:ext cx="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>
                  <a:solidFill>
                    <a:srgbClr val="FFFFFF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 </a:t>
              </a:r>
              <a:endParaRPr lang="pt-BR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81" name="Rectangle 15"/>
            <p:cNvSpPr>
              <a:spLocks noChangeArrowheads="1"/>
            </p:cNvSpPr>
            <p:nvPr/>
          </p:nvSpPr>
          <p:spPr bwMode="auto">
            <a:xfrm>
              <a:off x="1461" y="300"/>
              <a:ext cx="3243" cy="2620"/>
            </a:xfrm>
            <a:prstGeom prst="rect">
              <a:avLst/>
            </a:prstGeom>
            <a:solidFill>
              <a:schemeClr val="folHlink"/>
            </a:solidFill>
            <a:ln w="2387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82" name="Freeform 16"/>
            <p:cNvSpPr>
              <a:spLocks/>
            </p:cNvSpPr>
            <p:nvPr/>
          </p:nvSpPr>
          <p:spPr bwMode="auto">
            <a:xfrm>
              <a:off x="2224" y="919"/>
              <a:ext cx="1958" cy="1253"/>
            </a:xfrm>
            <a:custGeom>
              <a:avLst/>
              <a:gdLst>
                <a:gd name="T0" fmla="*/ 2147483647 w 259"/>
                <a:gd name="T1" fmla="*/ 2147483647 h 166"/>
                <a:gd name="T2" fmla="*/ 2147483647 w 259"/>
                <a:gd name="T3" fmla="*/ 2147483647 h 166"/>
                <a:gd name="T4" fmla="*/ 2147483647 w 259"/>
                <a:gd name="T5" fmla="*/ 2147483647 h 166"/>
                <a:gd name="T6" fmla="*/ 2147483647 w 259"/>
                <a:gd name="T7" fmla="*/ 2147483647 h 166"/>
                <a:gd name="T8" fmla="*/ 2147483647 w 259"/>
                <a:gd name="T9" fmla="*/ 2147483647 h 166"/>
                <a:gd name="T10" fmla="*/ 2147483647 w 259"/>
                <a:gd name="T11" fmla="*/ 2147483647 h 166"/>
                <a:gd name="T12" fmla="*/ 2147483647 w 259"/>
                <a:gd name="T13" fmla="*/ 2147483647 h 166"/>
                <a:gd name="T14" fmla="*/ 2147483647 w 259"/>
                <a:gd name="T15" fmla="*/ 2147483647 h 166"/>
                <a:gd name="T16" fmla="*/ 2147483647 w 259"/>
                <a:gd name="T17" fmla="*/ 2147483647 h 166"/>
                <a:gd name="T18" fmla="*/ 2147483647 w 259"/>
                <a:gd name="T19" fmla="*/ 2147483647 h 166"/>
                <a:gd name="T20" fmla="*/ 2147483647 w 259"/>
                <a:gd name="T21" fmla="*/ 2147483647 h 166"/>
                <a:gd name="T22" fmla="*/ 2147483647 w 259"/>
                <a:gd name="T23" fmla="*/ 2147483647 h 166"/>
                <a:gd name="T24" fmla="*/ 2147483647 w 259"/>
                <a:gd name="T25" fmla="*/ 2147483647 h 166"/>
                <a:gd name="T26" fmla="*/ 2147483647 w 259"/>
                <a:gd name="T27" fmla="*/ 2147483647 h 166"/>
                <a:gd name="T28" fmla="*/ 2147483647 w 259"/>
                <a:gd name="T29" fmla="*/ 2147483647 h 166"/>
                <a:gd name="T30" fmla="*/ 2147483647 w 259"/>
                <a:gd name="T31" fmla="*/ 2147483647 h 166"/>
                <a:gd name="T32" fmla="*/ 2147483647 w 259"/>
                <a:gd name="T33" fmla="*/ 2147483647 h 166"/>
                <a:gd name="T34" fmla="*/ 2147483647 w 259"/>
                <a:gd name="T35" fmla="*/ 2147483647 h 166"/>
                <a:gd name="T36" fmla="*/ 2147483647 w 259"/>
                <a:gd name="T37" fmla="*/ 2147483647 h 166"/>
                <a:gd name="T38" fmla="*/ 2147483647 w 259"/>
                <a:gd name="T39" fmla="*/ 2147483647 h 166"/>
                <a:gd name="T40" fmla="*/ 2147483647 w 259"/>
                <a:gd name="T41" fmla="*/ 2147483647 h 166"/>
                <a:gd name="T42" fmla="*/ 2147483647 w 259"/>
                <a:gd name="T43" fmla="*/ 2147483647 h 166"/>
                <a:gd name="T44" fmla="*/ 2147483647 w 259"/>
                <a:gd name="T45" fmla="*/ 2147483647 h 166"/>
                <a:gd name="T46" fmla="*/ 2147483647 w 259"/>
                <a:gd name="T47" fmla="*/ 2147483647 h 166"/>
                <a:gd name="T48" fmla="*/ 2147483647 w 259"/>
                <a:gd name="T49" fmla="*/ 2147483647 h 166"/>
                <a:gd name="T50" fmla="*/ 2147483647 w 259"/>
                <a:gd name="T51" fmla="*/ 2147483647 h 166"/>
                <a:gd name="T52" fmla="*/ 2147483647 w 259"/>
                <a:gd name="T53" fmla="*/ 2147483647 h 166"/>
                <a:gd name="T54" fmla="*/ 2147483647 w 259"/>
                <a:gd name="T55" fmla="*/ 2147483647 h 166"/>
                <a:gd name="T56" fmla="*/ 2147483647 w 259"/>
                <a:gd name="T57" fmla="*/ 2147483647 h 166"/>
                <a:gd name="T58" fmla="*/ 2147483647 w 259"/>
                <a:gd name="T59" fmla="*/ 2147483647 h 166"/>
                <a:gd name="T60" fmla="*/ 2147483647 w 259"/>
                <a:gd name="T61" fmla="*/ 2147483647 h 166"/>
                <a:gd name="T62" fmla="*/ 2147483647 w 259"/>
                <a:gd name="T63" fmla="*/ 2147483647 h 166"/>
                <a:gd name="T64" fmla="*/ 2147483647 w 259"/>
                <a:gd name="T65" fmla="*/ 2147483647 h 166"/>
                <a:gd name="T66" fmla="*/ 2147483647 w 259"/>
                <a:gd name="T67" fmla="*/ 2147483647 h 166"/>
                <a:gd name="T68" fmla="*/ 2147483647 w 259"/>
                <a:gd name="T69" fmla="*/ 2147483647 h 166"/>
                <a:gd name="T70" fmla="*/ 2147483647 w 259"/>
                <a:gd name="T71" fmla="*/ 2147483647 h 166"/>
                <a:gd name="T72" fmla="*/ 2147483647 w 259"/>
                <a:gd name="T73" fmla="*/ 2147483647 h 166"/>
                <a:gd name="T74" fmla="*/ 2147483647 w 259"/>
                <a:gd name="T75" fmla="*/ 2147483647 h 166"/>
                <a:gd name="T76" fmla="*/ 2147483647 w 259"/>
                <a:gd name="T77" fmla="*/ 2147483647 h 166"/>
                <a:gd name="T78" fmla="*/ 2147483647 w 259"/>
                <a:gd name="T79" fmla="*/ 2147483647 h 166"/>
                <a:gd name="T80" fmla="*/ 2147483647 w 259"/>
                <a:gd name="T81" fmla="*/ 2147483647 h 166"/>
                <a:gd name="T82" fmla="*/ 2147483647 w 259"/>
                <a:gd name="T83" fmla="*/ 2147483647 h 166"/>
                <a:gd name="T84" fmla="*/ 2147483647 w 259"/>
                <a:gd name="T85" fmla="*/ 2147483647 h 166"/>
                <a:gd name="T86" fmla="*/ 2147483647 w 259"/>
                <a:gd name="T87" fmla="*/ 2147483647 h 166"/>
                <a:gd name="T88" fmla="*/ 2147483647 w 259"/>
                <a:gd name="T89" fmla="*/ 2147483647 h 166"/>
                <a:gd name="T90" fmla="*/ 2147483647 w 259"/>
                <a:gd name="T91" fmla="*/ 2147483647 h 166"/>
                <a:gd name="T92" fmla="*/ 2147483647 w 259"/>
                <a:gd name="T93" fmla="*/ 2147483647 h 166"/>
                <a:gd name="T94" fmla="*/ 2147483647 w 259"/>
                <a:gd name="T95" fmla="*/ 2147483647 h 166"/>
                <a:gd name="T96" fmla="*/ 2147483647 w 259"/>
                <a:gd name="T97" fmla="*/ 2147483647 h 166"/>
                <a:gd name="T98" fmla="*/ 2147483647 w 259"/>
                <a:gd name="T99" fmla="*/ 2147483647 h 166"/>
                <a:gd name="T100" fmla="*/ 2147483647 w 259"/>
                <a:gd name="T101" fmla="*/ 2147483647 h 166"/>
                <a:gd name="T102" fmla="*/ 2147483647 w 259"/>
                <a:gd name="T103" fmla="*/ 2147483647 h 166"/>
                <a:gd name="T104" fmla="*/ 2147483647 w 259"/>
                <a:gd name="T105" fmla="*/ 2147483647 h 166"/>
                <a:gd name="T106" fmla="*/ 2147483647 w 259"/>
                <a:gd name="T107" fmla="*/ 2147483647 h 166"/>
                <a:gd name="T108" fmla="*/ 2147483647 w 259"/>
                <a:gd name="T109" fmla="*/ 2147483647 h 166"/>
                <a:gd name="T110" fmla="*/ 2147483647 w 259"/>
                <a:gd name="T111" fmla="*/ 2147483647 h 166"/>
                <a:gd name="T112" fmla="*/ 2147483647 w 259"/>
                <a:gd name="T113" fmla="*/ 2147483647 h 166"/>
                <a:gd name="T114" fmla="*/ 2147483647 w 259"/>
                <a:gd name="T115" fmla="*/ 2147483647 h 166"/>
                <a:gd name="T116" fmla="*/ 2147483647 w 259"/>
                <a:gd name="T117" fmla="*/ 2147483647 h 166"/>
                <a:gd name="T118" fmla="*/ 2147483647 w 259"/>
                <a:gd name="T119" fmla="*/ 2147483647 h 1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9"/>
                <a:gd name="T181" fmla="*/ 0 h 166"/>
                <a:gd name="T182" fmla="*/ 259 w 259"/>
                <a:gd name="T183" fmla="*/ 166 h 1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9" h="166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6" y="29"/>
                  </a:lnTo>
                  <a:lnTo>
                    <a:pt x="47" y="30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1" y="32"/>
                  </a:lnTo>
                  <a:lnTo>
                    <a:pt x="51" y="33"/>
                  </a:lnTo>
                  <a:lnTo>
                    <a:pt x="52" y="33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5" y="35"/>
                  </a:lnTo>
                  <a:lnTo>
                    <a:pt x="56" y="36"/>
                  </a:lnTo>
                  <a:lnTo>
                    <a:pt x="57" y="36"/>
                  </a:lnTo>
                  <a:lnTo>
                    <a:pt x="57" y="37"/>
                  </a:lnTo>
                  <a:lnTo>
                    <a:pt x="58" y="37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6" y="42"/>
                  </a:lnTo>
                  <a:lnTo>
                    <a:pt x="67" y="43"/>
                  </a:lnTo>
                  <a:lnTo>
                    <a:pt x="68" y="43"/>
                  </a:lnTo>
                  <a:lnTo>
                    <a:pt x="69" y="44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47"/>
                  </a:lnTo>
                  <a:lnTo>
                    <a:pt x="74" y="47"/>
                  </a:lnTo>
                  <a:lnTo>
                    <a:pt x="75" y="48"/>
                  </a:lnTo>
                  <a:lnTo>
                    <a:pt x="76" y="49"/>
                  </a:lnTo>
                  <a:lnTo>
                    <a:pt x="77" y="49"/>
                  </a:lnTo>
                  <a:lnTo>
                    <a:pt x="78" y="50"/>
                  </a:lnTo>
                  <a:lnTo>
                    <a:pt x="79" y="50"/>
                  </a:lnTo>
                  <a:lnTo>
                    <a:pt x="80" y="51"/>
                  </a:lnTo>
                  <a:lnTo>
                    <a:pt x="81" y="52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4" y="54"/>
                  </a:lnTo>
                  <a:lnTo>
                    <a:pt x="85" y="54"/>
                  </a:lnTo>
                  <a:lnTo>
                    <a:pt x="86" y="55"/>
                  </a:lnTo>
                  <a:lnTo>
                    <a:pt x="87" y="55"/>
                  </a:lnTo>
                  <a:lnTo>
                    <a:pt x="87" y="56"/>
                  </a:lnTo>
                  <a:lnTo>
                    <a:pt x="88" y="56"/>
                  </a:lnTo>
                  <a:lnTo>
                    <a:pt x="89" y="57"/>
                  </a:lnTo>
                  <a:lnTo>
                    <a:pt x="90" y="58"/>
                  </a:lnTo>
                  <a:lnTo>
                    <a:pt x="91" y="58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4" y="60"/>
                  </a:lnTo>
                  <a:lnTo>
                    <a:pt x="95" y="61"/>
                  </a:lnTo>
                  <a:lnTo>
                    <a:pt x="96" y="61"/>
                  </a:lnTo>
                  <a:lnTo>
                    <a:pt x="97" y="62"/>
                  </a:lnTo>
                  <a:lnTo>
                    <a:pt x="98" y="62"/>
                  </a:lnTo>
                  <a:lnTo>
                    <a:pt x="99" y="63"/>
                  </a:lnTo>
                  <a:lnTo>
                    <a:pt x="99" y="64"/>
                  </a:lnTo>
                  <a:lnTo>
                    <a:pt x="100" y="64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3" y="66"/>
                  </a:lnTo>
                  <a:lnTo>
                    <a:pt x="104" y="66"/>
                  </a:lnTo>
                  <a:lnTo>
                    <a:pt x="105" y="67"/>
                  </a:lnTo>
                  <a:lnTo>
                    <a:pt x="106" y="68"/>
                  </a:lnTo>
                  <a:lnTo>
                    <a:pt x="107" y="69"/>
                  </a:lnTo>
                  <a:lnTo>
                    <a:pt x="108" y="69"/>
                  </a:lnTo>
                  <a:lnTo>
                    <a:pt x="109" y="70"/>
                  </a:lnTo>
                  <a:lnTo>
                    <a:pt x="110" y="70"/>
                  </a:lnTo>
                  <a:lnTo>
                    <a:pt x="111" y="71"/>
                  </a:lnTo>
                  <a:lnTo>
                    <a:pt x="112" y="71"/>
                  </a:lnTo>
                  <a:lnTo>
                    <a:pt x="112" y="72"/>
                  </a:lnTo>
                  <a:lnTo>
                    <a:pt x="113" y="72"/>
                  </a:lnTo>
                  <a:lnTo>
                    <a:pt x="114" y="73"/>
                  </a:lnTo>
                  <a:lnTo>
                    <a:pt x="115" y="74"/>
                  </a:lnTo>
                  <a:lnTo>
                    <a:pt x="116" y="74"/>
                  </a:lnTo>
                  <a:lnTo>
                    <a:pt x="117" y="75"/>
                  </a:lnTo>
                  <a:lnTo>
                    <a:pt x="118" y="75"/>
                  </a:lnTo>
                  <a:lnTo>
                    <a:pt x="118" y="76"/>
                  </a:lnTo>
                  <a:lnTo>
                    <a:pt x="119" y="76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2" y="78"/>
                  </a:lnTo>
                  <a:lnTo>
                    <a:pt x="123" y="78"/>
                  </a:lnTo>
                  <a:lnTo>
                    <a:pt x="124" y="79"/>
                  </a:lnTo>
                  <a:lnTo>
                    <a:pt x="124" y="80"/>
                  </a:lnTo>
                  <a:lnTo>
                    <a:pt x="125" y="80"/>
                  </a:lnTo>
                  <a:lnTo>
                    <a:pt x="126" y="81"/>
                  </a:lnTo>
                  <a:lnTo>
                    <a:pt x="127" y="81"/>
                  </a:lnTo>
                  <a:lnTo>
                    <a:pt x="128" y="82"/>
                  </a:lnTo>
                  <a:lnTo>
                    <a:pt x="129" y="82"/>
                  </a:lnTo>
                  <a:lnTo>
                    <a:pt x="130" y="83"/>
                  </a:lnTo>
                  <a:lnTo>
                    <a:pt x="131" y="84"/>
                  </a:lnTo>
                  <a:lnTo>
                    <a:pt x="132" y="85"/>
                  </a:lnTo>
                  <a:lnTo>
                    <a:pt x="133" y="85"/>
                  </a:lnTo>
                  <a:lnTo>
                    <a:pt x="134" y="86"/>
                  </a:lnTo>
                  <a:lnTo>
                    <a:pt x="135" y="86"/>
                  </a:lnTo>
                  <a:lnTo>
                    <a:pt x="136" y="87"/>
                  </a:lnTo>
                  <a:lnTo>
                    <a:pt x="137" y="88"/>
                  </a:lnTo>
                  <a:lnTo>
                    <a:pt x="138" y="88"/>
                  </a:lnTo>
                  <a:lnTo>
                    <a:pt x="139" y="89"/>
                  </a:lnTo>
                  <a:lnTo>
                    <a:pt x="140" y="90"/>
                  </a:lnTo>
                  <a:lnTo>
                    <a:pt x="141" y="90"/>
                  </a:lnTo>
                  <a:lnTo>
                    <a:pt x="142" y="91"/>
                  </a:lnTo>
                  <a:lnTo>
                    <a:pt x="143" y="92"/>
                  </a:lnTo>
                  <a:lnTo>
                    <a:pt x="144" y="92"/>
                  </a:lnTo>
                  <a:lnTo>
                    <a:pt x="145" y="93"/>
                  </a:lnTo>
                  <a:lnTo>
                    <a:pt x="146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5"/>
                  </a:lnTo>
                  <a:lnTo>
                    <a:pt x="149" y="96"/>
                  </a:lnTo>
                  <a:lnTo>
                    <a:pt x="150" y="96"/>
                  </a:lnTo>
                  <a:lnTo>
                    <a:pt x="151" y="97"/>
                  </a:lnTo>
                  <a:lnTo>
                    <a:pt x="152" y="97"/>
                  </a:lnTo>
                  <a:lnTo>
                    <a:pt x="153" y="98"/>
                  </a:lnTo>
                  <a:lnTo>
                    <a:pt x="154" y="98"/>
                  </a:lnTo>
                  <a:lnTo>
                    <a:pt x="154" y="99"/>
                  </a:lnTo>
                  <a:lnTo>
                    <a:pt x="155" y="99"/>
                  </a:lnTo>
                  <a:lnTo>
                    <a:pt x="156" y="100"/>
                  </a:lnTo>
                  <a:lnTo>
                    <a:pt x="157" y="101"/>
                  </a:lnTo>
                  <a:lnTo>
                    <a:pt x="158" y="101"/>
                  </a:lnTo>
                  <a:lnTo>
                    <a:pt x="159" y="102"/>
                  </a:lnTo>
                  <a:lnTo>
                    <a:pt x="160" y="102"/>
                  </a:lnTo>
                  <a:lnTo>
                    <a:pt x="160" y="103"/>
                  </a:lnTo>
                  <a:lnTo>
                    <a:pt x="161" y="103"/>
                  </a:lnTo>
                  <a:lnTo>
                    <a:pt x="162" y="104"/>
                  </a:lnTo>
                  <a:lnTo>
                    <a:pt x="163" y="104"/>
                  </a:lnTo>
                  <a:lnTo>
                    <a:pt x="164" y="105"/>
                  </a:lnTo>
                  <a:lnTo>
                    <a:pt x="165" y="106"/>
                  </a:lnTo>
                  <a:lnTo>
                    <a:pt x="166" y="106"/>
                  </a:lnTo>
                  <a:lnTo>
                    <a:pt x="166" y="107"/>
                  </a:lnTo>
                  <a:lnTo>
                    <a:pt x="167" y="107"/>
                  </a:lnTo>
                  <a:lnTo>
                    <a:pt x="168" y="108"/>
                  </a:lnTo>
                  <a:lnTo>
                    <a:pt x="169" y="108"/>
                  </a:lnTo>
                  <a:lnTo>
                    <a:pt x="170" y="109"/>
                  </a:lnTo>
                  <a:lnTo>
                    <a:pt x="171" y="109"/>
                  </a:lnTo>
                  <a:lnTo>
                    <a:pt x="172" y="110"/>
                  </a:lnTo>
                  <a:lnTo>
                    <a:pt x="173" y="111"/>
                  </a:lnTo>
                  <a:lnTo>
                    <a:pt x="174" y="112"/>
                  </a:lnTo>
                  <a:lnTo>
                    <a:pt x="175" y="112"/>
                  </a:lnTo>
                  <a:lnTo>
                    <a:pt x="176" y="113"/>
                  </a:lnTo>
                  <a:lnTo>
                    <a:pt x="177" y="113"/>
                  </a:lnTo>
                  <a:lnTo>
                    <a:pt x="178" y="114"/>
                  </a:lnTo>
                  <a:lnTo>
                    <a:pt x="179" y="115"/>
                  </a:lnTo>
                  <a:lnTo>
                    <a:pt x="180" y="115"/>
                  </a:lnTo>
                  <a:lnTo>
                    <a:pt x="181" y="116"/>
                  </a:lnTo>
                  <a:lnTo>
                    <a:pt x="182" y="117"/>
                  </a:lnTo>
                  <a:lnTo>
                    <a:pt x="183" y="117"/>
                  </a:lnTo>
                  <a:lnTo>
                    <a:pt x="184" y="118"/>
                  </a:lnTo>
                  <a:lnTo>
                    <a:pt x="185" y="119"/>
                  </a:lnTo>
                  <a:lnTo>
                    <a:pt x="186" y="119"/>
                  </a:lnTo>
                  <a:lnTo>
                    <a:pt x="187" y="120"/>
                  </a:lnTo>
                  <a:lnTo>
                    <a:pt x="188" y="120"/>
                  </a:lnTo>
                  <a:lnTo>
                    <a:pt x="189" y="121"/>
                  </a:lnTo>
                  <a:lnTo>
                    <a:pt x="190" y="122"/>
                  </a:lnTo>
                  <a:lnTo>
                    <a:pt x="191" y="123"/>
                  </a:lnTo>
                  <a:lnTo>
                    <a:pt x="192" y="123"/>
                  </a:lnTo>
                  <a:lnTo>
                    <a:pt x="193" y="124"/>
                  </a:lnTo>
                  <a:lnTo>
                    <a:pt x="194" y="124"/>
                  </a:lnTo>
                  <a:lnTo>
                    <a:pt x="195" y="125"/>
                  </a:lnTo>
                  <a:lnTo>
                    <a:pt x="196" y="125"/>
                  </a:lnTo>
                  <a:lnTo>
                    <a:pt x="196" y="126"/>
                  </a:lnTo>
                  <a:lnTo>
                    <a:pt x="197" y="126"/>
                  </a:lnTo>
                  <a:lnTo>
                    <a:pt x="198" y="127"/>
                  </a:lnTo>
                  <a:lnTo>
                    <a:pt x="199" y="128"/>
                  </a:lnTo>
                  <a:lnTo>
                    <a:pt x="200" y="128"/>
                  </a:lnTo>
                  <a:lnTo>
                    <a:pt x="201" y="129"/>
                  </a:lnTo>
                  <a:lnTo>
                    <a:pt x="202" y="129"/>
                  </a:lnTo>
                  <a:lnTo>
                    <a:pt x="202" y="130"/>
                  </a:lnTo>
                  <a:lnTo>
                    <a:pt x="203" y="130"/>
                  </a:lnTo>
                  <a:lnTo>
                    <a:pt x="204" y="131"/>
                  </a:lnTo>
                  <a:lnTo>
                    <a:pt x="205" y="131"/>
                  </a:lnTo>
                  <a:lnTo>
                    <a:pt x="206" y="132"/>
                  </a:lnTo>
                  <a:lnTo>
                    <a:pt x="207" y="133"/>
                  </a:lnTo>
                  <a:lnTo>
                    <a:pt x="208" y="133"/>
                  </a:lnTo>
                  <a:lnTo>
                    <a:pt x="208" y="134"/>
                  </a:lnTo>
                  <a:lnTo>
                    <a:pt x="209" y="134"/>
                  </a:lnTo>
                  <a:lnTo>
                    <a:pt x="210" y="135"/>
                  </a:lnTo>
                  <a:lnTo>
                    <a:pt x="211" y="135"/>
                  </a:lnTo>
                  <a:lnTo>
                    <a:pt x="212" y="136"/>
                  </a:lnTo>
                  <a:lnTo>
                    <a:pt x="213" y="136"/>
                  </a:lnTo>
                  <a:lnTo>
                    <a:pt x="214" y="137"/>
                  </a:lnTo>
                  <a:lnTo>
                    <a:pt x="215" y="138"/>
                  </a:lnTo>
                  <a:lnTo>
                    <a:pt x="216" y="139"/>
                  </a:lnTo>
                  <a:lnTo>
                    <a:pt x="217" y="139"/>
                  </a:lnTo>
                  <a:lnTo>
                    <a:pt x="218" y="140"/>
                  </a:lnTo>
                  <a:lnTo>
                    <a:pt x="219" y="140"/>
                  </a:lnTo>
                  <a:lnTo>
                    <a:pt x="220" y="141"/>
                  </a:lnTo>
                  <a:lnTo>
                    <a:pt x="221" y="142"/>
                  </a:lnTo>
                  <a:lnTo>
                    <a:pt x="222" y="142"/>
                  </a:lnTo>
                  <a:lnTo>
                    <a:pt x="223" y="143"/>
                  </a:lnTo>
                  <a:lnTo>
                    <a:pt x="224" y="144"/>
                  </a:lnTo>
                  <a:lnTo>
                    <a:pt x="225" y="144"/>
                  </a:lnTo>
                  <a:lnTo>
                    <a:pt x="226" y="145"/>
                  </a:lnTo>
                  <a:lnTo>
                    <a:pt x="227" y="145"/>
                  </a:lnTo>
                  <a:lnTo>
                    <a:pt x="227" y="146"/>
                  </a:lnTo>
                  <a:lnTo>
                    <a:pt x="228" y="146"/>
                  </a:lnTo>
                  <a:lnTo>
                    <a:pt x="229" y="147"/>
                  </a:lnTo>
                  <a:lnTo>
                    <a:pt x="230" y="147"/>
                  </a:lnTo>
                  <a:lnTo>
                    <a:pt x="231" y="148"/>
                  </a:lnTo>
                  <a:lnTo>
                    <a:pt x="232" y="148"/>
                  </a:lnTo>
                  <a:lnTo>
                    <a:pt x="233" y="149"/>
                  </a:lnTo>
                  <a:lnTo>
                    <a:pt x="233" y="150"/>
                  </a:lnTo>
                  <a:lnTo>
                    <a:pt x="234" y="150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7" y="152"/>
                  </a:lnTo>
                  <a:lnTo>
                    <a:pt x="238" y="152"/>
                  </a:lnTo>
                  <a:lnTo>
                    <a:pt x="239" y="153"/>
                  </a:lnTo>
                  <a:lnTo>
                    <a:pt x="240" y="154"/>
                  </a:lnTo>
                  <a:lnTo>
                    <a:pt x="241" y="155"/>
                  </a:lnTo>
                  <a:lnTo>
                    <a:pt x="242" y="155"/>
                  </a:lnTo>
                  <a:lnTo>
                    <a:pt x="243" y="156"/>
                  </a:lnTo>
                  <a:lnTo>
                    <a:pt x="244" y="156"/>
                  </a:lnTo>
                  <a:lnTo>
                    <a:pt x="245" y="157"/>
                  </a:lnTo>
                  <a:lnTo>
                    <a:pt x="246" y="158"/>
                  </a:lnTo>
                  <a:lnTo>
                    <a:pt x="247" y="158"/>
                  </a:lnTo>
                  <a:lnTo>
                    <a:pt x="248" y="159"/>
                  </a:lnTo>
                  <a:lnTo>
                    <a:pt x="249" y="160"/>
                  </a:lnTo>
                  <a:lnTo>
                    <a:pt x="250" y="160"/>
                  </a:lnTo>
                  <a:lnTo>
                    <a:pt x="251" y="161"/>
                  </a:lnTo>
                  <a:lnTo>
                    <a:pt x="252" y="162"/>
                  </a:lnTo>
                  <a:lnTo>
                    <a:pt x="253" y="162"/>
                  </a:lnTo>
                  <a:lnTo>
                    <a:pt x="254" y="163"/>
                  </a:lnTo>
                  <a:lnTo>
                    <a:pt x="255" y="163"/>
                  </a:lnTo>
                  <a:lnTo>
                    <a:pt x="256" y="164"/>
                  </a:lnTo>
                  <a:lnTo>
                    <a:pt x="257" y="164"/>
                  </a:lnTo>
                  <a:lnTo>
                    <a:pt x="257" y="165"/>
                  </a:lnTo>
                  <a:lnTo>
                    <a:pt x="258" y="166"/>
                  </a:lnTo>
                  <a:lnTo>
                    <a:pt x="259" y="166"/>
                  </a:lnTo>
                </a:path>
              </a:pathLst>
            </a:custGeom>
            <a:noFill/>
            <a:ln w="23876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83" name="Rectangle 17"/>
            <p:cNvSpPr>
              <a:spLocks noChangeArrowheads="1"/>
            </p:cNvSpPr>
            <p:nvPr/>
          </p:nvSpPr>
          <p:spPr bwMode="auto">
            <a:xfrm>
              <a:off x="2315" y="949"/>
              <a:ext cx="68" cy="6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84" name="Rectangle 18"/>
            <p:cNvSpPr>
              <a:spLocks noChangeArrowheads="1"/>
            </p:cNvSpPr>
            <p:nvPr/>
          </p:nvSpPr>
          <p:spPr bwMode="auto">
            <a:xfrm>
              <a:off x="3804" y="1855"/>
              <a:ext cx="68" cy="6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85" name="Rectangle 19"/>
            <p:cNvSpPr>
              <a:spLocks noChangeArrowheads="1"/>
            </p:cNvSpPr>
            <p:nvPr/>
          </p:nvSpPr>
          <p:spPr bwMode="auto">
            <a:xfrm>
              <a:off x="2640" y="1146"/>
              <a:ext cx="68" cy="6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86" name="Rectangle 20"/>
            <p:cNvSpPr>
              <a:spLocks noChangeArrowheads="1"/>
            </p:cNvSpPr>
            <p:nvPr/>
          </p:nvSpPr>
          <p:spPr bwMode="auto">
            <a:xfrm>
              <a:off x="2859" y="1244"/>
              <a:ext cx="68" cy="6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87" name="Rectangle 21"/>
            <p:cNvSpPr>
              <a:spLocks noChangeArrowheads="1"/>
            </p:cNvSpPr>
            <p:nvPr/>
          </p:nvSpPr>
          <p:spPr bwMode="auto">
            <a:xfrm>
              <a:off x="2905" y="1500"/>
              <a:ext cx="68" cy="6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88" name="Rectangle 22"/>
            <p:cNvSpPr>
              <a:spLocks noChangeArrowheads="1"/>
            </p:cNvSpPr>
            <p:nvPr/>
          </p:nvSpPr>
          <p:spPr bwMode="auto">
            <a:xfrm>
              <a:off x="3298" y="1878"/>
              <a:ext cx="68" cy="6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89" name="Rectangle 23"/>
            <p:cNvSpPr>
              <a:spLocks noChangeArrowheads="1"/>
            </p:cNvSpPr>
            <p:nvPr/>
          </p:nvSpPr>
          <p:spPr bwMode="auto">
            <a:xfrm>
              <a:off x="3698" y="1938"/>
              <a:ext cx="68" cy="6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90" name="Rectangle 24"/>
            <p:cNvSpPr>
              <a:spLocks noChangeArrowheads="1"/>
            </p:cNvSpPr>
            <p:nvPr/>
          </p:nvSpPr>
          <p:spPr bwMode="auto">
            <a:xfrm>
              <a:off x="3782" y="1606"/>
              <a:ext cx="68" cy="6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91" name="Freeform 25"/>
            <p:cNvSpPr>
              <a:spLocks/>
            </p:cNvSpPr>
            <p:nvPr/>
          </p:nvSpPr>
          <p:spPr bwMode="auto">
            <a:xfrm>
              <a:off x="2398" y="942"/>
              <a:ext cx="68" cy="68"/>
            </a:xfrm>
            <a:custGeom>
              <a:avLst/>
              <a:gdLst>
                <a:gd name="T0" fmla="*/ 0 w 68"/>
                <a:gd name="T1" fmla="*/ 68 h 68"/>
                <a:gd name="T2" fmla="*/ 68 w 68"/>
                <a:gd name="T3" fmla="*/ 68 h 68"/>
                <a:gd name="T4" fmla="*/ 38 w 68"/>
                <a:gd name="T5" fmla="*/ 0 h 68"/>
                <a:gd name="T6" fmla="*/ 0 w 68"/>
                <a:gd name="T7" fmla="*/ 68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0" y="68"/>
                  </a:moveTo>
                  <a:lnTo>
                    <a:pt x="68" y="68"/>
                  </a:lnTo>
                  <a:lnTo>
                    <a:pt x="3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92" name="Freeform 26"/>
            <p:cNvSpPr>
              <a:spLocks/>
            </p:cNvSpPr>
            <p:nvPr/>
          </p:nvSpPr>
          <p:spPr bwMode="auto">
            <a:xfrm>
              <a:off x="4152" y="1938"/>
              <a:ext cx="68" cy="68"/>
            </a:xfrm>
            <a:custGeom>
              <a:avLst/>
              <a:gdLst>
                <a:gd name="T0" fmla="*/ 0 w 68"/>
                <a:gd name="T1" fmla="*/ 314 h 61"/>
                <a:gd name="T2" fmla="*/ 68 w 68"/>
                <a:gd name="T3" fmla="*/ 314 h 61"/>
                <a:gd name="T4" fmla="*/ 30 w 68"/>
                <a:gd name="T5" fmla="*/ 0 h 61"/>
                <a:gd name="T6" fmla="*/ 0 w 68"/>
                <a:gd name="T7" fmla="*/ 314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1"/>
                <a:gd name="T14" fmla="*/ 68 w 6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1">
                  <a:moveTo>
                    <a:pt x="0" y="61"/>
                  </a:moveTo>
                  <a:lnTo>
                    <a:pt x="68" y="61"/>
                  </a:lnTo>
                  <a:lnTo>
                    <a:pt x="3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93" name="Freeform 27"/>
            <p:cNvSpPr>
              <a:spLocks/>
            </p:cNvSpPr>
            <p:nvPr/>
          </p:nvSpPr>
          <p:spPr bwMode="auto">
            <a:xfrm>
              <a:off x="2837" y="1244"/>
              <a:ext cx="68" cy="68"/>
            </a:xfrm>
            <a:custGeom>
              <a:avLst/>
              <a:gdLst>
                <a:gd name="T0" fmla="*/ 0 w 68"/>
                <a:gd name="T1" fmla="*/ 393 h 60"/>
                <a:gd name="T2" fmla="*/ 68 w 68"/>
                <a:gd name="T3" fmla="*/ 393 h 60"/>
                <a:gd name="T4" fmla="*/ 37 w 68"/>
                <a:gd name="T5" fmla="*/ 0 h 60"/>
                <a:gd name="T6" fmla="*/ 0 w 68"/>
                <a:gd name="T7" fmla="*/ 393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0"/>
                <a:gd name="T14" fmla="*/ 68 w 6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0">
                  <a:moveTo>
                    <a:pt x="0" y="60"/>
                  </a:moveTo>
                  <a:lnTo>
                    <a:pt x="68" y="60"/>
                  </a:lnTo>
                  <a:lnTo>
                    <a:pt x="37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94" name="Freeform 28"/>
            <p:cNvSpPr>
              <a:spLocks/>
            </p:cNvSpPr>
            <p:nvPr/>
          </p:nvSpPr>
          <p:spPr bwMode="auto">
            <a:xfrm>
              <a:off x="3018" y="1146"/>
              <a:ext cx="68" cy="68"/>
            </a:xfrm>
            <a:custGeom>
              <a:avLst/>
              <a:gdLst>
                <a:gd name="T0" fmla="*/ 0 w 61"/>
                <a:gd name="T1" fmla="*/ 393 h 60"/>
                <a:gd name="T2" fmla="*/ 314 w 61"/>
                <a:gd name="T3" fmla="*/ 393 h 60"/>
                <a:gd name="T4" fmla="*/ 152 w 61"/>
                <a:gd name="T5" fmla="*/ 0 h 60"/>
                <a:gd name="T6" fmla="*/ 0 w 61"/>
                <a:gd name="T7" fmla="*/ 393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60"/>
                <a:gd name="T14" fmla="*/ 61 w 61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60">
                  <a:moveTo>
                    <a:pt x="0" y="60"/>
                  </a:moveTo>
                  <a:lnTo>
                    <a:pt x="61" y="60"/>
                  </a:lnTo>
                  <a:lnTo>
                    <a:pt x="3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95" name="Freeform 29"/>
            <p:cNvSpPr>
              <a:spLocks/>
            </p:cNvSpPr>
            <p:nvPr/>
          </p:nvSpPr>
          <p:spPr bwMode="auto">
            <a:xfrm>
              <a:off x="3071" y="1500"/>
              <a:ext cx="68" cy="68"/>
            </a:xfrm>
            <a:custGeom>
              <a:avLst/>
              <a:gdLst>
                <a:gd name="T0" fmla="*/ 0 w 68"/>
                <a:gd name="T1" fmla="*/ 314 h 61"/>
                <a:gd name="T2" fmla="*/ 68 w 68"/>
                <a:gd name="T3" fmla="*/ 314 h 61"/>
                <a:gd name="T4" fmla="*/ 38 w 68"/>
                <a:gd name="T5" fmla="*/ 0 h 61"/>
                <a:gd name="T6" fmla="*/ 0 w 68"/>
                <a:gd name="T7" fmla="*/ 314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1"/>
                <a:gd name="T14" fmla="*/ 68 w 6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1">
                  <a:moveTo>
                    <a:pt x="0" y="61"/>
                  </a:moveTo>
                  <a:lnTo>
                    <a:pt x="68" y="61"/>
                  </a:lnTo>
                  <a:lnTo>
                    <a:pt x="38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96" name="Freeform 30"/>
            <p:cNvSpPr>
              <a:spLocks/>
            </p:cNvSpPr>
            <p:nvPr/>
          </p:nvSpPr>
          <p:spPr bwMode="auto">
            <a:xfrm>
              <a:off x="3532" y="1855"/>
              <a:ext cx="68" cy="68"/>
            </a:xfrm>
            <a:custGeom>
              <a:avLst/>
              <a:gdLst>
                <a:gd name="T0" fmla="*/ 0 w 68"/>
                <a:gd name="T1" fmla="*/ 314 h 61"/>
                <a:gd name="T2" fmla="*/ 68 w 68"/>
                <a:gd name="T3" fmla="*/ 314 h 61"/>
                <a:gd name="T4" fmla="*/ 38 w 68"/>
                <a:gd name="T5" fmla="*/ 0 h 61"/>
                <a:gd name="T6" fmla="*/ 0 w 68"/>
                <a:gd name="T7" fmla="*/ 314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1"/>
                <a:gd name="T14" fmla="*/ 68 w 6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1">
                  <a:moveTo>
                    <a:pt x="0" y="61"/>
                  </a:moveTo>
                  <a:lnTo>
                    <a:pt x="68" y="61"/>
                  </a:lnTo>
                  <a:lnTo>
                    <a:pt x="38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97" name="Freeform 31"/>
            <p:cNvSpPr>
              <a:spLocks/>
            </p:cNvSpPr>
            <p:nvPr/>
          </p:nvSpPr>
          <p:spPr bwMode="auto">
            <a:xfrm>
              <a:off x="3623" y="1878"/>
              <a:ext cx="68" cy="68"/>
            </a:xfrm>
            <a:custGeom>
              <a:avLst/>
              <a:gdLst>
                <a:gd name="T0" fmla="*/ 0 w 68"/>
                <a:gd name="T1" fmla="*/ 393 h 60"/>
                <a:gd name="T2" fmla="*/ 68 w 68"/>
                <a:gd name="T3" fmla="*/ 393 h 60"/>
                <a:gd name="T4" fmla="*/ 38 w 68"/>
                <a:gd name="T5" fmla="*/ 0 h 60"/>
                <a:gd name="T6" fmla="*/ 0 w 68"/>
                <a:gd name="T7" fmla="*/ 393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0"/>
                <a:gd name="T14" fmla="*/ 68 w 6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0">
                  <a:moveTo>
                    <a:pt x="0" y="60"/>
                  </a:moveTo>
                  <a:lnTo>
                    <a:pt x="68" y="60"/>
                  </a:lnTo>
                  <a:lnTo>
                    <a:pt x="38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98" name="Freeform 32"/>
            <p:cNvSpPr>
              <a:spLocks/>
            </p:cNvSpPr>
            <p:nvPr/>
          </p:nvSpPr>
          <p:spPr bwMode="auto">
            <a:xfrm>
              <a:off x="4061" y="1606"/>
              <a:ext cx="68" cy="68"/>
            </a:xfrm>
            <a:custGeom>
              <a:avLst/>
              <a:gdLst>
                <a:gd name="T0" fmla="*/ 0 w 68"/>
                <a:gd name="T1" fmla="*/ 393 h 60"/>
                <a:gd name="T2" fmla="*/ 68 w 68"/>
                <a:gd name="T3" fmla="*/ 393 h 60"/>
                <a:gd name="T4" fmla="*/ 30 w 68"/>
                <a:gd name="T5" fmla="*/ 0 h 60"/>
                <a:gd name="T6" fmla="*/ 0 w 68"/>
                <a:gd name="T7" fmla="*/ 393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0"/>
                <a:gd name="T14" fmla="*/ 68 w 6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0">
                  <a:moveTo>
                    <a:pt x="0" y="60"/>
                  </a:moveTo>
                  <a:lnTo>
                    <a:pt x="68" y="60"/>
                  </a:lnTo>
                  <a:lnTo>
                    <a:pt x="3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599" name="Freeform 33"/>
            <p:cNvSpPr>
              <a:spLocks/>
            </p:cNvSpPr>
            <p:nvPr/>
          </p:nvSpPr>
          <p:spPr bwMode="auto">
            <a:xfrm>
              <a:off x="2202" y="949"/>
              <a:ext cx="68" cy="68"/>
            </a:xfrm>
            <a:custGeom>
              <a:avLst/>
              <a:gdLst>
                <a:gd name="T0" fmla="*/ 0 w 45"/>
                <a:gd name="T1" fmla="*/ 978 h 53"/>
                <a:gd name="T2" fmla="*/ 0 w 45"/>
                <a:gd name="T3" fmla="*/ 1255 h 53"/>
                <a:gd name="T4" fmla="*/ 0 w 45"/>
                <a:gd name="T5" fmla="*/ 1610 h 53"/>
                <a:gd name="T6" fmla="*/ 0 w 45"/>
                <a:gd name="T7" fmla="*/ 1610 h 53"/>
                <a:gd name="T8" fmla="*/ 3633 w 45"/>
                <a:gd name="T9" fmla="*/ 1964 h 53"/>
                <a:gd name="T10" fmla="*/ 3633 w 45"/>
                <a:gd name="T11" fmla="*/ 1964 h 53"/>
                <a:gd name="T12" fmla="*/ 7540 w 45"/>
                <a:gd name="T13" fmla="*/ 1964 h 53"/>
                <a:gd name="T14" fmla="*/ 7540 w 45"/>
                <a:gd name="T15" fmla="*/ 2232 h 53"/>
                <a:gd name="T16" fmla="*/ 10803 w 45"/>
                <a:gd name="T17" fmla="*/ 2232 h 53"/>
                <a:gd name="T18" fmla="*/ 10803 w 45"/>
                <a:gd name="T19" fmla="*/ 2232 h 53"/>
                <a:gd name="T20" fmla="*/ 14649 w 45"/>
                <a:gd name="T21" fmla="*/ 1964 h 53"/>
                <a:gd name="T22" fmla="*/ 18349 w 45"/>
                <a:gd name="T23" fmla="*/ 1964 h 53"/>
                <a:gd name="T24" fmla="*/ 18349 w 45"/>
                <a:gd name="T25" fmla="*/ 1964 h 53"/>
                <a:gd name="T26" fmla="*/ 18349 w 45"/>
                <a:gd name="T27" fmla="*/ 1610 h 53"/>
                <a:gd name="T28" fmla="*/ 22136 w 45"/>
                <a:gd name="T29" fmla="*/ 1610 h 53"/>
                <a:gd name="T30" fmla="*/ 22136 w 45"/>
                <a:gd name="T31" fmla="*/ 1255 h 53"/>
                <a:gd name="T32" fmla="*/ 22136 w 45"/>
                <a:gd name="T33" fmla="*/ 978 h 53"/>
                <a:gd name="T34" fmla="*/ 22136 w 45"/>
                <a:gd name="T35" fmla="*/ 978 h 53"/>
                <a:gd name="T36" fmla="*/ 22136 w 45"/>
                <a:gd name="T37" fmla="*/ 604 h 53"/>
                <a:gd name="T38" fmla="*/ 18349 w 45"/>
                <a:gd name="T39" fmla="*/ 604 h 53"/>
                <a:gd name="T40" fmla="*/ 18349 w 45"/>
                <a:gd name="T41" fmla="*/ 343 h 53"/>
                <a:gd name="T42" fmla="*/ 18349 w 45"/>
                <a:gd name="T43" fmla="*/ 343 h 53"/>
                <a:gd name="T44" fmla="*/ 14649 w 45"/>
                <a:gd name="T45" fmla="*/ 343 h 53"/>
                <a:gd name="T46" fmla="*/ 10803 w 45"/>
                <a:gd name="T47" fmla="*/ 0 h 53"/>
                <a:gd name="T48" fmla="*/ 10803 w 45"/>
                <a:gd name="T49" fmla="*/ 0 h 53"/>
                <a:gd name="T50" fmla="*/ 7540 w 45"/>
                <a:gd name="T51" fmla="*/ 0 h 53"/>
                <a:gd name="T52" fmla="*/ 7540 w 45"/>
                <a:gd name="T53" fmla="*/ 343 h 53"/>
                <a:gd name="T54" fmla="*/ 3633 w 45"/>
                <a:gd name="T55" fmla="*/ 343 h 53"/>
                <a:gd name="T56" fmla="*/ 3633 w 45"/>
                <a:gd name="T57" fmla="*/ 343 h 53"/>
                <a:gd name="T58" fmla="*/ 0 w 45"/>
                <a:gd name="T59" fmla="*/ 604 h 53"/>
                <a:gd name="T60" fmla="*/ 0 w 45"/>
                <a:gd name="T61" fmla="*/ 604 h 53"/>
                <a:gd name="T62" fmla="*/ 0 w 45"/>
                <a:gd name="T63" fmla="*/ 978 h 53"/>
                <a:gd name="T64" fmla="*/ 0 w 45"/>
                <a:gd name="T65" fmla="*/ 978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53"/>
                <a:gd name="T101" fmla="*/ 45 w 45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53">
                  <a:moveTo>
                    <a:pt x="0" y="23"/>
                  </a:moveTo>
                  <a:lnTo>
                    <a:pt x="0" y="30"/>
                  </a:lnTo>
                  <a:lnTo>
                    <a:pt x="0" y="38"/>
                  </a:lnTo>
                  <a:lnTo>
                    <a:pt x="7" y="46"/>
                  </a:lnTo>
                  <a:lnTo>
                    <a:pt x="15" y="46"/>
                  </a:lnTo>
                  <a:lnTo>
                    <a:pt x="15" y="53"/>
                  </a:lnTo>
                  <a:lnTo>
                    <a:pt x="22" y="53"/>
                  </a:lnTo>
                  <a:lnTo>
                    <a:pt x="30" y="46"/>
                  </a:lnTo>
                  <a:lnTo>
                    <a:pt x="38" y="46"/>
                  </a:lnTo>
                  <a:lnTo>
                    <a:pt x="38" y="38"/>
                  </a:lnTo>
                  <a:lnTo>
                    <a:pt x="45" y="38"/>
                  </a:lnTo>
                  <a:lnTo>
                    <a:pt x="45" y="30"/>
                  </a:lnTo>
                  <a:lnTo>
                    <a:pt x="45" y="23"/>
                  </a:lnTo>
                  <a:lnTo>
                    <a:pt x="45" y="15"/>
                  </a:lnTo>
                  <a:lnTo>
                    <a:pt x="38" y="15"/>
                  </a:lnTo>
                  <a:lnTo>
                    <a:pt x="38" y="8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7" y="8"/>
                  </a:lnTo>
                  <a:lnTo>
                    <a:pt x="0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00" name="Freeform 34"/>
            <p:cNvSpPr>
              <a:spLocks/>
            </p:cNvSpPr>
            <p:nvPr/>
          </p:nvSpPr>
          <p:spPr bwMode="auto">
            <a:xfrm>
              <a:off x="3487" y="1614"/>
              <a:ext cx="68" cy="68"/>
            </a:xfrm>
            <a:custGeom>
              <a:avLst/>
              <a:gdLst>
                <a:gd name="T0" fmla="*/ 0 w 53"/>
                <a:gd name="T1" fmla="*/ 10803 h 45"/>
                <a:gd name="T2" fmla="*/ 286 w 53"/>
                <a:gd name="T3" fmla="*/ 14649 h 45"/>
                <a:gd name="T4" fmla="*/ 286 w 53"/>
                <a:gd name="T5" fmla="*/ 14649 h 45"/>
                <a:gd name="T6" fmla="*/ 286 w 53"/>
                <a:gd name="T7" fmla="*/ 18099 h 45"/>
                <a:gd name="T8" fmla="*/ 286 w 53"/>
                <a:gd name="T9" fmla="*/ 18099 h 45"/>
                <a:gd name="T10" fmla="*/ 604 w 53"/>
                <a:gd name="T11" fmla="*/ 22136 h 45"/>
                <a:gd name="T12" fmla="*/ 604 w 53"/>
                <a:gd name="T13" fmla="*/ 22136 h 45"/>
                <a:gd name="T14" fmla="*/ 930 w 53"/>
                <a:gd name="T15" fmla="*/ 22136 h 45"/>
                <a:gd name="T16" fmla="*/ 1255 w 53"/>
                <a:gd name="T17" fmla="*/ 22136 h 45"/>
                <a:gd name="T18" fmla="*/ 1255 w 53"/>
                <a:gd name="T19" fmla="*/ 22136 h 45"/>
                <a:gd name="T20" fmla="*/ 1610 w 53"/>
                <a:gd name="T21" fmla="*/ 22136 h 45"/>
                <a:gd name="T22" fmla="*/ 1610 w 53"/>
                <a:gd name="T23" fmla="*/ 22136 h 45"/>
                <a:gd name="T24" fmla="*/ 1895 w 53"/>
                <a:gd name="T25" fmla="*/ 18099 h 45"/>
                <a:gd name="T26" fmla="*/ 1895 w 53"/>
                <a:gd name="T27" fmla="*/ 18099 h 45"/>
                <a:gd name="T28" fmla="*/ 1895 w 53"/>
                <a:gd name="T29" fmla="*/ 14649 h 45"/>
                <a:gd name="T30" fmla="*/ 2232 w 53"/>
                <a:gd name="T31" fmla="*/ 14649 h 45"/>
                <a:gd name="T32" fmla="*/ 2232 w 53"/>
                <a:gd name="T33" fmla="*/ 10803 h 45"/>
                <a:gd name="T34" fmla="*/ 2232 w 53"/>
                <a:gd name="T35" fmla="*/ 7540 h 45"/>
                <a:gd name="T36" fmla="*/ 1895 w 53"/>
                <a:gd name="T37" fmla="*/ 7540 h 45"/>
                <a:gd name="T38" fmla="*/ 1895 w 53"/>
                <a:gd name="T39" fmla="*/ 3633 h 45"/>
                <a:gd name="T40" fmla="*/ 1895 w 53"/>
                <a:gd name="T41" fmla="*/ 3633 h 45"/>
                <a:gd name="T42" fmla="*/ 1610 w 53"/>
                <a:gd name="T43" fmla="*/ 3633 h 45"/>
                <a:gd name="T44" fmla="*/ 1610 w 53"/>
                <a:gd name="T45" fmla="*/ 0 h 45"/>
                <a:gd name="T46" fmla="*/ 1255 w 53"/>
                <a:gd name="T47" fmla="*/ 0 h 45"/>
                <a:gd name="T48" fmla="*/ 1255 w 53"/>
                <a:gd name="T49" fmla="*/ 0 h 45"/>
                <a:gd name="T50" fmla="*/ 930 w 53"/>
                <a:gd name="T51" fmla="*/ 0 h 45"/>
                <a:gd name="T52" fmla="*/ 604 w 53"/>
                <a:gd name="T53" fmla="*/ 0 h 45"/>
                <a:gd name="T54" fmla="*/ 604 w 53"/>
                <a:gd name="T55" fmla="*/ 3633 h 45"/>
                <a:gd name="T56" fmla="*/ 286 w 53"/>
                <a:gd name="T57" fmla="*/ 3633 h 45"/>
                <a:gd name="T58" fmla="*/ 286 w 53"/>
                <a:gd name="T59" fmla="*/ 3633 h 45"/>
                <a:gd name="T60" fmla="*/ 286 w 53"/>
                <a:gd name="T61" fmla="*/ 7540 h 45"/>
                <a:gd name="T62" fmla="*/ 286 w 53"/>
                <a:gd name="T63" fmla="*/ 7540 h 45"/>
                <a:gd name="T64" fmla="*/ 0 w 53"/>
                <a:gd name="T65" fmla="*/ 10803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45"/>
                <a:gd name="T101" fmla="*/ 53 w 53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45">
                  <a:moveTo>
                    <a:pt x="0" y="22"/>
                  </a:moveTo>
                  <a:lnTo>
                    <a:pt x="7" y="30"/>
                  </a:lnTo>
                  <a:lnTo>
                    <a:pt x="7" y="37"/>
                  </a:lnTo>
                  <a:lnTo>
                    <a:pt x="15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8" y="45"/>
                  </a:lnTo>
                  <a:lnTo>
                    <a:pt x="45" y="37"/>
                  </a:lnTo>
                  <a:lnTo>
                    <a:pt x="45" y="30"/>
                  </a:lnTo>
                  <a:lnTo>
                    <a:pt x="53" y="30"/>
                  </a:lnTo>
                  <a:lnTo>
                    <a:pt x="53" y="22"/>
                  </a:lnTo>
                  <a:lnTo>
                    <a:pt x="53" y="15"/>
                  </a:lnTo>
                  <a:lnTo>
                    <a:pt x="45" y="15"/>
                  </a:lnTo>
                  <a:lnTo>
                    <a:pt x="45" y="7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01" name="Freeform 35"/>
            <p:cNvSpPr>
              <a:spLocks/>
            </p:cNvSpPr>
            <p:nvPr/>
          </p:nvSpPr>
          <p:spPr bwMode="auto">
            <a:xfrm>
              <a:off x="2534" y="1251"/>
              <a:ext cx="68" cy="68"/>
            </a:xfrm>
            <a:custGeom>
              <a:avLst/>
              <a:gdLst>
                <a:gd name="T0" fmla="*/ 0 w 46"/>
                <a:gd name="T1" fmla="*/ 8027 h 46"/>
                <a:gd name="T2" fmla="*/ 0 w 46"/>
                <a:gd name="T3" fmla="*/ 10448 h 46"/>
                <a:gd name="T4" fmla="*/ 2943 w 46"/>
                <a:gd name="T5" fmla="*/ 10448 h 46"/>
                <a:gd name="T6" fmla="*/ 2943 w 46"/>
                <a:gd name="T7" fmla="*/ 13414 h 46"/>
                <a:gd name="T8" fmla="*/ 2943 w 46"/>
                <a:gd name="T9" fmla="*/ 13414 h 46"/>
                <a:gd name="T10" fmla="*/ 5283 w 46"/>
                <a:gd name="T11" fmla="*/ 16194 h 46"/>
                <a:gd name="T12" fmla="*/ 5283 w 46"/>
                <a:gd name="T13" fmla="*/ 16194 h 46"/>
                <a:gd name="T14" fmla="*/ 8027 w 46"/>
                <a:gd name="T15" fmla="*/ 16194 h 46"/>
                <a:gd name="T16" fmla="*/ 8027 w 46"/>
                <a:gd name="T17" fmla="*/ 16194 h 46"/>
                <a:gd name="T18" fmla="*/ 10955 w 46"/>
                <a:gd name="T19" fmla="*/ 16194 h 46"/>
                <a:gd name="T20" fmla="*/ 13414 w 46"/>
                <a:gd name="T21" fmla="*/ 16194 h 46"/>
                <a:gd name="T22" fmla="*/ 13414 w 46"/>
                <a:gd name="T23" fmla="*/ 16194 h 46"/>
                <a:gd name="T24" fmla="*/ 16194 w 46"/>
                <a:gd name="T25" fmla="*/ 13414 h 46"/>
                <a:gd name="T26" fmla="*/ 16194 w 46"/>
                <a:gd name="T27" fmla="*/ 13414 h 46"/>
                <a:gd name="T28" fmla="*/ 16194 w 46"/>
                <a:gd name="T29" fmla="*/ 10448 h 46"/>
                <a:gd name="T30" fmla="*/ 16194 w 46"/>
                <a:gd name="T31" fmla="*/ 10448 h 46"/>
                <a:gd name="T32" fmla="*/ 16194 w 46"/>
                <a:gd name="T33" fmla="*/ 8027 h 46"/>
                <a:gd name="T34" fmla="*/ 16194 w 46"/>
                <a:gd name="T35" fmla="*/ 8027 h 46"/>
                <a:gd name="T36" fmla="*/ 16194 w 46"/>
                <a:gd name="T37" fmla="*/ 5283 h 46"/>
                <a:gd name="T38" fmla="*/ 16194 w 46"/>
                <a:gd name="T39" fmla="*/ 5283 h 46"/>
                <a:gd name="T40" fmla="*/ 16194 w 46"/>
                <a:gd name="T41" fmla="*/ 2943 h 46"/>
                <a:gd name="T42" fmla="*/ 13414 w 46"/>
                <a:gd name="T43" fmla="*/ 2943 h 46"/>
                <a:gd name="T44" fmla="*/ 13414 w 46"/>
                <a:gd name="T45" fmla="*/ 0 h 46"/>
                <a:gd name="T46" fmla="*/ 10955 w 46"/>
                <a:gd name="T47" fmla="*/ 0 h 46"/>
                <a:gd name="T48" fmla="*/ 8027 w 46"/>
                <a:gd name="T49" fmla="*/ 0 h 46"/>
                <a:gd name="T50" fmla="*/ 8027 w 46"/>
                <a:gd name="T51" fmla="*/ 0 h 46"/>
                <a:gd name="T52" fmla="*/ 5283 w 46"/>
                <a:gd name="T53" fmla="*/ 0 h 46"/>
                <a:gd name="T54" fmla="*/ 5283 w 46"/>
                <a:gd name="T55" fmla="*/ 2943 h 46"/>
                <a:gd name="T56" fmla="*/ 2943 w 46"/>
                <a:gd name="T57" fmla="*/ 2943 h 46"/>
                <a:gd name="T58" fmla="*/ 2943 w 46"/>
                <a:gd name="T59" fmla="*/ 5283 h 46"/>
                <a:gd name="T60" fmla="*/ 2943 w 46"/>
                <a:gd name="T61" fmla="*/ 5283 h 46"/>
                <a:gd name="T62" fmla="*/ 0 w 46"/>
                <a:gd name="T63" fmla="*/ 8027 h 46"/>
                <a:gd name="T64" fmla="*/ 0 w 46"/>
                <a:gd name="T65" fmla="*/ 8027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6"/>
                <a:gd name="T101" fmla="*/ 46 w 46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6">
                  <a:moveTo>
                    <a:pt x="0" y="23"/>
                  </a:moveTo>
                  <a:lnTo>
                    <a:pt x="0" y="30"/>
                  </a:lnTo>
                  <a:lnTo>
                    <a:pt x="8" y="30"/>
                  </a:lnTo>
                  <a:lnTo>
                    <a:pt x="8" y="38"/>
                  </a:lnTo>
                  <a:lnTo>
                    <a:pt x="15" y="46"/>
                  </a:lnTo>
                  <a:lnTo>
                    <a:pt x="23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6" y="38"/>
                  </a:lnTo>
                  <a:lnTo>
                    <a:pt x="46" y="30"/>
                  </a:lnTo>
                  <a:lnTo>
                    <a:pt x="46" y="23"/>
                  </a:lnTo>
                  <a:lnTo>
                    <a:pt x="46" y="15"/>
                  </a:lnTo>
                  <a:lnTo>
                    <a:pt x="46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8" y="8"/>
                  </a:lnTo>
                  <a:lnTo>
                    <a:pt x="8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02" name="Freeform 36"/>
            <p:cNvSpPr>
              <a:spLocks/>
            </p:cNvSpPr>
            <p:nvPr/>
          </p:nvSpPr>
          <p:spPr bwMode="auto">
            <a:xfrm>
              <a:off x="2905" y="1153"/>
              <a:ext cx="68" cy="68"/>
            </a:xfrm>
            <a:custGeom>
              <a:avLst/>
              <a:gdLst>
                <a:gd name="T0" fmla="*/ 0 w 45"/>
                <a:gd name="T1" fmla="*/ 11394 h 45"/>
                <a:gd name="T2" fmla="*/ 0 w 45"/>
                <a:gd name="T3" fmla="*/ 14649 h 45"/>
                <a:gd name="T4" fmla="*/ 3633 w 45"/>
                <a:gd name="T5" fmla="*/ 14649 h 45"/>
                <a:gd name="T6" fmla="*/ 3633 w 45"/>
                <a:gd name="T7" fmla="*/ 18349 h 45"/>
                <a:gd name="T8" fmla="*/ 3633 w 45"/>
                <a:gd name="T9" fmla="*/ 18349 h 45"/>
                <a:gd name="T10" fmla="*/ 7540 w 45"/>
                <a:gd name="T11" fmla="*/ 22136 h 45"/>
                <a:gd name="T12" fmla="*/ 7540 w 45"/>
                <a:gd name="T13" fmla="*/ 22136 h 45"/>
                <a:gd name="T14" fmla="*/ 10803 w 45"/>
                <a:gd name="T15" fmla="*/ 22136 h 45"/>
                <a:gd name="T16" fmla="*/ 10803 w 45"/>
                <a:gd name="T17" fmla="*/ 22136 h 45"/>
                <a:gd name="T18" fmla="*/ 14649 w 45"/>
                <a:gd name="T19" fmla="*/ 22136 h 45"/>
                <a:gd name="T20" fmla="*/ 18349 w 45"/>
                <a:gd name="T21" fmla="*/ 22136 h 45"/>
                <a:gd name="T22" fmla="*/ 18349 w 45"/>
                <a:gd name="T23" fmla="*/ 22136 h 45"/>
                <a:gd name="T24" fmla="*/ 22136 w 45"/>
                <a:gd name="T25" fmla="*/ 18349 h 45"/>
                <a:gd name="T26" fmla="*/ 22136 w 45"/>
                <a:gd name="T27" fmla="*/ 18349 h 45"/>
                <a:gd name="T28" fmla="*/ 22136 w 45"/>
                <a:gd name="T29" fmla="*/ 14649 h 45"/>
                <a:gd name="T30" fmla="*/ 22136 w 45"/>
                <a:gd name="T31" fmla="*/ 14649 h 45"/>
                <a:gd name="T32" fmla="*/ 22136 w 45"/>
                <a:gd name="T33" fmla="*/ 11394 h 45"/>
                <a:gd name="T34" fmla="*/ 22136 w 45"/>
                <a:gd name="T35" fmla="*/ 11394 h 45"/>
                <a:gd name="T36" fmla="*/ 22136 w 45"/>
                <a:gd name="T37" fmla="*/ 7540 h 45"/>
                <a:gd name="T38" fmla="*/ 22136 w 45"/>
                <a:gd name="T39" fmla="*/ 3868 h 45"/>
                <a:gd name="T40" fmla="*/ 22136 w 45"/>
                <a:gd name="T41" fmla="*/ 3868 h 45"/>
                <a:gd name="T42" fmla="*/ 18349 w 45"/>
                <a:gd name="T43" fmla="*/ 3868 h 45"/>
                <a:gd name="T44" fmla="*/ 18349 w 45"/>
                <a:gd name="T45" fmla="*/ 0 h 45"/>
                <a:gd name="T46" fmla="*/ 14649 w 45"/>
                <a:gd name="T47" fmla="*/ 0 h 45"/>
                <a:gd name="T48" fmla="*/ 10803 w 45"/>
                <a:gd name="T49" fmla="*/ 0 h 45"/>
                <a:gd name="T50" fmla="*/ 10803 w 45"/>
                <a:gd name="T51" fmla="*/ 0 h 45"/>
                <a:gd name="T52" fmla="*/ 7540 w 45"/>
                <a:gd name="T53" fmla="*/ 0 h 45"/>
                <a:gd name="T54" fmla="*/ 7540 w 45"/>
                <a:gd name="T55" fmla="*/ 3868 h 45"/>
                <a:gd name="T56" fmla="*/ 3633 w 45"/>
                <a:gd name="T57" fmla="*/ 3868 h 45"/>
                <a:gd name="T58" fmla="*/ 3633 w 45"/>
                <a:gd name="T59" fmla="*/ 3868 h 45"/>
                <a:gd name="T60" fmla="*/ 3633 w 45"/>
                <a:gd name="T61" fmla="*/ 7540 h 45"/>
                <a:gd name="T62" fmla="*/ 0 w 45"/>
                <a:gd name="T63" fmla="*/ 11394 h 45"/>
                <a:gd name="T64" fmla="*/ 0 w 45"/>
                <a:gd name="T65" fmla="*/ 11394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45"/>
                <a:gd name="T101" fmla="*/ 45 w 45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45">
                  <a:moveTo>
                    <a:pt x="0" y="23"/>
                  </a:moveTo>
                  <a:lnTo>
                    <a:pt x="0" y="30"/>
                  </a:lnTo>
                  <a:lnTo>
                    <a:pt x="7" y="30"/>
                  </a:lnTo>
                  <a:lnTo>
                    <a:pt x="7" y="38"/>
                  </a:lnTo>
                  <a:lnTo>
                    <a:pt x="15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5" y="30"/>
                  </a:lnTo>
                  <a:lnTo>
                    <a:pt x="45" y="23"/>
                  </a:lnTo>
                  <a:lnTo>
                    <a:pt x="45" y="15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7" y="8"/>
                  </a:lnTo>
                  <a:lnTo>
                    <a:pt x="7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03" name="Freeform 37"/>
            <p:cNvSpPr>
              <a:spLocks/>
            </p:cNvSpPr>
            <p:nvPr/>
          </p:nvSpPr>
          <p:spPr bwMode="auto">
            <a:xfrm>
              <a:off x="3071" y="1863"/>
              <a:ext cx="68" cy="68"/>
            </a:xfrm>
            <a:custGeom>
              <a:avLst/>
              <a:gdLst>
                <a:gd name="T0" fmla="*/ 0 w 45"/>
                <a:gd name="T1" fmla="*/ 10803 h 45"/>
                <a:gd name="T2" fmla="*/ 0 w 45"/>
                <a:gd name="T3" fmla="*/ 14649 h 45"/>
                <a:gd name="T4" fmla="*/ 0 w 45"/>
                <a:gd name="T5" fmla="*/ 14649 h 45"/>
                <a:gd name="T6" fmla="*/ 0 w 45"/>
                <a:gd name="T7" fmla="*/ 18099 h 45"/>
                <a:gd name="T8" fmla="*/ 3868 w 45"/>
                <a:gd name="T9" fmla="*/ 18099 h 45"/>
                <a:gd name="T10" fmla="*/ 3868 w 45"/>
                <a:gd name="T11" fmla="*/ 22136 h 45"/>
                <a:gd name="T12" fmla="*/ 7540 w 45"/>
                <a:gd name="T13" fmla="*/ 22136 h 45"/>
                <a:gd name="T14" fmla="*/ 7540 w 45"/>
                <a:gd name="T15" fmla="*/ 22136 h 45"/>
                <a:gd name="T16" fmla="*/ 11394 w 45"/>
                <a:gd name="T17" fmla="*/ 22136 h 45"/>
                <a:gd name="T18" fmla="*/ 11394 w 45"/>
                <a:gd name="T19" fmla="*/ 22136 h 45"/>
                <a:gd name="T20" fmla="*/ 14649 w 45"/>
                <a:gd name="T21" fmla="*/ 22136 h 45"/>
                <a:gd name="T22" fmla="*/ 18349 w 45"/>
                <a:gd name="T23" fmla="*/ 22136 h 45"/>
                <a:gd name="T24" fmla="*/ 18349 w 45"/>
                <a:gd name="T25" fmla="*/ 18099 h 45"/>
                <a:gd name="T26" fmla="*/ 18349 w 45"/>
                <a:gd name="T27" fmla="*/ 18099 h 45"/>
                <a:gd name="T28" fmla="*/ 22136 w 45"/>
                <a:gd name="T29" fmla="*/ 14649 h 45"/>
                <a:gd name="T30" fmla="*/ 22136 w 45"/>
                <a:gd name="T31" fmla="*/ 14649 h 45"/>
                <a:gd name="T32" fmla="*/ 22136 w 45"/>
                <a:gd name="T33" fmla="*/ 10803 h 45"/>
                <a:gd name="T34" fmla="*/ 22136 w 45"/>
                <a:gd name="T35" fmla="*/ 7540 h 45"/>
                <a:gd name="T36" fmla="*/ 22136 w 45"/>
                <a:gd name="T37" fmla="*/ 7540 h 45"/>
                <a:gd name="T38" fmla="*/ 18349 w 45"/>
                <a:gd name="T39" fmla="*/ 3633 h 45"/>
                <a:gd name="T40" fmla="*/ 18349 w 45"/>
                <a:gd name="T41" fmla="*/ 3633 h 45"/>
                <a:gd name="T42" fmla="*/ 18349 w 45"/>
                <a:gd name="T43" fmla="*/ 3633 h 45"/>
                <a:gd name="T44" fmla="*/ 14649 w 45"/>
                <a:gd name="T45" fmla="*/ 0 h 45"/>
                <a:gd name="T46" fmla="*/ 11394 w 45"/>
                <a:gd name="T47" fmla="*/ 0 h 45"/>
                <a:gd name="T48" fmla="*/ 11394 w 45"/>
                <a:gd name="T49" fmla="*/ 0 h 45"/>
                <a:gd name="T50" fmla="*/ 7540 w 45"/>
                <a:gd name="T51" fmla="*/ 0 h 45"/>
                <a:gd name="T52" fmla="*/ 7540 w 45"/>
                <a:gd name="T53" fmla="*/ 0 h 45"/>
                <a:gd name="T54" fmla="*/ 3868 w 45"/>
                <a:gd name="T55" fmla="*/ 3633 h 45"/>
                <a:gd name="T56" fmla="*/ 3868 w 45"/>
                <a:gd name="T57" fmla="*/ 3633 h 45"/>
                <a:gd name="T58" fmla="*/ 0 w 45"/>
                <a:gd name="T59" fmla="*/ 3633 h 45"/>
                <a:gd name="T60" fmla="*/ 0 w 45"/>
                <a:gd name="T61" fmla="*/ 7540 h 45"/>
                <a:gd name="T62" fmla="*/ 0 w 45"/>
                <a:gd name="T63" fmla="*/ 7540 h 45"/>
                <a:gd name="T64" fmla="*/ 0 w 45"/>
                <a:gd name="T65" fmla="*/ 10803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45"/>
                <a:gd name="T101" fmla="*/ 45 w 45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45">
                  <a:moveTo>
                    <a:pt x="0" y="22"/>
                  </a:moveTo>
                  <a:lnTo>
                    <a:pt x="0" y="30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45"/>
                  </a:lnTo>
                  <a:lnTo>
                    <a:pt x="15" y="45"/>
                  </a:lnTo>
                  <a:lnTo>
                    <a:pt x="23" y="45"/>
                  </a:lnTo>
                  <a:lnTo>
                    <a:pt x="30" y="45"/>
                  </a:lnTo>
                  <a:lnTo>
                    <a:pt x="38" y="45"/>
                  </a:lnTo>
                  <a:lnTo>
                    <a:pt x="38" y="37"/>
                  </a:lnTo>
                  <a:lnTo>
                    <a:pt x="45" y="30"/>
                  </a:lnTo>
                  <a:lnTo>
                    <a:pt x="45" y="22"/>
                  </a:lnTo>
                  <a:lnTo>
                    <a:pt x="45" y="15"/>
                  </a:lnTo>
                  <a:lnTo>
                    <a:pt x="38" y="7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04" name="Freeform 38"/>
            <p:cNvSpPr>
              <a:spLocks/>
            </p:cNvSpPr>
            <p:nvPr/>
          </p:nvSpPr>
          <p:spPr bwMode="auto">
            <a:xfrm>
              <a:off x="3275" y="1508"/>
              <a:ext cx="68" cy="68"/>
            </a:xfrm>
            <a:custGeom>
              <a:avLst/>
              <a:gdLst>
                <a:gd name="T0" fmla="*/ 0 w 45"/>
                <a:gd name="T1" fmla="*/ 11394 h 45"/>
                <a:gd name="T2" fmla="*/ 0 w 45"/>
                <a:gd name="T3" fmla="*/ 11394 h 45"/>
                <a:gd name="T4" fmla="*/ 0 w 45"/>
                <a:gd name="T5" fmla="*/ 14649 h 45"/>
                <a:gd name="T6" fmla="*/ 3868 w 45"/>
                <a:gd name="T7" fmla="*/ 14649 h 45"/>
                <a:gd name="T8" fmla="*/ 3868 w 45"/>
                <a:gd name="T9" fmla="*/ 18349 h 45"/>
                <a:gd name="T10" fmla="*/ 7540 w 45"/>
                <a:gd name="T11" fmla="*/ 18349 h 45"/>
                <a:gd name="T12" fmla="*/ 7540 w 45"/>
                <a:gd name="T13" fmla="*/ 22136 h 45"/>
                <a:gd name="T14" fmla="*/ 11394 w 45"/>
                <a:gd name="T15" fmla="*/ 22136 h 45"/>
                <a:gd name="T16" fmla="*/ 11394 w 45"/>
                <a:gd name="T17" fmla="*/ 22136 h 45"/>
                <a:gd name="T18" fmla="*/ 14649 w 45"/>
                <a:gd name="T19" fmla="*/ 22136 h 45"/>
                <a:gd name="T20" fmla="*/ 14649 w 45"/>
                <a:gd name="T21" fmla="*/ 22136 h 45"/>
                <a:gd name="T22" fmla="*/ 18349 w 45"/>
                <a:gd name="T23" fmla="*/ 18349 h 45"/>
                <a:gd name="T24" fmla="*/ 18349 w 45"/>
                <a:gd name="T25" fmla="*/ 18349 h 45"/>
                <a:gd name="T26" fmla="*/ 22136 w 45"/>
                <a:gd name="T27" fmla="*/ 14649 h 45"/>
                <a:gd name="T28" fmla="*/ 22136 w 45"/>
                <a:gd name="T29" fmla="*/ 14649 h 45"/>
                <a:gd name="T30" fmla="*/ 22136 w 45"/>
                <a:gd name="T31" fmla="*/ 11394 h 45"/>
                <a:gd name="T32" fmla="*/ 22136 w 45"/>
                <a:gd name="T33" fmla="*/ 11394 h 45"/>
                <a:gd name="T34" fmla="*/ 22136 w 45"/>
                <a:gd name="T35" fmla="*/ 7540 h 45"/>
                <a:gd name="T36" fmla="*/ 22136 w 45"/>
                <a:gd name="T37" fmla="*/ 7540 h 45"/>
                <a:gd name="T38" fmla="*/ 22136 w 45"/>
                <a:gd name="T39" fmla="*/ 3633 h 45"/>
                <a:gd name="T40" fmla="*/ 18349 w 45"/>
                <a:gd name="T41" fmla="*/ 3633 h 45"/>
                <a:gd name="T42" fmla="*/ 18349 w 45"/>
                <a:gd name="T43" fmla="*/ 0 h 45"/>
                <a:gd name="T44" fmla="*/ 14649 w 45"/>
                <a:gd name="T45" fmla="*/ 0 h 45"/>
                <a:gd name="T46" fmla="*/ 14649 w 45"/>
                <a:gd name="T47" fmla="*/ 0 h 45"/>
                <a:gd name="T48" fmla="*/ 11394 w 45"/>
                <a:gd name="T49" fmla="*/ 0 h 45"/>
                <a:gd name="T50" fmla="*/ 11394 w 45"/>
                <a:gd name="T51" fmla="*/ 0 h 45"/>
                <a:gd name="T52" fmla="*/ 7540 w 45"/>
                <a:gd name="T53" fmla="*/ 0 h 45"/>
                <a:gd name="T54" fmla="*/ 7540 w 45"/>
                <a:gd name="T55" fmla="*/ 0 h 45"/>
                <a:gd name="T56" fmla="*/ 3868 w 45"/>
                <a:gd name="T57" fmla="*/ 3633 h 45"/>
                <a:gd name="T58" fmla="*/ 3868 w 45"/>
                <a:gd name="T59" fmla="*/ 3633 h 45"/>
                <a:gd name="T60" fmla="*/ 0 w 45"/>
                <a:gd name="T61" fmla="*/ 7540 h 45"/>
                <a:gd name="T62" fmla="*/ 0 w 45"/>
                <a:gd name="T63" fmla="*/ 7540 h 45"/>
                <a:gd name="T64" fmla="*/ 0 w 45"/>
                <a:gd name="T65" fmla="*/ 11394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45"/>
                <a:gd name="T101" fmla="*/ 45 w 45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45">
                  <a:moveTo>
                    <a:pt x="0" y="23"/>
                  </a:moveTo>
                  <a:lnTo>
                    <a:pt x="0" y="23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38"/>
                  </a:lnTo>
                  <a:lnTo>
                    <a:pt x="15" y="38"/>
                  </a:lnTo>
                  <a:lnTo>
                    <a:pt x="15" y="45"/>
                  </a:lnTo>
                  <a:lnTo>
                    <a:pt x="23" y="45"/>
                  </a:lnTo>
                  <a:lnTo>
                    <a:pt x="30" y="45"/>
                  </a:lnTo>
                  <a:lnTo>
                    <a:pt x="38" y="38"/>
                  </a:lnTo>
                  <a:lnTo>
                    <a:pt x="45" y="30"/>
                  </a:lnTo>
                  <a:lnTo>
                    <a:pt x="45" y="23"/>
                  </a:lnTo>
                  <a:lnTo>
                    <a:pt x="45" y="15"/>
                  </a:lnTo>
                  <a:lnTo>
                    <a:pt x="45" y="7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05" name="Freeform 39"/>
            <p:cNvSpPr>
              <a:spLocks/>
            </p:cNvSpPr>
            <p:nvPr/>
          </p:nvSpPr>
          <p:spPr bwMode="auto">
            <a:xfrm>
              <a:off x="3366" y="1946"/>
              <a:ext cx="68" cy="68"/>
            </a:xfrm>
            <a:custGeom>
              <a:avLst/>
              <a:gdLst>
                <a:gd name="T0" fmla="*/ 0 w 45"/>
                <a:gd name="T1" fmla="*/ 10803 h 45"/>
                <a:gd name="T2" fmla="*/ 0 w 45"/>
                <a:gd name="T3" fmla="*/ 10803 h 45"/>
                <a:gd name="T4" fmla="*/ 0 w 45"/>
                <a:gd name="T5" fmla="*/ 14649 h 45"/>
                <a:gd name="T6" fmla="*/ 3633 w 45"/>
                <a:gd name="T7" fmla="*/ 18349 h 45"/>
                <a:gd name="T8" fmla="*/ 3633 w 45"/>
                <a:gd name="T9" fmla="*/ 18349 h 45"/>
                <a:gd name="T10" fmla="*/ 7540 w 45"/>
                <a:gd name="T11" fmla="*/ 18349 h 45"/>
                <a:gd name="T12" fmla="*/ 7540 w 45"/>
                <a:gd name="T13" fmla="*/ 22136 h 45"/>
                <a:gd name="T14" fmla="*/ 10803 w 45"/>
                <a:gd name="T15" fmla="*/ 22136 h 45"/>
                <a:gd name="T16" fmla="*/ 10803 w 45"/>
                <a:gd name="T17" fmla="*/ 22136 h 45"/>
                <a:gd name="T18" fmla="*/ 14649 w 45"/>
                <a:gd name="T19" fmla="*/ 22136 h 45"/>
                <a:gd name="T20" fmla="*/ 14649 w 45"/>
                <a:gd name="T21" fmla="*/ 22136 h 45"/>
                <a:gd name="T22" fmla="*/ 18349 w 45"/>
                <a:gd name="T23" fmla="*/ 18349 h 45"/>
                <a:gd name="T24" fmla="*/ 18349 w 45"/>
                <a:gd name="T25" fmla="*/ 18349 h 45"/>
                <a:gd name="T26" fmla="*/ 22136 w 45"/>
                <a:gd name="T27" fmla="*/ 18349 h 45"/>
                <a:gd name="T28" fmla="*/ 22136 w 45"/>
                <a:gd name="T29" fmla="*/ 14649 h 45"/>
                <a:gd name="T30" fmla="*/ 22136 w 45"/>
                <a:gd name="T31" fmla="*/ 10803 h 45"/>
                <a:gd name="T32" fmla="*/ 22136 w 45"/>
                <a:gd name="T33" fmla="*/ 10803 h 45"/>
                <a:gd name="T34" fmla="*/ 22136 w 45"/>
                <a:gd name="T35" fmla="*/ 7540 h 45"/>
                <a:gd name="T36" fmla="*/ 22136 w 45"/>
                <a:gd name="T37" fmla="*/ 7540 h 45"/>
                <a:gd name="T38" fmla="*/ 22136 w 45"/>
                <a:gd name="T39" fmla="*/ 3633 h 45"/>
                <a:gd name="T40" fmla="*/ 18349 w 45"/>
                <a:gd name="T41" fmla="*/ 3633 h 45"/>
                <a:gd name="T42" fmla="*/ 18349 w 45"/>
                <a:gd name="T43" fmla="*/ 0 h 45"/>
                <a:gd name="T44" fmla="*/ 14649 w 45"/>
                <a:gd name="T45" fmla="*/ 0 h 45"/>
                <a:gd name="T46" fmla="*/ 14649 w 45"/>
                <a:gd name="T47" fmla="*/ 0 h 45"/>
                <a:gd name="T48" fmla="*/ 10803 w 45"/>
                <a:gd name="T49" fmla="*/ 0 h 45"/>
                <a:gd name="T50" fmla="*/ 10803 w 45"/>
                <a:gd name="T51" fmla="*/ 0 h 45"/>
                <a:gd name="T52" fmla="*/ 7540 w 45"/>
                <a:gd name="T53" fmla="*/ 0 h 45"/>
                <a:gd name="T54" fmla="*/ 7540 w 45"/>
                <a:gd name="T55" fmla="*/ 0 h 45"/>
                <a:gd name="T56" fmla="*/ 3633 w 45"/>
                <a:gd name="T57" fmla="*/ 3633 h 45"/>
                <a:gd name="T58" fmla="*/ 3633 w 45"/>
                <a:gd name="T59" fmla="*/ 3633 h 45"/>
                <a:gd name="T60" fmla="*/ 0 w 45"/>
                <a:gd name="T61" fmla="*/ 7540 h 45"/>
                <a:gd name="T62" fmla="*/ 0 w 45"/>
                <a:gd name="T63" fmla="*/ 7540 h 45"/>
                <a:gd name="T64" fmla="*/ 0 w 45"/>
                <a:gd name="T65" fmla="*/ 10803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45"/>
                <a:gd name="T101" fmla="*/ 45 w 45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45">
                  <a:moveTo>
                    <a:pt x="0" y="22"/>
                  </a:moveTo>
                  <a:lnTo>
                    <a:pt x="0" y="22"/>
                  </a:lnTo>
                  <a:lnTo>
                    <a:pt x="0" y="30"/>
                  </a:lnTo>
                  <a:lnTo>
                    <a:pt x="7" y="38"/>
                  </a:lnTo>
                  <a:lnTo>
                    <a:pt x="15" y="38"/>
                  </a:lnTo>
                  <a:lnTo>
                    <a:pt x="15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8" y="38"/>
                  </a:lnTo>
                  <a:lnTo>
                    <a:pt x="45" y="38"/>
                  </a:lnTo>
                  <a:lnTo>
                    <a:pt x="45" y="30"/>
                  </a:lnTo>
                  <a:lnTo>
                    <a:pt x="45" y="22"/>
                  </a:lnTo>
                  <a:lnTo>
                    <a:pt x="45" y="15"/>
                  </a:lnTo>
                  <a:lnTo>
                    <a:pt x="45" y="7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0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06" name="Freeform 40"/>
            <p:cNvSpPr>
              <a:spLocks/>
            </p:cNvSpPr>
            <p:nvPr/>
          </p:nvSpPr>
          <p:spPr bwMode="auto">
            <a:xfrm>
              <a:off x="3464" y="1885"/>
              <a:ext cx="68" cy="68"/>
            </a:xfrm>
            <a:custGeom>
              <a:avLst/>
              <a:gdLst>
                <a:gd name="T0" fmla="*/ 0 w 45"/>
                <a:gd name="T1" fmla="*/ 8027 h 46"/>
                <a:gd name="T2" fmla="*/ 0 w 45"/>
                <a:gd name="T3" fmla="*/ 10955 h 46"/>
                <a:gd name="T4" fmla="*/ 0 w 45"/>
                <a:gd name="T5" fmla="*/ 10955 h 46"/>
                <a:gd name="T6" fmla="*/ 3868 w 45"/>
                <a:gd name="T7" fmla="*/ 13414 h 46"/>
                <a:gd name="T8" fmla="*/ 3868 w 45"/>
                <a:gd name="T9" fmla="*/ 13414 h 46"/>
                <a:gd name="T10" fmla="*/ 3868 w 45"/>
                <a:gd name="T11" fmla="*/ 16194 h 46"/>
                <a:gd name="T12" fmla="*/ 7540 w 45"/>
                <a:gd name="T13" fmla="*/ 16194 h 46"/>
                <a:gd name="T14" fmla="*/ 7540 w 45"/>
                <a:gd name="T15" fmla="*/ 16194 h 46"/>
                <a:gd name="T16" fmla="*/ 11394 w 45"/>
                <a:gd name="T17" fmla="*/ 16194 h 46"/>
                <a:gd name="T18" fmla="*/ 14649 w 45"/>
                <a:gd name="T19" fmla="*/ 16194 h 46"/>
                <a:gd name="T20" fmla="*/ 14649 w 45"/>
                <a:gd name="T21" fmla="*/ 16194 h 46"/>
                <a:gd name="T22" fmla="*/ 18349 w 45"/>
                <a:gd name="T23" fmla="*/ 16194 h 46"/>
                <a:gd name="T24" fmla="*/ 18349 w 45"/>
                <a:gd name="T25" fmla="*/ 13414 h 46"/>
                <a:gd name="T26" fmla="*/ 22136 w 45"/>
                <a:gd name="T27" fmla="*/ 13414 h 46"/>
                <a:gd name="T28" fmla="*/ 22136 w 45"/>
                <a:gd name="T29" fmla="*/ 10955 h 46"/>
                <a:gd name="T30" fmla="*/ 22136 w 45"/>
                <a:gd name="T31" fmla="*/ 10955 h 46"/>
                <a:gd name="T32" fmla="*/ 22136 w 45"/>
                <a:gd name="T33" fmla="*/ 8027 h 46"/>
                <a:gd name="T34" fmla="*/ 22136 w 45"/>
                <a:gd name="T35" fmla="*/ 5283 h 46"/>
                <a:gd name="T36" fmla="*/ 22136 w 45"/>
                <a:gd name="T37" fmla="*/ 5283 h 46"/>
                <a:gd name="T38" fmla="*/ 22136 w 45"/>
                <a:gd name="T39" fmla="*/ 2943 h 46"/>
                <a:gd name="T40" fmla="*/ 18349 w 45"/>
                <a:gd name="T41" fmla="*/ 2943 h 46"/>
                <a:gd name="T42" fmla="*/ 18349 w 45"/>
                <a:gd name="T43" fmla="*/ 2943 h 46"/>
                <a:gd name="T44" fmla="*/ 14649 w 45"/>
                <a:gd name="T45" fmla="*/ 0 h 46"/>
                <a:gd name="T46" fmla="*/ 14649 w 45"/>
                <a:gd name="T47" fmla="*/ 0 h 46"/>
                <a:gd name="T48" fmla="*/ 11394 w 45"/>
                <a:gd name="T49" fmla="*/ 0 h 46"/>
                <a:gd name="T50" fmla="*/ 11394 w 45"/>
                <a:gd name="T51" fmla="*/ 0 h 46"/>
                <a:gd name="T52" fmla="*/ 7540 w 45"/>
                <a:gd name="T53" fmla="*/ 0 h 46"/>
                <a:gd name="T54" fmla="*/ 3868 w 45"/>
                <a:gd name="T55" fmla="*/ 2943 h 46"/>
                <a:gd name="T56" fmla="*/ 3868 w 45"/>
                <a:gd name="T57" fmla="*/ 2943 h 46"/>
                <a:gd name="T58" fmla="*/ 3868 w 45"/>
                <a:gd name="T59" fmla="*/ 2943 h 46"/>
                <a:gd name="T60" fmla="*/ 0 w 45"/>
                <a:gd name="T61" fmla="*/ 5283 h 46"/>
                <a:gd name="T62" fmla="*/ 0 w 45"/>
                <a:gd name="T63" fmla="*/ 8027 h 46"/>
                <a:gd name="T64" fmla="*/ 0 w 45"/>
                <a:gd name="T65" fmla="*/ 8027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46"/>
                <a:gd name="T101" fmla="*/ 45 w 45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46">
                  <a:moveTo>
                    <a:pt x="0" y="23"/>
                  </a:moveTo>
                  <a:lnTo>
                    <a:pt x="0" y="31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15" y="46"/>
                  </a:lnTo>
                  <a:lnTo>
                    <a:pt x="23" y="46"/>
                  </a:lnTo>
                  <a:lnTo>
                    <a:pt x="30" y="46"/>
                  </a:lnTo>
                  <a:lnTo>
                    <a:pt x="38" y="46"/>
                  </a:lnTo>
                  <a:lnTo>
                    <a:pt x="38" y="38"/>
                  </a:lnTo>
                  <a:lnTo>
                    <a:pt x="45" y="38"/>
                  </a:lnTo>
                  <a:lnTo>
                    <a:pt x="45" y="31"/>
                  </a:lnTo>
                  <a:lnTo>
                    <a:pt x="45" y="23"/>
                  </a:lnTo>
                  <a:lnTo>
                    <a:pt x="45" y="15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0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07" name="Line 41"/>
            <p:cNvSpPr>
              <a:spLocks noChangeShapeType="1"/>
            </p:cNvSpPr>
            <p:nvPr/>
          </p:nvSpPr>
          <p:spPr bwMode="auto">
            <a:xfrm flipV="1">
              <a:off x="1453" y="2867"/>
              <a:ext cx="8" cy="4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08" name="Line 42"/>
            <p:cNvSpPr>
              <a:spLocks noChangeShapeType="1"/>
            </p:cNvSpPr>
            <p:nvPr/>
          </p:nvSpPr>
          <p:spPr bwMode="auto">
            <a:xfrm flipV="1">
              <a:off x="2428" y="2867"/>
              <a:ext cx="1" cy="45"/>
            </a:xfrm>
            <a:prstGeom prst="line">
              <a:avLst/>
            </a:prstGeom>
            <a:noFill/>
            <a:ln w="23813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09" name="Line 43"/>
            <p:cNvSpPr>
              <a:spLocks noChangeShapeType="1"/>
            </p:cNvSpPr>
            <p:nvPr/>
          </p:nvSpPr>
          <p:spPr bwMode="auto">
            <a:xfrm flipV="1">
              <a:off x="3404" y="2867"/>
              <a:ext cx="1" cy="45"/>
            </a:xfrm>
            <a:prstGeom prst="line">
              <a:avLst/>
            </a:prstGeom>
            <a:noFill/>
            <a:ln w="23813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10" name="Line 44"/>
            <p:cNvSpPr>
              <a:spLocks noChangeShapeType="1"/>
            </p:cNvSpPr>
            <p:nvPr/>
          </p:nvSpPr>
          <p:spPr bwMode="auto">
            <a:xfrm flipV="1">
              <a:off x="4379" y="2867"/>
              <a:ext cx="1" cy="45"/>
            </a:xfrm>
            <a:prstGeom prst="line">
              <a:avLst/>
            </a:prstGeom>
            <a:noFill/>
            <a:ln w="23813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11" name="Line 45"/>
            <p:cNvSpPr>
              <a:spLocks noChangeShapeType="1"/>
            </p:cNvSpPr>
            <p:nvPr/>
          </p:nvSpPr>
          <p:spPr bwMode="auto">
            <a:xfrm>
              <a:off x="1453" y="2912"/>
              <a:ext cx="53" cy="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12" name="Line 46"/>
            <p:cNvSpPr>
              <a:spLocks noChangeShapeType="1"/>
            </p:cNvSpPr>
            <p:nvPr/>
          </p:nvSpPr>
          <p:spPr bwMode="auto">
            <a:xfrm>
              <a:off x="1453" y="2044"/>
              <a:ext cx="53" cy="1"/>
            </a:xfrm>
            <a:prstGeom prst="line">
              <a:avLst/>
            </a:prstGeom>
            <a:noFill/>
            <a:ln w="23813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13" name="Line 47"/>
            <p:cNvSpPr>
              <a:spLocks noChangeShapeType="1"/>
            </p:cNvSpPr>
            <p:nvPr/>
          </p:nvSpPr>
          <p:spPr bwMode="auto">
            <a:xfrm>
              <a:off x="1453" y="1168"/>
              <a:ext cx="53" cy="1"/>
            </a:xfrm>
            <a:prstGeom prst="line">
              <a:avLst/>
            </a:prstGeom>
            <a:noFill/>
            <a:ln w="23813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14" name="Line 48"/>
            <p:cNvSpPr>
              <a:spLocks noChangeShapeType="1"/>
            </p:cNvSpPr>
            <p:nvPr/>
          </p:nvSpPr>
          <p:spPr bwMode="auto">
            <a:xfrm>
              <a:off x="1446" y="300"/>
              <a:ext cx="53" cy="1"/>
            </a:xfrm>
            <a:prstGeom prst="line">
              <a:avLst/>
            </a:prstGeom>
            <a:noFill/>
            <a:ln w="23813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15" name="Rectangle 49"/>
            <p:cNvSpPr>
              <a:spLocks noChangeArrowheads="1"/>
            </p:cNvSpPr>
            <p:nvPr/>
          </p:nvSpPr>
          <p:spPr bwMode="auto">
            <a:xfrm>
              <a:off x="1431" y="2988"/>
              <a:ext cx="6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16" name="Rectangle 50"/>
            <p:cNvSpPr>
              <a:spLocks noChangeArrowheads="1"/>
            </p:cNvSpPr>
            <p:nvPr/>
          </p:nvSpPr>
          <p:spPr bwMode="auto">
            <a:xfrm>
              <a:off x="1431" y="2995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0</a:t>
              </a:r>
              <a:endParaRPr lang="pt-BR" sz="3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17" name="Rectangle 51"/>
            <p:cNvSpPr>
              <a:spLocks noChangeArrowheads="1"/>
            </p:cNvSpPr>
            <p:nvPr/>
          </p:nvSpPr>
          <p:spPr bwMode="auto">
            <a:xfrm>
              <a:off x="2376" y="2988"/>
              <a:ext cx="13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18" name="Rectangle 52"/>
            <p:cNvSpPr>
              <a:spLocks noChangeArrowheads="1"/>
            </p:cNvSpPr>
            <p:nvPr/>
          </p:nvSpPr>
          <p:spPr bwMode="auto">
            <a:xfrm>
              <a:off x="2376" y="2995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15</a:t>
              </a:r>
              <a:endParaRPr lang="pt-BR" sz="3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19" name="Rectangle 53"/>
            <p:cNvSpPr>
              <a:spLocks noChangeArrowheads="1"/>
            </p:cNvSpPr>
            <p:nvPr/>
          </p:nvSpPr>
          <p:spPr bwMode="auto">
            <a:xfrm>
              <a:off x="3351" y="2988"/>
              <a:ext cx="13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20" name="Rectangle 54"/>
            <p:cNvSpPr>
              <a:spLocks noChangeArrowheads="1"/>
            </p:cNvSpPr>
            <p:nvPr/>
          </p:nvSpPr>
          <p:spPr bwMode="auto">
            <a:xfrm>
              <a:off x="3351" y="2995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30</a:t>
              </a:r>
              <a:endParaRPr lang="pt-BR" sz="3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21" name="Rectangle 55"/>
            <p:cNvSpPr>
              <a:spLocks noChangeArrowheads="1"/>
            </p:cNvSpPr>
            <p:nvPr/>
          </p:nvSpPr>
          <p:spPr bwMode="auto">
            <a:xfrm>
              <a:off x="4326" y="2988"/>
              <a:ext cx="13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22" name="Rectangle 56"/>
            <p:cNvSpPr>
              <a:spLocks noChangeArrowheads="1"/>
            </p:cNvSpPr>
            <p:nvPr/>
          </p:nvSpPr>
          <p:spPr bwMode="auto">
            <a:xfrm>
              <a:off x="4326" y="2995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45</a:t>
              </a:r>
              <a:endParaRPr lang="pt-BR" sz="3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23" name="Rectangle 57"/>
            <p:cNvSpPr>
              <a:spLocks noChangeArrowheads="1"/>
            </p:cNvSpPr>
            <p:nvPr/>
          </p:nvSpPr>
          <p:spPr bwMode="auto">
            <a:xfrm>
              <a:off x="1257" y="2867"/>
              <a:ext cx="13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24" name="Rectangle 58"/>
            <p:cNvSpPr>
              <a:spLocks noChangeArrowheads="1"/>
            </p:cNvSpPr>
            <p:nvPr/>
          </p:nvSpPr>
          <p:spPr bwMode="auto">
            <a:xfrm>
              <a:off x="1257" y="2867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10</a:t>
              </a:r>
              <a:endParaRPr lang="pt-BR" sz="3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25" name="Rectangle 59"/>
            <p:cNvSpPr>
              <a:spLocks noChangeArrowheads="1"/>
            </p:cNvSpPr>
            <p:nvPr/>
          </p:nvSpPr>
          <p:spPr bwMode="auto">
            <a:xfrm>
              <a:off x="1257" y="1991"/>
              <a:ext cx="1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26" name="Rectangle 60"/>
            <p:cNvSpPr>
              <a:spLocks noChangeArrowheads="1"/>
            </p:cNvSpPr>
            <p:nvPr/>
          </p:nvSpPr>
          <p:spPr bwMode="auto">
            <a:xfrm>
              <a:off x="1257" y="1999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15</a:t>
              </a:r>
              <a:endParaRPr lang="pt-BR" sz="3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27" name="Rectangle 61"/>
            <p:cNvSpPr>
              <a:spLocks noChangeArrowheads="1"/>
            </p:cNvSpPr>
            <p:nvPr/>
          </p:nvSpPr>
          <p:spPr bwMode="auto">
            <a:xfrm>
              <a:off x="1257" y="1115"/>
              <a:ext cx="13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28" name="Rectangle 62"/>
            <p:cNvSpPr>
              <a:spLocks noChangeArrowheads="1"/>
            </p:cNvSpPr>
            <p:nvPr/>
          </p:nvSpPr>
          <p:spPr bwMode="auto">
            <a:xfrm>
              <a:off x="1257" y="1123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20</a:t>
              </a:r>
              <a:endParaRPr lang="pt-BR" sz="3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29" name="Rectangle 63"/>
            <p:cNvSpPr>
              <a:spLocks noChangeArrowheads="1"/>
            </p:cNvSpPr>
            <p:nvPr/>
          </p:nvSpPr>
          <p:spPr bwMode="auto">
            <a:xfrm>
              <a:off x="1257" y="247"/>
              <a:ext cx="1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30" name="Rectangle 64"/>
            <p:cNvSpPr>
              <a:spLocks noChangeArrowheads="1"/>
            </p:cNvSpPr>
            <p:nvPr/>
          </p:nvSpPr>
          <p:spPr bwMode="auto">
            <a:xfrm>
              <a:off x="1257" y="247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25</a:t>
              </a:r>
              <a:endParaRPr lang="pt-BR" sz="3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31" name="Rectangle 65"/>
            <p:cNvSpPr>
              <a:spLocks noChangeArrowheads="1"/>
            </p:cNvSpPr>
            <p:nvPr/>
          </p:nvSpPr>
          <p:spPr bwMode="auto">
            <a:xfrm>
              <a:off x="1854" y="2286"/>
              <a:ext cx="162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32" name="Rectangle 66"/>
            <p:cNvSpPr>
              <a:spLocks noChangeArrowheads="1"/>
            </p:cNvSpPr>
            <p:nvPr/>
          </p:nvSpPr>
          <p:spPr bwMode="auto">
            <a:xfrm>
              <a:off x="1698" y="2312"/>
              <a:ext cx="140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  </a:t>
              </a:r>
              <a:r>
                <a:rPr lang="en-US" sz="15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ŷ</a:t>
              </a:r>
              <a:r>
                <a: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 = 24,26 - 0,24x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R² = 0,83**</a:t>
              </a:r>
            </a:p>
          </p:txBody>
        </p:sp>
        <p:sp>
          <p:nvSpPr>
            <p:cNvPr id="237633" name="Freeform 67"/>
            <p:cNvSpPr>
              <a:spLocks/>
            </p:cNvSpPr>
            <p:nvPr/>
          </p:nvSpPr>
          <p:spPr bwMode="auto">
            <a:xfrm>
              <a:off x="3376" y="3702"/>
              <a:ext cx="91" cy="91"/>
            </a:xfrm>
            <a:custGeom>
              <a:avLst/>
              <a:gdLst>
                <a:gd name="T0" fmla="*/ 0 w 68"/>
                <a:gd name="T1" fmla="*/ 30987 h 60"/>
                <a:gd name="T2" fmla="*/ 5384 w 68"/>
                <a:gd name="T3" fmla="*/ 30987 h 60"/>
                <a:gd name="T4" fmla="*/ 3006 w 68"/>
                <a:gd name="T5" fmla="*/ 0 h 60"/>
                <a:gd name="T6" fmla="*/ 0 w 68"/>
                <a:gd name="T7" fmla="*/ 3098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0"/>
                <a:gd name="T14" fmla="*/ 68 w 6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0">
                  <a:moveTo>
                    <a:pt x="0" y="60"/>
                  </a:moveTo>
                  <a:lnTo>
                    <a:pt x="68" y="60"/>
                  </a:lnTo>
                  <a:lnTo>
                    <a:pt x="38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7634" name="Oval 71"/>
            <p:cNvSpPr>
              <a:spLocks noChangeArrowheads="1"/>
            </p:cNvSpPr>
            <p:nvPr/>
          </p:nvSpPr>
          <p:spPr bwMode="auto">
            <a:xfrm>
              <a:off x="99" y="119"/>
              <a:ext cx="726" cy="635"/>
            </a:xfrm>
            <a:prstGeom prst="ellipse">
              <a:avLst/>
            </a:prstGeom>
            <a:solidFill>
              <a:schemeClr val="folHlink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35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K</a:t>
              </a:r>
            </a:p>
          </p:txBody>
        </p:sp>
      </p:grpSp>
      <p:pic>
        <p:nvPicPr>
          <p:cNvPr id="237571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0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07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rgbClr val="999999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21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rgbClr val="999999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6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52"/>
          <p:cNvGrpSpPr>
            <a:grpSpLocks/>
          </p:cNvGrpSpPr>
          <p:nvPr/>
        </p:nvGrpSpPr>
        <p:grpSpPr bwMode="auto">
          <a:xfrm>
            <a:off x="0" y="0"/>
            <a:ext cx="9144000" cy="6913563"/>
            <a:chOff x="0" y="0"/>
            <a:chExt cx="5760" cy="4355"/>
          </a:xfrm>
        </p:grpSpPr>
        <p:grpSp>
          <p:nvGrpSpPr>
            <p:cNvPr id="234500" name="Group 249"/>
            <p:cNvGrpSpPr>
              <a:grpSpLocks/>
            </p:cNvGrpSpPr>
            <p:nvPr/>
          </p:nvGrpSpPr>
          <p:grpSpPr bwMode="auto">
            <a:xfrm>
              <a:off x="0" y="0"/>
              <a:ext cx="5760" cy="4355"/>
              <a:chOff x="0" y="0"/>
              <a:chExt cx="5760" cy="4355"/>
            </a:xfrm>
          </p:grpSpPr>
          <p:sp>
            <p:nvSpPr>
              <p:cNvPr id="23450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15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03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147" y="436"/>
                <a:ext cx="3266" cy="2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04" name="Line 9"/>
              <p:cNvSpPr>
                <a:spLocks noChangeShapeType="1"/>
              </p:cNvSpPr>
              <p:nvPr/>
            </p:nvSpPr>
            <p:spPr bwMode="auto">
              <a:xfrm>
                <a:off x="1819" y="674"/>
                <a:ext cx="0" cy="169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05" name="Line 10"/>
              <p:cNvSpPr>
                <a:spLocks noChangeShapeType="1"/>
              </p:cNvSpPr>
              <p:nvPr/>
            </p:nvSpPr>
            <p:spPr bwMode="auto">
              <a:xfrm>
                <a:off x="1819" y="2374"/>
                <a:ext cx="232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06" name="Line 20"/>
              <p:cNvSpPr>
                <a:spLocks noChangeShapeType="1"/>
              </p:cNvSpPr>
              <p:nvPr/>
            </p:nvSpPr>
            <p:spPr bwMode="auto">
              <a:xfrm flipV="1">
                <a:off x="1819" y="780"/>
                <a:ext cx="2321" cy="16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4507" name="Group 23"/>
              <p:cNvGrpSpPr>
                <a:grpSpLocks/>
              </p:cNvGrpSpPr>
              <p:nvPr/>
            </p:nvGrpSpPr>
            <p:grpSpPr bwMode="auto">
              <a:xfrm>
                <a:off x="1773" y="929"/>
                <a:ext cx="85" cy="85"/>
                <a:chOff x="1465" y="929"/>
                <a:chExt cx="85" cy="85"/>
              </a:xfrm>
            </p:grpSpPr>
            <p:sp>
              <p:nvSpPr>
                <p:cNvPr id="234642" name="Oval 21"/>
                <p:cNvSpPr>
                  <a:spLocks noChangeArrowheads="1"/>
                </p:cNvSpPr>
                <p:nvPr/>
              </p:nvSpPr>
              <p:spPr bwMode="auto">
                <a:xfrm>
                  <a:off x="1465" y="929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43" name="Oval 22"/>
                <p:cNvSpPr>
                  <a:spLocks noChangeArrowheads="1"/>
                </p:cNvSpPr>
                <p:nvPr/>
              </p:nvSpPr>
              <p:spPr bwMode="auto">
                <a:xfrm>
                  <a:off x="1465" y="929"/>
                  <a:ext cx="85" cy="85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08" name="Group 26"/>
              <p:cNvGrpSpPr>
                <a:grpSpLocks/>
              </p:cNvGrpSpPr>
              <p:nvPr/>
            </p:nvGrpSpPr>
            <p:grpSpPr bwMode="auto">
              <a:xfrm>
                <a:off x="2538" y="802"/>
                <a:ext cx="84" cy="85"/>
                <a:chOff x="2230" y="802"/>
                <a:chExt cx="84" cy="85"/>
              </a:xfrm>
            </p:grpSpPr>
            <p:sp>
              <p:nvSpPr>
                <p:cNvPr id="234640" name="Oval 24"/>
                <p:cNvSpPr>
                  <a:spLocks noChangeArrowheads="1"/>
                </p:cNvSpPr>
                <p:nvPr/>
              </p:nvSpPr>
              <p:spPr bwMode="auto">
                <a:xfrm>
                  <a:off x="2230" y="802"/>
                  <a:ext cx="84" cy="85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41" name="Oval 25"/>
                <p:cNvSpPr>
                  <a:spLocks noChangeArrowheads="1"/>
                </p:cNvSpPr>
                <p:nvPr/>
              </p:nvSpPr>
              <p:spPr bwMode="auto">
                <a:xfrm>
                  <a:off x="2230" y="802"/>
                  <a:ext cx="84" cy="85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09" name="Group 29"/>
              <p:cNvGrpSpPr>
                <a:grpSpLocks/>
              </p:cNvGrpSpPr>
              <p:nvPr/>
            </p:nvGrpSpPr>
            <p:grpSpPr bwMode="auto">
              <a:xfrm>
                <a:off x="3328" y="787"/>
                <a:ext cx="84" cy="85"/>
                <a:chOff x="3020" y="787"/>
                <a:chExt cx="84" cy="85"/>
              </a:xfrm>
            </p:grpSpPr>
            <p:sp>
              <p:nvSpPr>
                <p:cNvPr id="234638" name="Oval 27"/>
                <p:cNvSpPr>
                  <a:spLocks noChangeArrowheads="1"/>
                </p:cNvSpPr>
                <p:nvPr/>
              </p:nvSpPr>
              <p:spPr bwMode="auto">
                <a:xfrm>
                  <a:off x="3020" y="787"/>
                  <a:ext cx="84" cy="85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39" name="Oval 28"/>
                <p:cNvSpPr>
                  <a:spLocks noChangeArrowheads="1"/>
                </p:cNvSpPr>
                <p:nvPr/>
              </p:nvSpPr>
              <p:spPr bwMode="auto">
                <a:xfrm>
                  <a:off x="3020" y="787"/>
                  <a:ext cx="84" cy="85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10" name="Group 32"/>
              <p:cNvGrpSpPr>
                <a:grpSpLocks/>
              </p:cNvGrpSpPr>
              <p:nvPr/>
            </p:nvGrpSpPr>
            <p:grpSpPr bwMode="auto">
              <a:xfrm>
                <a:off x="4094" y="765"/>
                <a:ext cx="84" cy="85"/>
                <a:chOff x="3786" y="765"/>
                <a:chExt cx="84" cy="85"/>
              </a:xfrm>
            </p:grpSpPr>
            <p:sp>
              <p:nvSpPr>
                <p:cNvPr id="234636" name="Oval 30"/>
                <p:cNvSpPr>
                  <a:spLocks noChangeArrowheads="1"/>
                </p:cNvSpPr>
                <p:nvPr/>
              </p:nvSpPr>
              <p:spPr bwMode="auto">
                <a:xfrm>
                  <a:off x="3786" y="765"/>
                  <a:ext cx="84" cy="85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37" name="Oval 31"/>
                <p:cNvSpPr>
                  <a:spLocks noChangeArrowheads="1"/>
                </p:cNvSpPr>
                <p:nvPr/>
              </p:nvSpPr>
              <p:spPr bwMode="auto">
                <a:xfrm>
                  <a:off x="3786" y="765"/>
                  <a:ext cx="84" cy="85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11" name="Group 35"/>
              <p:cNvGrpSpPr>
                <a:grpSpLocks/>
              </p:cNvGrpSpPr>
              <p:nvPr/>
            </p:nvGrpSpPr>
            <p:grpSpPr bwMode="auto">
              <a:xfrm>
                <a:off x="1774" y="1328"/>
                <a:ext cx="85" cy="85"/>
                <a:chOff x="1466" y="1328"/>
                <a:chExt cx="85" cy="85"/>
              </a:xfrm>
            </p:grpSpPr>
            <p:sp>
              <p:nvSpPr>
                <p:cNvPr id="234634" name="Oval 33"/>
                <p:cNvSpPr>
                  <a:spLocks noChangeArrowheads="1"/>
                </p:cNvSpPr>
                <p:nvPr/>
              </p:nvSpPr>
              <p:spPr bwMode="auto">
                <a:xfrm>
                  <a:off x="1466" y="1328"/>
                  <a:ext cx="85" cy="8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35" name="Oval 34"/>
                <p:cNvSpPr>
                  <a:spLocks noChangeArrowheads="1"/>
                </p:cNvSpPr>
                <p:nvPr/>
              </p:nvSpPr>
              <p:spPr bwMode="auto">
                <a:xfrm>
                  <a:off x="1466" y="1328"/>
                  <a:ext cx="85" cy="85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12" name="Group 38"/>
              <p:cNvGrpSpPr>
                <a:grpSpLocks/>
              </p:cNvGrpSpPr>
              <p:nvPr/>
            </p:nvGrpSpPr>
            <p:grpSpPr bwMode="auto">
              <a:xfrm>
                <a:off x="2549" y="1296"/>
                <a:ext cx="85" cy="85"/>
                <a:chOff x="2241" y="1296"/>
                <a:chExt cx="85" cy="85"/>
              </a:xfrm>
            </p:grpSpPr>
            <p:sp>
              <p:nvSpPr>
                <p:cNvPr id="234632" name="Oval 36"/>
                <p:cNvSpPr>
                  <a:spLocks noChangeArrowheads="1"/>
                </p:cNvSpPr>
                <p:nvPr/>
              </p:nvSpPr>
              <p:spPr bwMode="auto">
                <a:xfrm>
                  <a:off x="2241" y="1296"/>
                  <a:ext cx="85" cy="8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33" name="Oval 37"/>
                <p:cNvSpPr>
                  <a:spLocks noChangeArrowheads="1"/>
                </p:cNvSpPr>
                <p:nvPr/>
              </p:nvSpPr>
              <p:spPr bwMode="auto">
                <a:xfrm>
                  <a:off x="2241" y="1296"/>
                  <a:ext cx="85" cy="85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8688" name="Line 39"/>
              <p:cNvSpPr>
                <a:spLocks noChangeShapeType="1"/>
              </p:cNvSpPr>
              <p:nvPr/>
            </p:nvSpPr>
            <p:spPr bwMode="auto">
              <a:xfrm>
                <a:off x="1819" y="1244"/>
                <a:ext cx="2321" cy="903"/>
              </a:xfrm>
              <a:prstGeom prst="line">
                <a:avLst/>
              </a:prstGeom>
              <a:noFill/>
              <a:ln w="39751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ln>
                    <a:solidFill>
                      <a:srgbClr val="002060"/>
                    </a:solidFill>
                  </a:ln>
                  <a:solidFill>
                    <a:srgbClr val="FFFFFF"/>
                  </a:solidFill>
                  <a:cs typeface="Arial Unicode MS" pitchFamily="-107" charset="0"/>
                </a:endParaRPr>
              </a:p>
            </p:txBody>
          </p:sp>
          <p:grpSp>
            <p:nvGrpSpPr>
              <p:cNvPr id="234514" name="Group 43"/>
              <p:cNvGrpSpPr>
                <a:grpSpLocks/>
              </p:cNvGrpSpPr>
              <p:nvPr/>
            </p:nvGrpSpPr>
            <p:grpSpPr bwMode="auto">
              <a:xfrm>
                <a:off x="3320" y="1810"/>
                <a:ext cx="85" cy="84"/>
                <a:chOff x="3012" y="1810"/>
                <a:chExt cx="85" cy="84"/>
              </a:xfrm>
            </p:grpSpPr>
            <p:sp>
              <p:nvSpPr>
                <p:cNvPr id="234630" name="Oval 41"/>
                <p:cNvSpPr>
                  <a:spLocks noChangeArrowheads="1"/>
                </p:cNvSpPr>
                <p:nvPr/>
              </p:nvSpPr>
              <p:spPr bwMode="auto">
                <a:xfrm>
                  <a:off x="3012" y="1810"/>
                  <a:ext cx="85" cy="84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31" name="Oval 42"/>
                <p:cNvSpPr>
                  <a:spLocks noChangeArrowheads="1"/>
                </p:cNvSpPr>
                <p:nvPr/>
              </p:nvSpPr>
              <p:spPr bwMode="auto">
                <a:xfrm>
                  <a:off x="3012" y="1810"/>
                  <a:ext cx="85" cy="84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15" name="Group 46"/>
              <p:cNvGrpSpPr>
                <a:grpSpLocks/>
              </p:cNvGrpSpPr>
              <p:nvPr/>
            </p:nvGrpSpPr>
            <p:grpSpPr bwMode="auto">
              <a:xfrm>
                <a:off x="4090" y="2150"/>
                <a:ext cx="85" cy="85"/>
                <a:chOff x="3782" y="2150"/>
                <a:chExt cx="85" cy="85"/>
              </a:xfrm>
            </p:grpSpPr>
            <p:sp>
              <p:nvSpPr>
                <p:cNvPr id="234628" name="Oval 44"/>
                <p:cNvSpPr>
                  <a:spLocks noChangeArrowheads="1"/>
                </p:cNvSpPr>
                <p:nvPr/>
              </p:nvSpPr>
              <p:spPr bwMode="auto">
                <a:xfrm>
                  <a:off x="3782" y="2150"/>
                  <a:ext cx="85" cy="8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29" name="Oval 45"/>
                <p:cNvSpPr>
                  <a:spLocks noChangeArrowheads="1"/>
                </p:cNvSpPr>
                <p:nvPr/>
              </p:nvSpPr>
              <p:spPr bwMode="auto">
                <a:xfrm>
                  <a:off x="3782" y="2150"/>
                  <a:ext cx="85" cy="85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4516" name="Line 47"/>
              <p:cNvSpPr>
                <a:spLocks noChangeShapeType="1"/>
              </p:cNvSpPr>
              <p:nvPr/>
            </p:nvSpPr>
            <p:spPr bwMode="auto">
              <a:xfrm>
                <a:off x="1767" y="666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17" name="Line 48"/>
              <p:cNvSpPr>
                <a:spLocks noChangeShapeType="1"/>
              </p:cNvSpPr>
              <p:nvPr/>
            </p:nvSpPr>
            <p:spPr bwMode="auto">
              <a:xfrm>
                <a:off x="1763" y="1235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18" name="Line 49"/>
              <p:cNvSpPr>
                <a:spLocks noChangeShapeType="1"/>
              </p:cNvSpPr>
              <p:nvPr/>
            </p:nvSpPr>
            <p:spPr bwMode="auto">
              <a:xfrm>
                <a:off x="1763" y="1518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19" name="Line 50"/>
              <p:cNvSpPr>
                <a:spLocks noChangeShapeType="1"/>
              </p:cNvSpPr>
              <p:nvPr/>
            </p:nvSpPr>
            <p:spPr bwMode="auto">
              <a:xfrm>
                <a:off x="1763" y="1805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20" name="Line 51"/>
              <p:cNvSpPr>
                <a:spLocks noChangeShapeType="1"/>
              </p:cNvSpPr>
              <p:nvPr/>
            </p:nvSpPr>
            <p:spPr bwMode="auto">
              <a:xfrm>
                <a:off x="1763" y="2087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21" name="Line 52"/>
              <p:cNvSpPr>
                <a:spLocks noChangeShapeType="1"/>
              </p:cNvSpPr>
              <p:nvPr/>
            </p:nvSpPr>
            <p:spPr bwMode="auto">
              <a:xfrm>
                <a:off x="1763" y="2374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22" name="Line 53"/>
              <p:cNvSpPr>
                <a:spLocks noChangeShapeType="1"/>
              </p:cNvSpPr>
              <p:nvPr/>
            </p:nvSpPr>
            <p:spPr bwMode="auto">
              <a:xfrm flipV="1">
                <a:off x="1819" y="2374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23" name="Line 54"/>
              <p:cNvSpPr>
                <a:spLocks noChangeShapeType="1"/>
              </p:cNvSpPr>
              <p:nvPr/>
            </p:nvSpPr>
            <p:spPr bwMode="auto">
              <a:xfrm flipV="1">
                <a:off x="2593" y="2374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24" name="Line 55"/>
              <p:cNvSpPr>
                <a:spLocks noChangeShapeType="1"/>
              </p:cNvSpPr>
              <p:nvPr/>
            </p:nvSpPr>
            <p:spPr bwMode="auto">
              <a:xfrm flipV="1">
                <a:off x="3359" y="2378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25" name="Line 56"/>
              <p:cNvSpPr>
                <a:spLocks noChangeShapeType="1"/>
              </p:cNvSpPr>
              <p:nvPr/>
            </p:nvSpPr>
            <p:spPr bwMode="auto">
              <a:xfrm flipV="1">
                <a:off x="4140" y="2374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26" name="Rectangle 58"/>
              <p:cNvSpPr>
                <a:spLocks noChangeArrowheads="1"/>
              </p:cNvSpPr>
              <p:nvPr/>
            </p:nvSpPr>
            <p:spPr bwMode="auto">
              <a:xfrm>
                <a:off x="3122" y="1326"/>
                <a:ext cx="113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ŷ</a:t>
                </a:r>
                <a:r>
                  <a:rPr lang="pt-BR" sz="15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 = 7919 – 34,91x </a:t>
                </a:r>
              </a:p>
            </p:txBody>
          </p:sp>
          <p:sp>
            <p:nvSpPr>
              <p:cNvPr id="234527" name="Rectangle 68"/>
              <p:cNvSpPr>
                <a:spLocks noChangeArrowheads="1"/>
              </p:cNvSpPr>
              <p:nvPr/>
            </p:nvSpPr>
            <p:spPr bwMode="auto">
              <a:xfrm>
                <a:off x="1931" y="437"/>
                <a:ext cx="112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ŷ</a:t>
                </a:r>
                <a:r>
                  <a:rPr lang="pt-BR" sz="15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 = 10068 + 5,91x</a:t>
                </a:r>
              </a:p>
            </p:txBody>
          </p:sp>
          <p:sp>
            <p:nvSpPr>
              <p:cNvPr id="234528" name="Rectangle 71"/>
              <p:cNvSpPr>
                <a:spLocks noChangeArrowheads="1"/>
              </p:cNvSpPr>
              <p:nvPr/>
            </p:nvSpPr>
            <p:spPr bwMode="auto">
              <a:xfrm>
                <a:off x="1934" y="580"/>
                <a:ext cx="61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R</a:t>
                </a:r>
                <a:r>
                  <a:rPr lang="pt-BR" sz="1500" baseline="300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pt-BR" sz="15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= 0,82*</a:t>
                </a:r>
              </a:p>
            </p:txBody>
          </p:sp>
          <p:sp>
            <p:nvSpPr>
              <p:cNvPr id="234529" name="Rectangle 78"/>
              <p:cNvSpPr>
                <a:spLocks noChangeArrowheads="1"/>
              </p:cNvSpPr>
              <p:nvPr/>
            </p:nvSpPr>
            <p:spPr bwMode="auto">
              <a:xfrm>
                <a:off x="2374" y="199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0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0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30" name="Rectangle 79"/>
              <p:cNvSpPr>
                <a:spLocks noChangeArrowheads="1"/>
              </p:cNvSpPr>
              <p:nvPr/>
            </p:nvSpPr>
            <p:spPr bwMode="auto">
              <a:xfrm>
                <a:off x="2318" y="2153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0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12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4531" name="Group 94"/>
              <p:cNvGrpSpPr>
                <a:grpSpLocks/>
              </p:cNvGrpSpPr>
              <p:nvPr/>
            </p:nvGrpSpPr>
            <p:grpSpPr bwMode="auto">
              <a:xfrm>
                <a:off x="2020" y="2033"/>
                <a:ext cx="252" cy="220"/>
                <a:chOff x="1712" y="2033"/>
                <a:chExt cx="252" cy="220"/>
              </a:xfrm>
            </p:grpSpPr>
            <p:grpSp>
              <p:nvGrpSpPr>
                <p:cNvPr id="234614" name="Group 82"/>
                <p:cNvGrpSpPr>
                  <a:grpSpLocks/>
                </p:cNvGrpSpPr>
                <p:nvPr/>
              </p:nvGrpSpPr>
              <p:grpSpPr bwMode="auto">
                <a:xfrm>
                  <a:off x="1713" y="2033"/>
                  <a:ext cx="85" cy="84"/>
                  <a:chOff x="1713" y="2033"/>
                  <a:chExt cx="85" cy="84"/>
                </a:xfrm>
              </p:grpSpPr>
              <p:sp>
                <p:nvSpPr>
                  <p:cNvPr id="234626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033"/>
                    <a:ext cx="85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00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34627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033"/>
                    <a:ext cx="85" cy="84"/>
                  </a:xfrm>
                  <a:prstGeom prst="ellips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00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234615" name="Group 85"/>
                <p:cNvGrpSpPr>
                  <a:grpSpLocks/>
                </p:cNvGrpSpPr>
                <p:nvPr/>
              </p:nvGrpSpPr>
              <p:grpSpPr bwMode="auto">
                <a:xfrm>
                  <a:off x="1875" y="2035"/>
                  <a:ext cx="85" cy="85"/>
                  <a:chOff x="1875" y="2035"/>
                  <a:chExt cx="85" cy="85"/>
                </a:xfrm>
              </p:grpSpPr>
              <p:sp>
                <p:nvSpPr>
                  <p:cNvPr id="23462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875" y="2035"/>
                    <a:ext cx="85" cy="8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00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34625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875" y="2035"/>
                    <a:ext cx="85" cy="85"/>
                  </a:xfrm>
                  <a:prstGeom prst="ellips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00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234616" name="Group 88"/>
                <p:cNvGrpSpPr>
                  <a:grpSpLocks/>
                </p:cNvGrpSpPr>
                <p:nvPr/>
              </p:nvGrpSpPr>
              <p:grpSpPr bwMode="auto">
                <a:xfrm>
                  <a:off x="1712" y="2169"/>
                  <a:ext cx="85" cy="84"/>
                  <a:chOff x="1712" y="2169"/>
                  <a:chExt cx="85" cy="84"/>
                </a:xfrm>
              </p:grpSpPr>
              <p:sp>
                <p:nvSpPr>
                  <p:cNvPr id="234622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712" y="2169"/>
                    <a:ext cx="85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00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34623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712" y="2169"/>
                    <a:ext cx="85" cy="84"/>
                  </a:xfrm>
                  <a:prstGeom prst="ellips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00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234617" name="Group 91"/>
                <p:cNvGrpSpPr>
                  <a:grpSpLocks/>
                </p:cNvGrpSpPr>
                <p:nvPr/>
              </p:nvGrpSpPr>
              <p:grpSpPr bwMode="auto">
                <a:xfrm>
                  <a:off x="1879" y="2165"/>
                  <a:ext cx="85" cy="85"/>
                  <a:chOff x="1879" y="2165"/>
                  <a:chExt cx="85" cy="85"/>
                </a:xfrm>
              </p:grpSpPr>
              <p:sp>
                <p:nvSpPr>
                  <p:cNvPr id="234620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879" y="2165"/>
                    <a:ext cx="85" cy="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00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34621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879" y="2165"/>
                    <a:ext cx="85" cy="85"/>
                  </a:xfrm>
                  <a:prstGeom prst="ellips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00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234618" name="Line 92"/>
                <p:cNvSpPr>
                  <a:spLocks noChangeShapeType="1"/>
                </p:cNvSpPr>
                <p:nvPr/>
              </p:nvSpPr>
              <p:spPr bwMode="auto">
                <a:xfrm>
                  <a:off x="1793" y="2076"/>
                  <a:ext cx="85" cy="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19" name="Line 93"/>
                <p:cNvSpPr>
                  <a:spLocks noChangeShapeType="1"/>
                </p:cNvSpPr>
                <p:nvPr/>
              </p:nvSpPr>
              <p:spPr bwMode="auto">
                <a:xfrm>
                  <a:off x="1793" y="2212"/>
                  <a:ext cx="85" cy="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4532" name="Rectangle 98"/>
              <p:cNvSpPr>
                <a:spLocks noChangeArrowheads="1"/>
              </p:cNvSpPr>
              <p:nvPr/>
            </p:nvSpPr>
            <p:spPr bwMode="auto">
              <a:xfrm>
                <a:off x="1787" y="2473"/>
                <a:ext cx="22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0                 60               120              </a:t>
                </a:r>
              </a:p>
            </p:txBody>
          </p:sp>
          <p:sp>
            <p:nvSpPr>
              <p:cNvPr id="234533" name="Rectangle 99"/>
              <p:cNvSpPr>
                <a:spLocks noChangeArrowheads="1"/>
              </p:cNvSpPr>
              <p:nvPr/>
            </p:nvSpPr>
            <p:spPr bwMode="auto">
              <a:xfrm>
                <a:off x="4062" y="2473"/>
                <a:ext cx="36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180   </a:t>
                </a:r>
              </a:p>
            </p:txBody>
          </p:sp>
          <p:sp>
            <p:nvSpPr>
              <p:cNvPr id="234534" name="Rectangle 107"/>
              <p:cNvSpPr>
                <a:spLocks noChangeArrowheads="1"/>
              </p:cNvSpPr>
              <p:nvPr/>
            </p:nvSpPr>
            <p:spPr bwMode="auto">
              <a:xfrm>
                <a:off x="1341" y="584"/>
                <a:ext cx="41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12000</a:t>
                </a:r>
              </a:p>
            </p:txBody>
          </p:sp>
          <p:sp>
            <p:nvSpPr>
              <p:cNvPr id="234535" name="Rectangle 108"/>
              <p:cNvSpPr>
                <a:spLocks noChangeArrowheads="1"/>
              </p:cNvSpPr>
              <p:nvPr/>
            </p:nvSpPr>
            <p:spPr bwMode="auto">
              <a:xfrm>
                <a:off x="1407" y="1163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8000</a:t>
                </a:r>
              </a:p>
            </p:txBody>
          </p:sp>
          <p:sp>
            <p:nvSpPr>
              <p:cNvPr id="234536" name="Rectangle 109"/>
              <p:cNvSpPr>
                <a:spLocks noChangeArrowheads="1"/>
              </p:cNvSpPr>
              <p:nvPr/>
            </p:nvSpPr>
            <p:spPr bwMode="auto">
              <a:xfrm>
                <a:off x="1407" y="1725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4000</a:t>
                </a:r>
              </a:p>
            </p:txBody>
          </p:sp>
          <p:sp>
            <p:nvSpPr>
              <p:cNvPr id="234537" name="Rectangle 110"/>
              <p:cNvSpPr>
                <a:spLocks noChangeArrowheads="1"/>
              </p:cNvSpPr>
              <p:nvPr/>
            </p:nvSpPr>
            <p:spPr bwMode="auto">
              <a:xfrm>
                <a:off x="1615" y="2320"/>
                <a:ext cx="8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0</a:t>
                </a:r>
              </a:p>
            </p:txBody>
          </p:sp>
          <p:sp>
            <p:nvSpPr>
              <p:cNvPr id="234538" name="Line 117"/>
              <p:cNvSpPr>
                <a:spLocks noChangeShapeType="1"/>
              </p:cNvSpPr>
              <p:nvPr/>
            </p:nvSpPr>
            <p:spPr bwMode="auto">
              <a:xfrm>
                <a:off x="1819" y="674"/>
                <a:ext cx="0" cy="1696"/>
              </a:xfrm>
              <a:prstGeom prst="line">
                <a:avLst/>
              </a:prstGeom>
              <a:noFill/>
              <a:ln w="27051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39" name="Line 118"/>
              <p:cNvSpPr>
                <a:spLocks noChangeShapeType="1"/>
              </p:cNvSpPr>
              <p:nvPr/>
            </p:nvSpPr>
            <p:spPr bwMode="auto">
              <a:xfrm>
                <a:off x="1819" y="2374"/>
                <a:ext cx="2321" cy="0"/>
              </a:xfrm>
              <a:prstGeom prst="line">
                <a:avLst/>
              </a:prstGeom>
              <a:noFill/>
              <a:ln w="27051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40" name="Line 128"/>
              <p:cNvSpPr>
                <a:spLocks noChangeShapeType="1"/>
              </p:cNvSpPr>
              <p:nvPr/>
            </p:nvSpPr>
            <p:spPr bwMode="auto">
              <a:xfrm flipV="1">
                <a:off x="1827" y="780"/>
                <a:ext cx="2313" cy="155"/>
              </a:xfrm>
              <a:prstGeom prst="line">
                <a:avLst/>
              </a:prstGeom>
              <a:noFill/>
              <a:ln w="39751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4541" name="Group 131"/>
              <p:cNvGrpSpPr>
                <a:grpSpLocks/>
              </p:cNvGrpSpPr>
              <p:nvPr/>
            </p:nvGrpSpPr>
            <p:grpSpPr bwMode="auto">
              <a:xfrm>
                <a:off x="1773" y="929"/>
                <a:ext cx="91" cy="91"/>
                <a:chOff x="1465" y="929"/>
                <a:chExt cx="85" cy="85"/>
              </a:xfrm>
            </p:grpSpPr>
            <p:sp>
              <p:nvSpPr>
                <p:cNvPr id="234612" name="Oval 129"/>
                <p:cNvSpPr>
                  <a:spLocks noChangeArrowheads="1"/>
                </p:cNvSpPr>
                <p:nvPr/>
              </p:nvSpPr>
              <p:spPr bwMode="auto">
                <a:xfrm>
                  <a:off x="1465" y="929"/>
                  <a:ext cx="85" cy="85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13" name="Oval 130"/>
                <p:cNvSpPr>
                  <a:spLocks noChangeArrowheads="1"/>
                </p:cNvSpPr>
                <p:nvPr/>
              </p:nvSpPr>
              <p:spPr bwMode="auto">
                <a:xfrm>
                  <a:off x="1489" y="953"/>
                  <a:ext cx="61" cy="61"/>
                </a:xfrm>
                <a:prstGeom prst="ellipse">
                  <a:avLst/>
                </a:prstGeom>
                <a:solidFill>
                  <a:srgbClr val="FF0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42" name="Group 134"/>
              <p:cNvGrpSpPr>
                <a:grpSpLocks/>
              </p:cNvGrpSpPr>
              <p:nvPr/>
            </p:nvGrpSpPr>
            <p:grpSpPr bwMode="auto">
              <a:xfrm>
                <a:off x="2538" y="802"/>
                <a:ext cx="91" cy="91"/>
                <a:chOff x="2230" y="802"/>
                <a:chExt cx="84" cy="85"/>
              </a:xfrm>
            </p:grpSpPr>
            <p:sp>
              <p:nvSpPr>
                <p:cNvPr id="234610" name="Oval 132"/>
                <p:cNvSpPr>
                  <a:spLocks noChangeArrowheads="1"/>
                </p:cNvSpPr>
                <p:nvPr/>
              </p:nvSpPr>
              <p:spPr bwMode="auto">
                <a:xfrm>
                  <a:off x="2230" y="802"/>
                  <a:ext cx="84" cy="85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11" name="Oval 133"/>
                <p:cNvSpPr>
                  <a:spLocks noChangeArrowheads="1"/>
                </p:cNvSpPr>
                <p:nvPr/>
              </p:nvSpPr>
              <p:spPr bwMode="auto">
                <a:xfrm>
                  <a:off x="2254" y="826"/>
                  <a:ext cx="60" cy="61"/>
                </a:xfrm>
                <a:prstGeom prst="ellipse">
                  <a:avLst/>
                </a:prstGeom>
                <a:solidFill>
                  <a:srgbClr val="FF0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43" name="Group 137"/>
              <p:cNvGrpSpPr>
                <a:grpSpLocks/>
              </p:cNvGrpSpPr>
              <p:nvPr/>
            </p:nvGrpSpPr>
            <p:grpSpPr bwMode="auto">
              <a:xfrm>
                <a:off x="3328" y="787"/>
                <a:ext cx="91" cy="91"/>
                <a:chOff x="3020" y="787"/>
                <a:chExt cx="84" cy="85"/>
              </a:xfrm>
            </p:grpSpPr>
            <p:sp>
              <p:nvSpPr>
                <p:cNvPr id="234608" name="Oval 135"/>
                <p:cNvSpPr>
                  <a:spLocks noChangeArrowheads="1"/>
                </p:cNvSpPr>
                <p:nvPr/>
              </p:nvSpPr>
              <p:spPr bwMode="auto">
                <a:xfrm>
                  <a:off x="3020" y="787"/>
                  <a:ext cx="84" cy="85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09" name="Oval 136"/>
                <p:cNvSpPr>
                  <a:spLocks noChangeArrowheads="1"/>
                </p:cNvSpPr>
                <p:nvPr/>
              </p:nvSpPr>
              <p:spPr bwMode="auto">
                <a:xfrm>
                  <a:off x="3044" y="811"/>
                  <a:ext cx="60" cy="61"/>
                </a:xfrm>
                <a:prstGeom prst="ellipse">
                  <a:avLst/>
                </a:prstGeom>
                <a:solidFill>
                  <a:srgbClr val="FF0000"/>
                </a:solidFill>
                <a:ln w="12700" cap="rnd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44" name="Group 140"/>
              <p:cNvGrpSpPr>
                <a:grpSpLocks/>
              </p:cNvGrpSpPr>
              <p:nvPr/>
            </p:nvGrpSpPr>
            <p:grpSpPr bwMode="auto">
              <a:xfrm>
                <a:off x="4094" y="765"/>
                <a:ext cx="91" cy="91"/>
                <a:chOff x="3786" y="765"/>
                <a:chExt cx="84" cy="85"/>
              </a:xfrm>
            </p:grpSpPr>
            <p:sp>
              <p:nvSpPr>
                <p:cNvPr id="234606" name="Oval 138"/>
                <p:cNvSpPr>
                  <a:spLocks noChangeArrowheads="1"/>
                </p:cNvSpPr>
                <p:nvPr/>
              </p:nvSpPr>
              <p:spPr bwMode="auto">
                <a:xfrm>
                  <a:off x="3786" y="765"/>
                  <a:ext cx="84" cy="85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07" name="Oval 139"/>
                <p:cNvSpPr>
                  <a:spLocks noChangeArrowheads="1"/>
                </p:cNvSpPr>
                <p:nvPr/>
              </p:nvSpPr>
              <p:spPr bwMode="auto">
                <a:xfrm>
                  <a:off x="3810" y="789"/>
                  <a:ext cx="60" cy="61"/>
                </a:xfrm>
                <a:prstGeom prst="ellipse">
                  <a:avLst/>
                </a:prstGeom>
                <a:solidFill>
                  <a:srgbClr val="FF0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45" name="Group 143"/>
              <p:cNvGrpSpPr>
                <a:grpSpLocks/>
              </p:cNvGrpSpPr>
              <p:nvPr/>
            </p:nvGrpSpPr>
            <p:grpSpPr bwMode="auto">
              <a:xfrm>
                <a:off x="1774" y="1328"/>
                <a:ext cx="91" cy="91"/>
                <a:chOff x="1466" y="1328"/>
                <a:chExt cx="85" cy="85"/>
              </a:xfrm>
            </p:grpSpPr>
            <p:sp>
              <p:nvSpPr>
                <p:cNvPr id="234604" name="Oval 141"/>
                <p:cNvSpPr>
                  <a:spLocks noChangeArrowheads="1"/>
                </p:cNvSpPr>
                <p:nvPr/>
              </p:nvSpPr>
              <p:spPr bwMode="auto">
                <a:xfrm>
                  <a:off x="1466" y="1328"/>
                  <a:ext cx="85" cy="85"/>
                </a:xfrm>
                <a:prstGeom prst="ellipse">
                  <a:avLst/>
                </a:prstGeom>
                <a:solidFill>
                  <a:srgbClr val="00FFFF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05" name="Oval 142"/>
                <p:cNvSpPr>
                  <a:spLocks noChangeArrowheads="1"/>
                </p:cNvSpPr>
                <p:nvPr/>
              </p:nvSpPr>
              <p:spPr bwMode="auto">
                <a:xfrm>
                  <a:off x="1466" y="1328"/>
                  <a:ext cx="85" cy="85"/>
                </a:xfrm>
                <a:prstGeom prst="ellipse">
                  <a:avLst/>
                </a:prstGeom>
                <a:solidFill>
                  <a:srgbClr val="00206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46" name="Group 146"/>
              <p:cNvGrpSpPr>
                <a:grpSpLocks/>
              </p:cNvGrpSpPr>
              <p:nvPr/>
            </p:nvGrpSpPr>
            <p:grpSpPr bwMode="auto">
              <a:xfrm>
                <a:off x="2549" y="1296"/>
                <a:ext cx="91" cy="91"/>
                <a:chOff x="2241" y="1296"/>
                <a:chExt cx="85" cy="85"/>
              </a:xfrm>
            </p:grpSpPr>
            <p:sp>
              <p:nvSpPr>
                <p:cNvPr id="234602" name="Oval 144"/>
                <p:cNvSpPr>
                  <a:spLocks noChangeArrowheads="1"/>
                </p:cNvSpPr>
                <p:nvPr/>
              </p:nvSpPr>
              <p:spPr bwMode="auto">
                <a:xfrm>
                  <a:off x="2241" y="1296"/>
                  <a:ext cx="85" cy="85"/>
                </a:xfrm>
                <a:prstGeom prst="ellipse">
                  <a:avLst/>
                </a:prstGeom>
                <a:solidFill>
                  <a:srgbClr val="00FFFF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03" name="Oval 145"/>
                <p:cNvSpPr>
                  <a:spLocks noChangeArrowheads="1"/>
                </p:cNvSpPr>
                <p:nvPr/>
              </p:nvSpPr>
              <p:spPr bwMode="auto">
                <a:xfrm>
                  <a:off x="2241" y="1296"/>
                  <a:ext cx="85" cy="85"/>
                </a:xfrm>
                <a:prstGeom prst="ellipse">
                  <a:avLst/>
                </a:prstGeom>
                <a:solidFill>
                  <a:srgbClr val="00206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47" name="Group 151"/>
              <p:cNvGrpSpPr>
                <a:grpSpLocks/>
              </p:cNvGrpSpPr>
              <p:nvPr/>
            </p:nvGrpSpPr>
            <p:grpSpPr bwMode="auto">
              <a:xfrm>
                <a:off x="3320" y="1810"/>
                <a:ext cx="91" cy="91"/>
                <a:chOff x="3012" y="1810"/>
                <a:chExt cx="85" cy="84"/>
              </a:xfrm>
            </p:grpSpPr>
            <p:sp>
              <p:nvSpPr>
                <p:cNvPr id="234600" name="Oval 149"/>
                <p:cNvSpPr>
                  <a:spLocks noChangeArrowheads="1"/>
                </p:cNvSpPr>
                <p:nvPr/>
              </p:nvSpPr>
              <p:spPr bwMode="auto">
                <a:xfrm>
                  <a:off x="3012" y="1810"/>
                  <a:ext cx="85" cy="84"/>
                </a:xfrm>
                <a:prstGeom prst="ellipse">
                  <a:avLst/>
                </a:prstGeom>
                <a:solidFill>
                  <a:srgbClr val="00FFFF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601" name="Oval 150"/>
                <p:cNvSpPr>
                  <a:spLocks noChangeArrowheads="1"/>
                </p:cNvSpPr>
                <p:nvPr/>
              </p:nvSpPr>
              <p:spPr bwMode="auto">
                <a:xfrm>
                  <a:off x="3012" y="1810"/>
                  <a:ext cx="85" cy="84"/>
                </a:xfrm>
                <a:prstGeom prst="ellipse">
                  <a:avLst/>
                </a:prstGeom>
                <a:solidFill>
                  <a:srgbClr val="00206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48" name="Group 154"/>
              <p:cNvGrpSpPr>
                <a:grpSpLocks/>
              </p:cNvGrpSpPr>
              <p:nvPr/>
            </p:nvGrpSpPr>
            <p:grpSpPr bwMode="auto">
              <a:xfrm>
                <a:off x="4090" y="2150"/>
                <a:ext cx="91" cy="91"/>
                <a:chOff x="3782" y="2150"/>
                <a:chExt cx="85" cy="85"/>
              </a:xfrm>
            </p:grpSpPr>
            <p:sp>
              <p:nvSpPr>
                <p:cNvPr id="234598" name="Oval 152"/>
                <p:cNvSpPr>
                  <a:spLocks noChangeArrowheads="1"/>
                </p:cNvSpPr>
                <p:nvPr/>
              </p:nvSpPr>
              <p:spPr bwMode="auto">
                <a:xfrm>
                  <a:off x="3782" y="2150"/>
                  <a:ext cx="85" cy="85"/>
                </a:xfrm>
                <a:prstGeom prst="ellipse">
                  <a:avLst/>
                </a:prstGeom>
                <a:solidFill>
                  <a:srgbClr val="00FFFF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599" name="Oval 153"/>
                <p:cNvSpPr>
                  <a:spLocks noChangeArrowheads="1"/>
                </p:cNvSpPr>
                <p:nvPr/>
              </p:nvSpPr>
              <p:spPr bwMode="auto">
                <a:xfrm>
                  <a:off x="3782" y="2150"/>
                  <a:ext cx="85" cy="85"/>
                </a:xfrm>
                <a:prstGeom prst="ellipse">
                  <a:avLst/>
                </a:prstGeom>
                <a:solidFill>
                  <a:srgbClr val="00206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4549" name="Line 155"/>
              <p:cNvSpPr>
                <a:spLocks noChangeShapeType="1"/>
              </p:cNvSpPr>
              <p:nvPr/>
            </p:nvSpPr>
            <p:spPr bwMode="auto">
              <a:xfrm>
                <a:off x="1767" y="666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50" name="Line 156"/>
              <p:cNvSpPr>
                <a:spLocks noChangeShapeType="1"/>
              </p:cNvSpPr>
              <p:nvPr/>
            </p:nvSpPr>
            <p:spPr bwMode="auto">
              <a:xfrm>
                <a:off x="1763" y="1235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51" name="Line 157"/>
              <p:cNvSpPr>
                <a:spLocks noChangeShapeType="1"/>
              </p:cNvSpPr>
              <p:nvPr/>
            </p:nvSpPr>
            <p:spPr bwMode="auto">
              <a:xfrm>
                <a:off x="1763" y="1518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52" name="Line 158"/>
              <p:cNvSpPr>
                <a:spLocks noChangeShapeType="1"/>
              </p:cNvSpPr>
              <p:nvPr/>
            </p:nvSpPr>
            <p:spPr bwMode="auto">
              <a:xfrm>
                <a:off x="1763" y="1805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53" name="Line 159"/>
              <p:cNvSpPr>
                <a:spLocks noChangeShapeType="1"/>
              </p:cNvSpPr>
              <p:nvPr/>
            </p:nvSpPr>
            <p:spPr bwMode="auto">
              <a:xfrm>
                <a:off x="1763" y="2087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54" name="Line 160"/>
              <p:cNvSpPr>
                <a:spLocks noChangeShapeType="1"/>
              </p:cNvSpPr>
              <p:nvPr/>
            </p:nvSpPr>
            <p:spPr bwMode="auto">
              <a:xfrm>
                <a:off x="1763" y="2374"/>
                <a:ext cx="56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55" name="Line 161"/>
              <p:cNvSpPr>
                <a:spLocks noChangeShapeType="1"/>
              </p:cNvSpPr>
              <p:nvPr/>
            </p:nvSpPr>
            <p:spPr bwMode="auto">
              <a:xfrm flipV="1">
                <a:off x="1819" y="2374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56" name="Line 162"/>
              <p:cNvSpPr>
                <a:spLocks noChangeShapeType="1"/>
              </p:cNvSpPr>
              <p:nvPr/>
            </p:nvSpPr>
            <p:spPr bwMode="auto">
              <a:xfrm flipV="1">
                <a:off x="2593" y="2374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57" name="Line 163"/>
              <p:cNvSpPr>
                <a:spLocks noChangeShapeType="1"/>
              </p:cNvSpPr>
              <p:nvPr/>
            </p:nvSpPr>
            <p:spPr bwMode="auto">
              <a:xfrm flipV="1">
                <a:off x="3359" y="2378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58" name="Line 164"/>
              <p:cNvSpPr>
                <a:spLocks noChangeShapeType="1"/>
              </p:cNvSpPr>
              <p:nvPr/>
            </p:nvSpPr>
            <p:spPr bwMode="auto">
              <a:xfrm flipH="1" flipV="1">
                <a:off x="4140" y="2374"/>
                <a:ext cx="1" cy="5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59" name="Rectangle 186"/>
              <p:cNvSpPr>
                <a:spLocks noChangeArrowheads="1"/>
              </p:cNvSpPr>
              <p:nvPr/>
            </p:nvSpPr>
            <p:spPr bwMode="auto">
              <a:xfrm>
                <a:off x="2374" y="1997"/>
                <a:ext cx="8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0</a:t>
                </a:r>
              </a:p>
            </p:txBody>
          </p:sp>
          <p:sp>
            <p:nvSpPr>
              <p:cNvPr id="234560" name="Rectangle 187"/>
              <p:cNvSpPr>
                <a:spLocks noChangeArrowheads="1"/>
              </p:cNvSpPr>
              <p:nvPr/>
            </p:nvSpPr>
            <p:spPr bwMode="auto">
              <a:xfrm>
                <a:off x="2318" y="2153"/>
                <a:ext cx="16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12</a:t>
                </a:r>
              </a:p>
            </p:txBody>
          </p:sp>
          <p:grpSp>
            <p:nvGrpSpPr>
              <p:cNvPr id="234561" name="Group 190"/>
              <p:cNvGrpSpPr>
                <a:grpSpLocks/>
              </p:cNvGrpSpPr>
              <p:nvPr/>
            </p:nvGrpSpPr>
            <p:grpSpPr bwMode="auto">
              <a:xfrm>
                <a:off x="2021" y="2033"/>
                <a:ext cx="85" cy="84"/>
                <a:chOff x="1713" y="2033"/>
                <a:chExt cx="85" cy="84"/>
              </a:xfrm>
            </p:grpSpPr>
            <p:sp>
              <p:nvSpPr>
                <p:cNvPr id="234596" name="Oval 188"/>
                <p:cNvSpPr>
                  <a:spLocks noChangeArrowheads="1"/>
                </p:cNvSpPr>
                <p:nvPr/>
              </p:nvSpPr>
              <p:spPr bwMode="auto">
                <a:xfrm>
                  <a:off x="1713" y="2033"/>
                  <a:ext cx="85" cy="84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597" name="Oval 189"/>
                <p:cNvSpPr>
                  <a:spLocks noChangeArrowheads="1"/>
                </p:cNvSpPr>
                <p:nvPr/>
              </p:nvSpPr>
              <p:spPr bwMode="auto">
                <a:xfrm>
                  <a:off x="1713" y="2033"/>
                  <a:ext cx="85" cy="84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62" name="Group 193"/>
              <p:cNvGrpSpPr>
                <a:grpSpLocks/>
              </p:cNvGrpSpPr>
              <p:nvPr/>
            </p:nvGrpSpPr>
            <p:grpSpPr bwMode="auto">
              <a:xfrm>
                <a:off x="2183" y="2035"/>
                <a:ext cx="85" cy="85"/>
                <a:chOff x="1875" y="2035"/>
                <a:chExt cx="85" cy="85"/>
              </a:xfrm>
            </p:grpSpPr>
            <p:sp>
              <p:nvSpPr>
                <p:cNvPr id="234594" name="Oval 191"/>
                <p:cNvSpPr>
                  <a:spLocks noChangeArrowheads="1"/>
                </p:cNvSpPr>
                <p:nvPr/>
              </p:nvSpPr>
              <p:spPr bwMode="auto">
                <a:xfrm>
                  <a:off x="1875" y="2035"/>
                  <a:ext cx="85" cy="8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595" name="Oval 192"/>
                <p:cNvSpPr>
                  <a:spLocks noChangeArrowheads="1"/>
                </p:cNvSpPr>
                <p:nvPr/>
              </p:nvSpPr>
              <p:spPr bwMode="auto">
                <a:xfrm>
                  <a:off x="1875" y="2035"/>
                  <a:ext cx="85" cy="85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63" name="Group 196"/>
              <p:cNvGrpSpPr>
                <a:grpSpLocks/>
              </p:cNvGrpSpPr>
              <p:nvPr/>
            </p:nvGrpSpPr>
            <p:grpSpPr bwMode="auto">
              <a:xfrm>
                <a:off x="2020" y="2169"/>
                <a:ext cx="85" cy="84"/>
                <a:chOff x="1712" y="2169"/>
                <a:chExt cx="85" cy="84"/>
              </a:xfrm>
            </p:grpSpPr>
            <p:sp>
              <p:nvSpPr>
                <p:cNvPr id="234592" name="Oval 194"/>
                <p:cNvSpPr>
                  <a:spLocks noChangeArrowheads="1"/>
                </p:cNvSpPr>
                <p:nvPr/>
              </p:nvSpPr>
              <p:spPr bwMode="auto">
                <a:xfrm>
                  <a:off x="1712" y="2169"/>
                  <a:ext cx="85" cy="84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593" name="Oval 195"/>
                <p:cNvSpPr>
                  <a:spLocks noChangeArrowheads="1"/>
                </p:cNvSpPr>
                <p:nvPr/>
              </p:nvSpPr>
              <p:spPr bwMode="auto">
                <a:xfrm>
                  <a:off x="1712" y="2169"/>
                  <a:ext cx="85" cy="84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64" name="Group 199"/>
              <p:cNvGrpSpPr>
                <a:grpSpLocks/>
              </p:cNvGrpSpPr>
              <p:nvPr/>
            </p:nvGrpSpPr>
            <p:grpSpPr bwMode="auto">
              <a:xfrm>
                <a:off x="2187" y="2165"/>
                <a:ext cx="85" cy="85"/>
                <a:chOff x="1879" y="2165"/>
                <a:chExt cx="85" cy="85"/>
              </a:xfrm>
            </p:grpSpPr>
            <p:sp>
              <p:nvSpPr>
                <p:cNvPr id="234590" name="Oval 197"/>
                <p:cNvSpPr>
                  <a:spLocks noChangeArrowheads="1"/>
                </p:cNvSpPr>
                <p:nvPr/>
              </p:nvSpPr>
              <p:spPr bwMode="auto">
                <a:xfrm>
                  <a:off x="1879" y="2165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591" name="Oval 198"/>
                <p:cNvSpPr>
                  <a:spLocks noChangeArrowheads="1"/>
                </p:cNvSpPr>
                <p:nvPr/>
              </p:nvSpPr>
              <p:spPr bwMode="auto">
                <a:xfrm>
                  <a:off x="1879" y="2165"/>
                  <a:ext cx="85" cy="85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4565" name="Line 200"/>
              <p:cNvSpPr>
                <a:spLocks noChangeShapeType="1"/>
              </p:cNvSpPr>
              <p:nvPr/>
            </p:nvSpPr>
            <p:spPr bwMode="auto">
              <a:xfrm>
                <a:off x="2101" y="2076"/>
                <a:ext cx="85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66" name="Line 201"/>
              <p:cNvSpPr>
                <a:spLocks noChangeShapeType="1"/>
              </p:cNvSpPr>
              <p:nvPr/>
            </p:nvSpPr>
            <p:spPr bwMode="auto">
              <a:xfrm>
                <a:off x="2101" y="2212"/>
                <a:ext cx="85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4567" name="Group 204"/>
              <p:cNvGrpSpPr>
                <a:grpSpLocks/>
              </p:cNvGrpSpPr>
              <p:nvPr/>
            </p:nvGrpSpPr>
            <p:grpSpPr bwMode="auto">
              <a:xfrm>
                <a:off x="2021" y="2033"/>
                <a:ext cx="85" cy="84"/>
                <a:chOff x="1713" y="2033"/>
                <a:chExt cx="85" cy="84"/>
              </a:xfrm>
            </p:grpSpPr>
            <p:sp>
              <p:nvSpPr>
                <p:cNvPr id="234588" name="Oval 202"/>
                <p:cNvSpPr>
                  <a:spLocks noChangeArrowheads="1"/>
                </p:cNvSpPr>
                <p:nvPr/>
              </p:nvSpPr>
              <p:spPr bwMode="auto">
                <a:xfrm>
                  <a:off x="1713" y="2033"/>
                  <a:ext cx="85" cy="84"/>
                </a:xfrm>
                <a:prstGeom prst="ellipse">
                  <a:avLst/>
                </a:prstGeom>
                <a:solidFill>
                  <a:srgbClr val="00FFFF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589" name="Oval 203"/>
                <p:cNvSpPr>
                  <a:spLocks noChangeArrowheads="1"/>
                </p:cNvSpPr>
                <p:nvPr/>
              </p:nvSpPr>
              <p:spPr bwMode="auto">
                <a:xfrm>
                  <a:off x="1713" y="2033"/>
                  <a:ext cx="85" cy="84"/>
                </a:xfrm>
                <a:prstGeom prst="ellipse">
                  <a:avLst/>
                </a:prstGeom>
                <a:solidFill>
                  <a:srgbClr val="00206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68" name="Group 207"/>
              <p:cNvGrpSpPr>
                <a:grpSpLocks/>
              </p:cNvGrpSpPr>
              <p:nvPr/>
            </p:nvGrpSpPr>
            <p:grpSpPr bwMode="auto">
              <a:xfrm>
                <a:off x="2183" y="2035"/>
                <a:ext cx="85" cy="85"/>
                <a:chOff x="1875" y="2035"/>
                <a:chExt cx="85" cy="85"/>
              </a:xfrm>
            </p:grpSpPr>
            <p:sp>
              <p:nvSpPr>
                <p:cNvPr id="234586" name="Oval 205"/>
                <p:cNvSpPr>
                  <a:spLocks noChangeArrowheads="1"/>
                </p:cNvSpPr>
                <p:nvPr/>
              </p:nvSpPr>
              <p:spPr bwMode="auto">
                <a:xfrm>
                  <a:off x="1875" y="2035"/>
                  <a:ext cx="85" cy="85"/>
                </a:xfrm>
                <a:prstGeom prst="ellipse">
                  <a:avLst/>
                </a:prstGeom>
                <a:solidFill>
                  <a:srgbClr val="00FFFF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587" name="Oval 206"/>
                <p:cNvSpPr>
                  <a:spLocks noChangeArrowheads="1"/>
                </p:cNvSpPr>
                <p:nvPr/>
              </p:nvSpPr>
              <p:spPr bwMode="auto">
                <a:xfrm>
                  <a:off x="1875" y="2035"/>
                  <a:ext cx="85" cy="85"/>
                </a:xfrm>
                <a:prstGeom prst="ellipse">
                  <a:avLst/>
                </a:prstGeom>
                <a:solidFill>
                  <a:srgbClr val="00206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69" name="Group 210"/>
              <p:cNvGrpSpPr>
                <a:grpSpLocks/>
              </p:cNvGrpSpPr>
              <p:nvPr/>
            </p:nvGrpSpPr>
            <p:grpSpPr bwMode="auto">
              <a:xfrm>
                <a:off x="2020" y="2169"/>
                <a:ext cx="85" cy="84"/>
                <a:chOff x="1712" y="2169"/>
                <a:chExt cx="85" cy="84"/>
              </a:xfrm>
            </p:grpSpPr>
            <p:sp>
              <p:nvSpPr>
                <p:cNvPr id="234584" name="Oval 208"/>
                <p:cNvSpPr>
                  <a:spLocks noChangeArrowheads="1"/>
                </p:cNvSpPr>
                <p:nvPr/>
              </p:nvSpPr>
              <p:spPr bwMode="auto">
                <a:xfrm>
                  <a:off x="1712" y="2169"/>
                  <a:ext cx="85" cy="84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585" name="Oval 209"/>
                <p:cNvSpPr>
                  <a:spLocks noChangeArrowheads="1"/>
                </p:cNvSpPr>
                <p:nvPr/>
              </p:nvSpPr>
              <p:spPr bwMode="auto">
                <a:xfrm>
                  <a:off x="1736" y="2193"/>
                  <a:ext cx="61" cy="60"/>
                </a:xfrm>
                <a:prstGeom prst="ellipse">
                  <a:avLst/>
                </a:prstGeom>
                <a:solidFill>
                  <a:srgbClr val="FF0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234570" name="Group 213"/>
              <p:cNvGrpSpPr>
                <a:grpSpLocks/>
              </p:cNvGrpSpPr>
              <p:nvPr/>
            </p:nvGrpSpPr>
            <p:grpSpPr bwMode="auto">
              <a:xfrm>
                <a:off x="2187" y="2165"/>
                <a:ext cx="85" cy="85"/>
                <a:chOff x="1879" y="2165"/>
                <a:chExt cx="85" cy="85"/>
              </a:xfrm>
            </p:grpSpPr>
            <p:sp>
              <p:nvSpPr>
                <p:cNvPr id="234582" name="Oval 211"/>
                <p:cNvSpPr>
                  <a:spLocks noChangeArrowheads="1"/>
                </p:cNvSpPr>
                <p:nvPr/>
              </p:nvSpPr>
              <p:spPr bwMode="auto">
                <a:xfrm>
                  <a:off x="1879" y="2165"/>
                  <a:ext cx="85" cy="85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583" name="Oval 212"/>
                <p:cNvSpPr>
                  <a:spLocks noChangeArrowheads="1"/>
                </p:cNvSpPr>
                <p:nvPr/>
              </p:nvSpPr>
              <p:spPr bwMode="auto">
                <a:xfrm>
                  <a:off x="1903" y="2189"/>
                  <a:ext cx="61" cy="61"/>
                </a:xfrm>
                <a:prstGeom prst="ellipse">
                  <a:avLst/>
                </a:prstGeom>
                <a:solidFill>
                  <a:srgbClr val="FF0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8746" name="Line 214"/>
              <p:cNvSpPr>
                <a:spLocks noChangeShapeType="1"/>
              </p:cNvSpPr>
              <p:nvPr/>
            </p:nvSpPr>
            <p:spPr bwMode="auto">
              <a:xfrm>
                <a:off x="2101" y="2076"/>
                <a:ext cx="85" cy="0"/>
              </a:xfrm>
              <a:prstGeom prst="line">
                <a:avLst/>
              </a:prstGeom>
              <a:noFill/>
              <a:ln w="23876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ln>
                    <a:solidFill>
                      <a:srgbClr val="002060"/>
                    </a:solidFill>
                  </a:ln>
                  <a:solidFill>
                    <a:srgbClr val="FFFFFF"/>
                  </a:solidFill>
                  <a:cs typeface="Arial Unicode MS" pitchFamily="-107" charset="0"/>
                </a:endParaRPr>
              </a:p>
            </p:txBody>
          </p:sp>
          <p:sp>
            <p:nvSpPr>
              <p:cNvPr id="234572" name="Line 215"/>
              <p:cNvSpPr>
                <a:spLocks noChangeShapeType="1"/>
              </p:cNvSpPr>
              <p:nvPr/>
            </p:nvSpPr>
            <p:spPr bwMode="auto">
              <a:xfrm>
                <a:off x="2101" y="2212"/>
                <a:ext cx="89" cy="0"/>
              </a:xfrm>
              <a:prstGeom prst="line">
                <a:avLst/>
              </a:prstGeom>
              <a:noFill/>
              <a:ln w="23876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73" name="Rectangle 239"/>
              <p:cNvSpPr>
                <a:spLocks noChangeArrowheads="1"/>
              </p:cNvSpPr>
              <p:nvPr/>
            </p:nvSpPr>
            <p:spPr bwMode="auto">
              <a:xfrm>
                <a:off x="3125" y="1469"/>
                <a:ext cx="71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R</a:t>
                </a:r>
                <a:r>
                  <a:rPr lang="pt-BR" sz="1500" baseline="300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2 </a:t>
                </a:r>
                <a:r>
                  <a:rPr lang="pt-BR" sz="15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= 0,87**</a:t>
                </a:r>
              </a:p>
            </p:txBody>
          </p:sp>
          <p:sp>
            <p:nvSpPr>
              <p:cNvPr id="234574" name="Rectangle 240"/>
              <p:cNvSpPr>
                <a:spLocks noChangeArrowheads="1"/>
              </p:cNvSpPr>
              <p:nvPr/>
            </p:nvSpPr>
            <p:spPr bwMode="auto">
              <a:xfrm>
                <a:off x="2112" y="1820"/>
                <a:ext cx="31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t ha</a:t>
                </a:r>
                <a:r>
                  <a:rPr lang="pt-BR" sz="1500" baseline="300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-1</a:t>
                </a:r>
              </a:p>
            </p:txBody>
          </p:sp>
          <p:sp>
            <p:nvSpPr>
              <p:cNvPr id="234575" name="Rectangle 241"/>
              <p:cNvSpPr>
                <a:spLocks noChangeArrowheads="1"/>
              </p:cNvSpPr>
              <p:nvPr/>
            </p:nvSpPr>
            <p:spPr bwMode="auto">
              <a:xfrm>
                <a:off x="2029" y="1689"/>
                <a:ext cx="48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1B8E21"/>
                    </a:solidFill>
                    <a:ea typeface="ＭＳ Ｐゴシック" charset="0"/>
                    <a:cs typeface="ＭＳ Ｐゴシック" charset="0"/>
                  </a:rPr>
                  <a:t>Calcário</a:t>
                </a:r>
              </a:p>
            </p:txBody>
          </p:sp>
          <p:sp>
            <p:nvSpPr>
              <p:cNvPr id="234576" name="Text Box 242"/>
              <p:cNvSpPr txBox="1">
                <a:spLocks noChangeArrowheads="1"/>
              </p:cNvSpPr>
              <p:nvPr/>
            </p:nvSpPr>
            <p:spPr bwMode="auto">
              <a:xfrm>
                <a:off x="2155" y="2673"/>
                <a:ext cx="1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800">
                    <a:solidFill>
                      <a:srgbClr val="3333CC"/>
                    </a:solidFill>
                  </a:rPr>
                  <a:t>Nitrogênio (kg ha</a:t>
                </a:r>
                <a:r>
                  <a:rPr lang="pt-BR" sz="1800" baseline="30000">
                    <a:solidFill>
                      <a:srgbClr val="3333CC"/>
                    </a:solidFill>
                  </a:rPr>
                  <a:t>-1</a:t>
                </a:r>
                <a:r>
                  <a:rPr lang="pt-BR" sz="1800">
                    <a:solidFill>
                      <a:srgbClr val="3333CC"/>
                    </a:solidFill>
                  </a:rPr>
                  <a:t>)</a:t>
                </a:r>
              </a:p>
            </p:txBody>
          </p:sp>
          <p:sp>
            <p:nvSpPr>
              <p:cNvPr id="234577" name="Text Box 243"/>
              <p:cNvSpPr txBox="1">
                <a:spLocks noChangeArrowheads="1"/>
              </p:cNvSpPr>
              <p:nvPr/>
            </p:nvSpPr>
            <p:spPr bwMode="auto">
              <a:xfrm rot="-5400000">
                <a:off x="197" y="1474"/>
                <a:ext cx="190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800">
                    <a:solidFill>
                      <a:srgbClr val="3333CC"/>
                    </a:solidFill>
                  </a:rPr>
                  <a:t>Produção de milho (kg ha</a:t>
                </a:r>
                <a:r>
                  <a:rPr lang="pt-BR" sz="1800" baseline="30000">
                    <a:solidFill>
                      <a:srgbClr val="3333CC"/>
                    </a:solidFill>
                  </a:rPr>
                  <a:t>-1</a:t>
                </a:r>
                <a:r>
                  <a:rPr lang="pt-BR" sz="1800">
                    <a:solidFill>
                      <a:srgbClr val="3333CC"/>
                    </a:solidFill>
                  </a:rPr>
                  <a:t>)</a:t>
                </a:r>
              </a:p>
            </p:txBody>
          </p:sp>
          <p:sp>
            <p:nvSpPr>
              <p:cNvPr id="234578" name="Rectangle 247"/>
              <p:cNvSpPr>
                <a:spLocks noChangeArrowheads="1"/>
              </p:cNvSpPr>
              <p:nvPr/>
            </p:nvSpPr>
            <p:spPr bwMode="auto">
              <a:xfrm>
                <a:off x="7" y="3078"/>
                <a:ext cx="5738" cy="104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579" name="Text Box 244"/>
              <p:cNvSpPr txBox="1">
                <a:spLocks noChangeArrowheads="1"/>
              </p:cNvSpPr>
              <p:nvPr/>
            </p:nvSpPr>
            <p:spPr bwMode="auto">
              <a:xfrm>
                <a:off x="162" y="3161"/>
                <a:ext cx="5457" cy="68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0000"/>
                    </a:solidFill>
                  </a:rPr>
                  <a:t>Produção de milho de acordo com doses de  N-NH</a:t>
                </a:r>
                <a:r>
                  <a:rPr lang="pt-BR" sz="1600" baseline="-25000">
                    <a:solidFill>
                      <a:srgbClr val="FF0000"/>
                    </a:solidFill>
                  </a:rPr>
                  <a:t>4</a:t>
                </a:r>
                <a:r>
                  <a:rPr lang="pt-BR" sz="1600">
                    <a:solidFill>
                      <a:srgbClr val="FF0000"/>
                    </a:solidFill>
                  </a:rPr>
                  <a:t>NO</a:t>
                </a:r>
                <a:r>
                  <a:rPr lang="pt-BR" sz="1600" baseline="-25000">
                    <a:solidFill>
                      <a:srgbClr val="FF0000"/>
                    </a:solidFill>
                  </a:rPr>
                  <a:t>3</a:t>
                </a:r>
                <a:r>
                  <a:rPr lang="pt-BR" sz="1600">
                    <a:solidFill>
                      <a:srgbClr val="FF0000"/>
                    </a:solidFill>
                  </a:rPr>
                  <a:t>  aplicadas  na  cultura antecessora de aveia preta, sem e com a aplicação de calcário na superfície em plantio direto.  A calagem  foi realizada em 2004, as doses de N foram aplicadas durante quatro cultivos sucessivos de aveia no período de 2004 a 2007 e o milho foi semeado em 2007. *: </a:t>
                </a:r>
                <a:r>
                  <a:rPr lang="pt-BR" sz="1600" i="1">
                    <a:solidFill>
                      <a:srgbClr val="FF0000"/>
                    </a:solidFill>
                  </a:rPr>
                  <a:t>P</a:t>
                </a:r>
                <a:r>
                  <a:rPr lang="pt-BR" sz="1600">
                    <a:solidFill>
                      <a:srgbClr val="FF0000"/>
                    </a:solidFill>
                  </a:rPr>
                  <a:t> &lt; 0,05 e **: </a:t>
                </a:r>
                <a:r>
                  <a:rPr lang="pt-BR" sz="1600" i="1">
                    <a:solidFill>
                      <a:srgbClr val="FF0000"/>
                    </a:solidFill>
                  </a:rPr>
                  <a:t>P</a:t>
                </a:r>
                <a:r>
                  <a:rPr lang="pt-BR" sz="1600">
                    <a:solidFill>
                      <a:srgbClr val="FF0000"/>
                    </a:solidFill>
                  </a:rPr>
                  <a:t> &lt; 0,01. </a:t>
                </a:r>
              </a:p>
            </p:txBody>
          </p:sp>
          <p:sp>
            <p:nvSpPr>
              <p:cNvPr id="234580" name="Text Box 246"/>
              <p:cNvSpPr txBox="1">
                <a:spLocks noChangeArrowheads="1"/>
              </p:cNvSpPr>
              <p:nvPr/>
            </p:nvSpPr>
            <p:spPr bwMode="auto">
              <a:xfrm>
                <a:off x="165" y="3890"/>
                <a:ext cx="24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 dirty="0">
                    <a:solidFill>
                      <a:srgbClr val="002060"/>
                    </a:solidFill>
                  </a:rPr>
                  <a:t>FONTE: Adaptado de </a:t>
                </a:r>
                <a:r>
                  <a:rPr lang="pt-BR" sz="1600" dirty="0" err="1">
                    <a:solidFill>
                      <a:srgbClr val="002060"/>
                    </a:solidFill>
                  </a:rPr>
                  <a:t>Haliski</a:t>
                </a:r>
                <a:r>
                  <a:rPr lang="pt-BR" sz="1600" dirty="0">
                    <a:solidFill>
                      <a:srgbClr val="002060"/>
                    </a:solidFill>
                  </a:rPr>
                  <a:t> et al. (2009)</a:t>
                </a:r>
              </a:p>
            </p:txBody>
          </p:sp>
          <p:sp>
            <p:nvSpPr>
              <p:cNvPr id="234581" name="Rectangle 248"/>
              <p:cNvSpPr>
                <a:spLocks noChangeArrowheads="1"/>
              </p:cNvSpPr>
              <p:nvPr/>
            </p:nvSpPr>
            <p:spPr bwMode="auto">
              <a:xfrm>
                <a:off x="0" y="4145"/>
                <a:ext cx="5760" cy="21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4501" name="Oval 250"/>
            <p:cNvSpPr>
              <a:spLocks noChangeArrowheads="1"/>
            </p:cNvSpPr>
            <p:nvPr/>
          </p:nvSpPr>
          <p:spPr bwMode="auto">
            <a:xfrm>
              <a:off x="99" y="119"/>
              <a:ext cx="726" cy="635"/>
            </a:xfrm>
            <a:prstGeom prst="ellipse">
              <a:avLst/>
            </a:prstGeom>
            <a:solidFill>
              <a:schemeClr val="folHlink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35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N</a:t>
              </a:r>
            </a:p>
          </p:txBody>
        </p:sp>
      </p:grpSp>
      <p:pic>
        <p:nvPicPr>
          <p:cNvPr id="234499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0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89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772"/>
          <p:cNvGrpSpPr>
            <a:grpSpLocks/>
          </p:cNvGrpSpPr>
          <p:nvPr/>
        </p:nvGrpSpPr>
        <p:grpSpPr bwMode="auto">
          <a:xfrm>
            <a:off x="0" y="22225"/>
            <a:ext cx="9145588" cy="6746875"/>
            <a:chOff x="0" y="14"/>
            <a:chExt cx="5761" cy="4250"/>
          </a:xfrm>
        </p:grpSpPr>
        <p:grpSp>
          <p:nvGrpSpPr>
            <p:cNvPr id="236548" name="Group 770"/>
            <p:cNvGrpSpPr>
              <a:grpSpLocks/>
            </p:cNvGrpSpPr>
            <p:nvPr/>
          </p:nvGrpSpPr>
          <p:grpSpPr bwMode="auto">
            <a:xfrm>
              <a:off x="0" y="14"/>
              <a:ext cx="5761" cy="4250"/>
              <a:chOff x="0" y="14"/>
              <a:chExt cx="5761" cy="4250"/>
            </a:xfrm>
          </p:grpSpPr>
          <p:sp>
            <p:nvSpPr>
              <p:cNvPr id="236550" name="Rectangle 4"/>
              <p:cNvSpPr>
                <a:spLocks noChangeArrowheads="1"/>
              </p:cNvSpPr>
              <p:nvPr/>
            </p:nvSpPr>
            <p:spPr bwMode="auto">
              <a:xfrm>
                <a:off x="0" y="14"/>
                <a:ext cx="5760" cy="343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51" name="Line 530"/>
              <p:cNvSpPr>
                <a:spLocks noChangeShapeType="1"/>
              </p:cNvSpPr>
              <p:nvPr/>
            </p:nvSpPr>
            <p:spPr bwMode="auto">
              <a:xfrm>
                <a:off x="952" y="2164"/>
                <a:ext cx="1761" cy="88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52" name="Line 531"/>
              <p:cNvSpPr>
                <a:spLocks noChangeShapeType="1"/>
              </p:cNvSpPr>
              <p:nvPr/>
            </p:nvSpPr>
            <p:spPr bwMode="auto">
              <a:xfrm flipV="1">
                <a:off x="2720" y="1635"/>
                <a:ext cx="2061" cy="141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53" name="Line 532"/>
              <p:cNvSpPr>
                <a:spLocks noChangeShapeType="1"/>
              </p:cNvSpPr>
              <p:nvPr/>
            </p:nvSpPr>
            <p:spPr bwMode="auto">
              <a:xfrm>
                <a:off x="949" y="1617"/>
                <a:ext cx="0" cy="55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54" name="Line 533"/>
              <p:cNvSpPr>
                <a:spLocks noChangeShapeType="1"/>
              </p:cNvSpPr>
              <p:nvPr/>
            </p:nvSpPr>
            <p:spPr bwMode="auto">
              <a:xfrm>
                <a:off x="1384" y="1837"/>
                <a:ext cx="0" cy="55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55" name="Line 534"/>
              <p:cNvSpPr>
                <a:spLocks noChangeShapeType="1"/>
              </p:cNvSpPr>
              <p:nvPr/>
            </p:nvSpPr>
            <p:spPr bwMode="auto">
              <a:xfrm>
                <a:off x="1832" y="2260"/>
                <a:ext cx="0" cy="33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56" name="Line 535"/>
              <p:cNvSpPr>
                <a:spLocks noChangeShapeType="1"/>
              </p:cNvSpPr>
              <p:nvPr/>
            </p:nvSpPr>
            <p:spPr bwMode="auto">
              <a:xfrm>
                <a:off x="2283" y="2602"/>
                <a:ext cx="0" cy="21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57" name="Line 536"/>
              <p:cNvSpPr>
                <a:spLocks noChangeShapeType="1"/>
              </p:cNvSpPr>
              <p:nvPr/>
            </p:nvSpPr>
            <p:spPr bwMode="auto">
              <a:xfrm>
                <a:off x="2724" y="2962"/>
                <a:ext cx="0" cy="8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58" name="Line 537"/>
              <p:cNvSpPr>
                <a:spLocks noChangeShapeType="1"/>
              </p:cNvSpPr>
              <p:nvPr/>
            </p:nvSpPr>
            <p:spPr bwMode="auto">
              <a:xfrm>
                <a:off x="2064" y="1274"/>
                <a:ext cx="0" cy="27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59" name="Line 538"/>
              <p:cNvSpPr>
                <a:spLocks noChangeShapeType="1"/>
              </p:cNvSpPr>
              <p:nvPr/>
            </p:nvSpPr>
            <p:spPr bwMode="auto">
              <a:xfrm>
                <a:off x="2522" y="1621"/>
                <a:ext cx="0" cy="275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60" name="Line 539"/>
              <p:cNvSpPr>
                <a:spLocks noChangeShapeType="1"/>
              </p:cNvSpPr>
              <p:nvPr/>
            </p:nvSpPr>
            <p:spPr bwMode="auto">
              <a:xfrm>
                <a:off x="2963" y="2017"/>
                <a:ext cx="0" cy="24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61" name="Line 540"/>
              <p:cNvSpPr>
                <a:spLocks noChangeShapeType="1"/>
              </p:cNvSpPr>
              <p:nvPr/>
            </p:nvSpPr>
            <p:spPr bwMode="auto">
              <a:xfrm>
                <a:off x="3186" y="1108"/>
                <a:ext cx="0" cy="22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62" name="Line 541"/>
              <p:cNvSpPr>
                <a:spLocks noChangeShapeType="1"/>
              </p:cNvSpPr>
              <p:nvPr/>
            </p:nvSpPr>
            <p:spPr bwMode="auto">
              <a:xfrm>
                <a:off x="3637" y="1479"/>
                <a:ext cx="0" cy="137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63" name="Line 542"/>
              <p:cNvSpPr>
                <a:spLocks noChangeShapeType="1"/>
              </p:cNvSpPr>
              <p:nvPr/>
            </p:nvSpPr>
            <p:spPr bwMode="auto">
              <a:xfrm>
                <a:off x="2731" y="812"/>
                <a:ext cx="0" cy="11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64" name="Line 543"/>
              <p:cNvSpPr>
                <a:spLocks noChangeShapeType="1"/>
              </p:cNvSpPr>
              <p:nvPr/>
            </p:nvSpPr>
            <p:spPr bwMode="auto">
              <a:xfrm>
                <a:off x="3409" y="2324"/>
                <a:ext cx="0" cy="24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65" name="Line 544"/>
              <p:cNvSpPr>
                <a:spLocks noChangeShapeType="1"/>
              </p:cNvSpPr>
              <p:nvPr/>
            </p:nvSpPr>
            <p:spPr bwMode="auto">
              <a:xfrm>
                <a:off x="4100" y="1786"/>
                <a:ext cx="0" cy="30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66" name="Line 545"/>
              <p:cNvSpPr>
                <a:spLocks noChangeShapeType="1"/>
              </p:cNvSpPr>
              <p:nvPr/>
            </p:nvSpPr>
            <p:spPr bwMode="auto">
              <a:xfrm>
                <a:off x="4776" y="1333"/>
                <a:ext cx="0" cy="30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67" name="Line 546"/>
              <p:cNvSpPr>
                <a:spLocks noChangeShapeType="1"/>
              </p:cNvSpPr>
              <p:nvPr/>
            </p:nvSpPr>
            <p:spPr bwMode="auto">
              <a:xfrm>
                <a:off x="3873" y="628"/>
                <a:ext cx="0" cy="165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68" name="Line 547"/>
              <p:cNvSpPr>
                <a:spLocks noChangeShapeType="1"/>
              </p:cNvSpPr>
              <p:nvPr/>
            </p:nvSpPr>
            <p:spPr bwMode="auto">
              <a:xfrm>
                <a:off x="4316" y="1014"/>
                <a:ext cx="0" cy="8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69" name="Line 548"/>
              <p:cNvSpPr>
                <a:spLocks noChangeShapeType="1"/>
              </p:cNvSpPr>
              <p:nvPr/>
            </p:nvSpPr>
            <p:spPr bwMode="auto">
              <a:xfrm>
                <a:off x="3406" y="344"/>
                <a:ext cx="0" cy="54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70" name="Line 549"/>
              <p:cNvSpPr>
                <a:spLocks noChangeShapeType="1"/>
              </p:cNvSpPr>
              <p:nvPr/>
            </p:nvSpPr>
            <p:spPr bwMode="auto">
              <a:xfrm>
                <a:off x="1620" y="1061"/>
                <a:ext cx="0" cy="8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71" name="Line 550"/>
              <p:cNvSpPr>
                <a:spLocks noChangeShapeType="1"/>
              </p:cNvSpPr>
              <p:nvPr/>
            </p:nvSpPr>
            <p:spPr bwMode="auto">
              <a:xfrm>
                <a:off x="2281" y="2737"/>
                <a:ext cx="459" cy="24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72" name="Line 551"/>
              <p:cNvSpPr>
                <a:spLocks noChangeShapeType="1"/>
              </p:cNvSpPr>
              <p:nvPr/>
            </p:nvSpPr>
            <p:spPr bwMode="auto">
              <a:xfrm>
                <a:off x="1826" y="2378"/>
                <a:ext cx="467" cy="227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73" name="Line 552"/>
              <p:cNvSpPr>
                <a:spLocks noChangeShapeType="1"/>
              </p:cNvSpPr>
              <p:nvPr/>
            </p:nvSpPr>
            <p:spPr bwMode="auto">
              <a:xfrm>
                <a:off x="2060" y="1539"/>
                <a:ext cx="462" cy="235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74" name="Line 553"/>
              <p:cNvSpPr>
                <a:spLocks noChangeShapeType="1"/>
              </p:cNvSpPr>
              <p:nvPr/>
            </p:nvSpPr>
            <p:spPr bwMode="auto">
              <a:xfrm>
                <a:off x="1384" y="2028"/>
                <a:ext cx="463" cy="234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75" name="Line 554"/>
              <p:cNvSpPr>
                <a:spLocks noChangeShapeType="1"/>
              </p:cNvSpPr>
              <p:nvPr/>
            </p:nvSpPr>
            <p:spPr bwMode="auto">
              <a:xfrm>
                <a:off x="944" y="1601"/>
                <a:ext cx="445" cy="2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76" name="Line 555"/>
              <p:cNvSpPr>
                <a:spLocks noChangeShapeType="1"/>
              </p:cNvSpPr>
              <p:nvPr/>
            </p:nvSpPr>
            <p:spPr bwMode="auto">
              <a:xfrm>
                <a:off x="1617" y="1130"/>
                <a:ext cx="445" cy="2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77" name="Line 556"/>
              <p:cNvSpPr>
                <a:spLocks noChangeShapeType="1"/>
              </p:cNvSpPr>
              <p:nvPr/>
            </p:nvSpPr>
            <p:spPr bwMode="auto">
              <a:xfrm>
                <a:off x="2069" y="1389"/>
                <a:ext cx="445" cy="2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78" name="Line 557"/>
              <p:cNvSpPr>
                <a:spLocks noChangeShapeType="1"/>
              </p:cNvSpPr>
              <p:nvPr/>
            </p:nvSpPr>
            <p:spPr bwMode="auto">
              <a:xfrm>
                <a:off x="2519" y="1788"/>
                <a:ext cx="440" cy="24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79" name="Line 558"/>
              <p:cNvSpPr>
                <a:spLocks noChangeShapeType="1"/>
              </p:cNvSpPr>
              <p:nvPr/>
            </p:nvSpPr>
            <p:spPr bwMode="auto">
              <a:xfrm>
                <a:off x="2961" y="2110"/>
                <a:ext cx="449" cy="23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80" name="Line 559"/>
              <p:cNvSpPr>
                <a:spLocks noChangeShapeType="1"/>
              </p:cNvSpPr>
              <p:nvPr/>
            </p:nvSpPr>
            <p:spPr bwMode="auto">
              <a:xfrm>
                <a:off x="2294" y="570"/>
                <a:ext cx="441" cy="247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81" name="Line 560"/>
              <p:cNvSpPr>
                <a:spLocks noChangeShapeType="1"/>
              </p:cNvSpPr>
              <p:nvPr/>
            </p:nvSpPr>
            <p:spPr bwMode="auto">
              <a:xfrm>
                <a:off x="2733" y="921"/>
                <a:ext cx="444" cy="2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82" name="Line 561"/>
              <p:cNvSpPr>
                <a:spLocks noChangeShapeType="1"/>
              </p:cNvSpPr>
              <p:nvPr/>
            </p:nvSpPr>
            <p:spPr bwMode="auto">
              <a:xfrm>
                <a:off x="2736" y="866"/>
                <a:ext cx="445" cy="2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83" name="Line 562"/>
              <p:cNvSpPr>
                <a:spLocks noChangeShapeType="1"/>
              </p:cNvSpPr>
              <p:nvPr/>
            </p:nvSpPr>
            <p:spPr bwMode="auto">
              <a:xfrm>
                <a:off x="3200" y="1262"/>
                <a:ext cx="449" cy="23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84" name="Line 563"/>
              <p:cNvSpPr>
                <a:spLocks noChangeShapeType="1"/>
              </p:cNvSpPr>
              <p:nvPr/>
            </p:nvSpPr>
            <p:spPr bwMode="auto">
              <a:xfrm>
                <a:off x="3178" y="1314"/>
                <a:ext cx="449" cy="23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85" name="Line 564"/>
              <p:cNvSpPr>
                <a:spLocks noChangeShapeType="1"/>
              </p:cNvSpPr>
              <p:nvPr/>
            </p:nvSpPr>
            <p:spPr bwMode="auto">
              <a:xfrm>
                <a:off x="3650" y="1570"/>
                <a:ext cx="445" cy="2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86" name="Line 565"/>
              <p:cNvSpPr>
                <a:spLocks noChangeShapeType="1"/>
              </p:cNvSpPr>
              <p:nvPr/>
            </p:nvSpPr>
            <p:spPr bwMode="auto">
              <a:xfrm>
                <a:off x="3414" y="391"/>
                <a:ext cx="449" cy="23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87" name="Line 566"/>
              <p:cNvSpPr>
                <a:spLocks noChangeShapeType="1"/>
              </p:cNvSpPr>
              <p:nvPr/>
            </p:nvSpPr>
            <p:spPr bwMode="auto">
              <a:xfrm>
                <a:off x="2952" y="119"/>
                <a:ext cx="453" cy="224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88" name="Line 567"/>
              <p:cNvSpPr>
                <a:spLocks noChangeShapeType="1"/>
              </p:cNvSpPr>
              <p:nvPr/>
            </p:nvSpPr>
            <p:spPr bwMode="auto">
              <a:xfrm flipV="1">
                <a:off x="940" y="1138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89" name="Line 568"/>
              <p:cNvSpPr>
                <a:spLocks noChangeShapeType="1"/>
              </p:cNvSpPr>
              <p:nvPr/>
            </p:nvSpPr>
            <p:spPr bwMode="auto">
              <a:xfrm flipV="1">
                <a:off x="1369" y="1377"/>
                <a:ext cx="676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90" name="Line 569"/>
              <p:cNvSpPr>
                <a:spLocks noChangeShapeType="1"/>
              </p:cNvSpPr>
              <p:nvPr/>
            </p:nvSpPr>
            <p:spPr bwMode="auto">
              <a:xfrm flipV="1">
                <a:off x="1387" y="154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91" name="Line 570"/>
              <p:cNvSpPr>
                <a:spLocks noChangeShapeType="1"/>
              </p:cNvSpPr>
              <p:nvPr/>
            </p:nvSpPr>
            <p:spPr bwMode="auto">
              <a:xfrm flipV="1">
                <a:off x="1831" y="177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92" name="Line 571"/>
              <p:cNvSpPr>
                <a:spLocks noChangeShapeType="1"/>
              </p:cNvSpPr>
              <p:nvPr/>
            </p:nvSpPr>
            <p:spPr bwMode="auto">
              <a:xfrm flipV="1">
                <a:off x="1834" y="1918"/>
                <a:ext cx="685" cy="45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93" name="Line 572"/>
              <p:cNvSpPr>
                <a:spLocks noChangeShapeType="1"/>
              </p:cNvSpPr>
              <p:nvPr/>
            </p:nvSpPr>
            <p:spPr bwMode="auto">
              <a:xfrm flipV="1">
                <a:off x="2275" y="213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94" name="Line 573"/>
              <p:cNvSpPr>
                <a:spLocks noChangeShapeType="1"/>
              </p:cNvSpPr>
              <p:nvPr/>
            </p:nvSpPr>
            <p:spPr bwMode="auto">
              <a:xfrm flipV="1">
                <a:off x="2282" y="2275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95" name="Line 574"/>
              <p:cNvSpPr>
                <a:spLocks noChangeShapeType="1"/>
              </p:cNvSpPr>
              <p:nvPr/>
            </p:nvSpPr>
            <p:spPr bwMode="auto">
              <a:xfrm flipV="1">
                <a:off x="2723" y="2502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96" name="Line 575"/>
              <p:cNvSpPr>
                <a:spLocks noChangeShapeType="1"/>
              </p:cNvSpPr>
              <p:nvPr/>
            </p:nvSpPr>
            <p:spPr bwMode="auto">
              <a:xfrm flipV="1">
                <a:off x="1614" y="573"/>
                <a:ext cx="686" cy="48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97" name="Line 576"/>
              <p:cNvSpPr>
                <a:spLocks noChangeShapeType="1"/>
              </p:cNvSpPr>
              <p:nvPr/>
            </p:nvSpPr>
            <p:spPr bwMode="auto">
              <a:xfrm flipV="1">
                <a:off x="2059" y="81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98" name="Line 577"/>
              <p:cNvSpPr>
                <a:spLocks noChangeShapeType="1"/>
              </p:cNvSpPr>
              <p:nvPr/>
            </p:nvSpPr>
            <p:spPr bwMode="auto">
              <a:xfrm flipV="1">
                <a:off x="2055" y="92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599" name="Line 578"/>
              <p:cNvSpPr>
                <a:spLocks noChangeShapeType="1"/>
              </p:cNvSpPr>
              <p:nvPr/>
            </p:nvSpPr>
            <p:spPr bwMode="auto">
              <a:xfrm flipV="1">
                <a:off x="2503" y="1157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00" name="Line 579"/>
              <p:cNvSpPr>
                <a:spLocks noChangeShapeType="1"/>
              </p:cNvSpPr>
              <p:nvPr/>
            </p:nvSpPr>
            <p:spPr bwMode="auto">
              <a:xfrm flipV="1">
                <a:off x="2507" y="1318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01" name="Line 580"/>
              <p:cNvSpPr>
                <a:spLocks noChangeShapeType="1"/>
              </p:cNvSpPr>
              <p:nvPr/>
            </p:nvSpPr>
            <p:spPr bwMode="auto">
              <a:xfrm flipV="1">
                <a:off x="2965" y="1553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02" name="Line 581"/>
              <p:cNvSpPr>
                <a:spLocks noChangeShapeType="1"/>
              </p:cNvSpPr>
              <p:nvPr/>
            </p:nvSpPr>
            <p:spPr bwMode="auto">
              <a:xfrm flipV="1">
                <a:off x="2969" y="162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03" name="Line 582"/>
              <p:cNvSpPr>
                <a:spLocks noChangeShapeType="1"/>
              </p:cNvSpPr>
              <p:nvPr/>
            </p:nvSpPr>
            <p:spPr bwMode="auto">
              <a:xfrm flipV="1">
                <a:off x="3401" y="1872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04" name="Line 583"/>
              <p:cNvSpPr>
                <a:spLocks noChangeShapeType="1"/>
              </p:cNvSpPr>
              <p:nvPr/>
            </p:nvSpPr>
            <p:spPr bwMode="auto">
              <a:xfrm flipV="1">
                <a:off x="4095" y="1330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05" name="Line 584"/>
              <p:cNvSpPr>
                <a:spLocks noChangeShapeType="1"/>
              </p:cNvSpPr>
              <p:nvPr/>
            </p:nvSpPr>
            <p:spPr bwMode="auto">
              <a:xfrm flipV="1">
                <a:off x="3647" y="1098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06" name="Line 585"/>
              <p:cNvSpPr>
                <a:spLocks noChangeShapeType="1"/>
              </p:cNvSpPr>
              <p:nvPr/>
            </p:nvSpPr>
            <p:spPr bwMode="auto">
              <a:xfrm flipV="1">
                <a:off x="3636" y="1018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07" name="Line 586"/>
              <p:cNvSpPr>
                <a:spLocks noChangeShapeType="1"/>
              </p:cNvSpPr>
              <p:nvPr/>
            </p:nvSpPr>
            <p:spPr bwMode="auto">
              <a:xfrm flipV="1">
                <a:off x="3200" y="780"/>
                <a:ext cx="676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08" name="Line 587"/>
              <p:cNvSpPr>
                <a:spLocks noChangeShapeType="1"/>
              </p:cNvSpPr>
              <p:nvPr/>
            </p:nvSpPr>
            <p:spPr bwMode="auto">
              <a:xfrm flipV="1">
                <a:off x="3190" y="633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09" name="Line 588"/>
              <p:cNvSpPr>
                <a:spLocks noChangeShapeType="1"/>
              </p:cNvSpPr>
              <p:nvPr/>
            </p:nvSpPr>
            <p:spPr bwMode="auto">
              <a:xfrm flipV="1">
                <a:off x="2738" y="394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10" name="Line 589"/>
              <p:cNvSpPr>
                <a:spLocks noChangeShapeType="1"/>
              </p:cNvSpPr>
              <p:nvPr/>
            </p:nvSpPr>
            <p:spPr bwMode="auto">
              <a:xfrm flipV="1">
                <a:off x="2726" y="354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11" name="Line 590"/>
              <p:cNvSpPr>
                <a:spLocks noChangeShapeType="1"/>
              </p:cNvSpPr>
              <p:nvPr/>
            </p:nvSpPr>
            <p:spPr bwMode="auto">
              <a:xfrm flipV="1">
                <a:off x="2304" y="119"/>
                <a:ext cx="660" cy="467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12" name="Line 591"/>
              <p:cNvSpPr>
                <a:spLocks noChangeShapeType="1"/>
              </p:cNvSpPr>
              <p:nvPr/>
            </p:nvSpPr>
            <p:spPr bwMode="auto">
              <a:xfrm>
                <a:off x="1615" y="1069"/>
                <a:ext cx="444" cy="21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13" name="Group 593"/>
              <p:cNvGrpSpPr>
                <a:grpSpLocks/>
              </p:cNvGrpSpPr>
              <p:nvPr/>
            </p:nvGrpSpPr>
            <p:grpSpPr bwMode="auto">
              <a:xfrm>
                <a:off x="2738" y="2425"/>
                <a:ext cx="503" cy="412"/>
                <a:chOff x="2738" y="2420"/>
                <a:chExt cx="503" cy="412"/>
              </a:xfrm>
            </p:grpSpPr>
            <p:sp>
              <p:nvSpPr>
                <p:cNvPr id="236786" name="Freeform 594"/>
                <p:cNvSpPr>
                  <a:spLocks/>
                </p:cNvSpPr>
                <p:nvPr/>
              </p:nvSpPr>
              <p:spPr bwMode="auto">
                <a:xfrm>
                  <a:off x="2738" y="2420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87" name="Freeform 595"/>
                <p:cNvSpPr>
                  <a:spLocks/>
                </p:cNvSpPr>
                <p:nvPr/>
              </p:nvSpPr>
              <p:spPr bwMode="auto">
                <a:xfrm>
                  <a:off x="2738" y="2420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14" name="Rectangle 596"/>
              <p:cNvSpPr>
                <a:spLocks noChangeArrowheads="1"/>
              </p:cNvSpPr>
              <p:nvPr/>
            </p:nvSpPr>
            <p:spPr bwMode="auto">
              <a:xfrm rot="-2040000">
                <a:off x="2900" y="2549"/>
                <a:ext cx="18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386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15" name="Group 597"/>
              <p:cNvGrpSpPr>
                <a:grpSpLocks/>
              </p:cNvGrpSpPr>
              <p:nvPr/>
            </p:nvGrpSpPr>
            <p:grpSpPr bwMode="auto">
              <a:xfrm>
                <a:off x="2286" y="2055"/>
                <a:ext cx="504" cy="412"/>
                <a:chOff x="2286" y="2050"/>
                <a:chExt cx="504" cy="412"/>
              </a:xfrm>
            </p:grpSpPr>
            <p:sp>
              <p:nvSpPr>
                <p:cNvPr id="236784" name="Freeform 598"/>
                <p:cNvSpPr>
                  <a:spLocks/>
                </p:cNvSpPr>
                <p:nvPr/>
              </p:nvSpPr>
              <p:spPr bwMode="auto">
                <a:xfrm>
                  <a:off x="2286" y="2050"/>
                  <a:ext cx="504" cy="412"/>
                </a:xfrm>
                <a:custGeom>
                  <a:avLst/>
                  <a:gdLst>
                    <a:gd name="T0" fmla="*/ 0 w 504"/>
                    <a:gd name="T1" fmla="*/ 275 h 412"/>
                    <a:gd name="T2" fmla="*/ 92 w 504"/>
                    <a:gd name="T3" fmla="*/ 412 h 412"/>
                    <a:gd name="T4" fmla="*/ 504 w 504"/>
                    <a:gd name="T5" fmla="*/ 137 h 412"/>
                    <a:gd name="T6" fmla="*/ 412 w 504"/>
                    <a:gd name="T7" fmla="*/ 0 h 412"/>
                    <a:gd name="T8" fmla="*/ 0 w 504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2"/>
                    <a:gd name="T17" fmla="*/ 504 w 504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85" name="Freeform 599"/>
                <p:cNvSpPr>
                  <a:spLocks/>
                </p:cNvSpPr>
                <p:nvPr/>
              </p:nvSpPr>
              <p:spPr bwMode="auto">
                <a:xfrm>
                  <a:off x="2286" y="2050"/>
                  <a:ext cx="504" cy="412"/>
                </a:xfrm>
                <a:custGeom>
                  <a:avLst/>
                  <a:gdLst>
                    <a:gd name="T0" fmla="*/ 0 w 504"/>
                    <a:gd name="T1" fmla="*/ 275 h 412"/>
                    <a:gd name="T2" fmla="*/ 92 w 504"/>
                    <a:gd name="T3" fmla="*/ 412 h 412"/>
                    <a:gd name="T4" fmla="*/ 504 w 504"/>
                    <a:gd name="T5" fmla="*/ 137 h 412"/>
                    <a:gd name="T6" fmla="*/ 412 w 504"/>
                    <a:gd name="T7" fmla="*/ 0 h 412"/>
                    <a:gd name="T8" fmla="*/ 0 w 504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2"/>
                    <a:gd name="T17" fmla="*/ 504 w 504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16" name="Rectangle 600"/>
              <p:cNvSpPr>
                <a:spLocks noChangeArrowheads="1"/>
              </p:cNvSpPr>
              <p:nvPr/>
            </p:nvSpPr>
            <p:spPr bwMode="auto">
              <a:xfrm rot="-2040000">
                <a:off x="2448" y="2179"/>
                <a:ext cx="18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953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17" name="Group 601"/>
              <p:cNvGrpSpPr>
                <a:grpSpLocks/>
              </p:cNvGrpSpPr>
              <p:nvPr/>
            </p:nvGrpSpPr>
            <p:grpSpPr bwMode="auto">
              <a:xfrm>
                <a:off x="1850" y="1718"/>
                <a:ext cx="503" cy="412"/>
                <a:chOff x="1850" y="1713"/>
                <a:chExt cx="503" cy="412"/>
              </a:xfrm>
            </p:grpSpPr>
            <p:sp>
              <p:nvSpPr>
                <p:cNvPr id="236782" name="Freeform 602"/>
                <p:cNvSpPr>
                  <a:spLocks/>
                </p:cNvSpPr>
                <p:nvPr/>
              </p:nvSpPr>
              <p:spPr bwMode="auto">
                <a:xfrm>
                  <a:off x="1850" y="1713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83" name="Freeform 603"/>
                <p:cNvSpPr>
                  <a:spLocks/>
                </p:cNvSpPr>
                <p:nvPr/>
              </p:nvSpPr>
              <p:spPr bwMode="auto">
                <a:xfrm>
                  <a:off x="1850" y="1713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18" name="Rectangle 604"/>
              <p:cNvSpPr>
                <a:spLocks noChangeArrowheads="1"/>
              </p:cNvSpPr>
              <p:nvPr/>
            </p:nvSpPr>
            <p:spPr bwMode="auto">
              <a:xfrm rot="-2040000">
                <a:off x="1982" y="1842"/>
                <a:ext cx="24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1568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19" name="Group 605"/>
              <p:cNvGrpSpPr>
                <a:grpSpLocks/>
              </p:cNvGrpSpPr>
              <p:nvPr/>
            </p:nvGrpSpPr>
            <p:grpSpPr bwMode="auto">
              <a:xfrm>
                <a:off x="1398" y="1296"/>
                <a:ext cx="503" cy="412"/>
                <a:chOff x="1398" y="1291"/>
                <a:chExt cx="503" cy="412"/>
              </a:xfrm>
            </p:grpSpPr>
            <p:sp>
              <p:nvSpPr>
                <p:cNvPr id="236780" name="Freeform 606"/>
                <p:cNvSpPr>
                  <a:spLocks/>
                </p:cNvSpPr>
                <p:nvPr/>
              </p:nvSpPr>
              <p:spPr bwMode="auto">
                <a:xfrm>
                  <a:off x="1398" y="1291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2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81" name="Freeform 607"/>
                <p:cNvSpPr>
                  <a:spLocks/>
                </p:cNvSpPr>
                <p:nvPr/>
              </p:nvSpPr>
              <p:spPr bwMode="auto">
                <a:xfrm>
                  <a:off x="1398" y="1291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2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20" name="Rectangle 608"/>
              <p:cNvSpPr>
                <a:spLocks noChangeArrowheads="1"/>
              </p:cNvSpPr>
              <p:nvPr/>
            </p:nvSpPr>
            <p:spPr bwMode="auto">
              <a:xfrm rot="-2040000">
                <a:off x="1531" y="1420"/>
                <a:ext cx="24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2321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21" name="Group 609"/>
              <p:cNvGrpSpPr>
                <a:grpSpLocks/>
              </p:cNvGrpSpPr>
              <p:nvPr/>
            </p:nvGrpSpPr>
            <p:grpSpPr bwMode="auto">
              <a:xfrm>
                <a:off x="2041" y="768"/>
                <a:ext cx="504" cy="412"/>
                <a:chOff x="2041" y="763"/>
                <a:chExt cx="504" cy="412"/>
              </a:xfrm>
            </p:grpSpPr>
            <p:sp>
              <p:nvSpPr>
                <p:cNvPr id="236778" name="Freeform 610"/>
                <p:cNvSpPr>
                  <a:spLocks/>
                </p:cNvSpPr>
                <p:nvPr/>
              </p:nvSpPr>
              <p:spPr bwMode="auto">
                <a:xfrm>
                  <a:off x="2041" y="763"/>
                  <a:ext cx="504" cy="412"/>
                </a:xfrm>
                <a:custGeom>
                  <a:avLst/>
                  <a:gdLst>
                    <a:gd name="T0" fmla="*/ 0 w 504"/>
                    <a:gd name="T1" fmla="*/ 275 h 412"/>
                    <a:gd name="T2" fmla="*/ 92 w 504"/>
                    <a:gd name="T3" fmla="*/ 412 h 412"/>
                    <a:gd name="T4" fmla="*/ 504 w 504"/>
                    <a:gd name="T5" fmla="*/ 137 h 412"/>
                    <a:gd name="T6" fmla="*/ 412 w 504"/>
                    <a:gd name="T7" fmla="*/ 0 h 412"/>
                    <a:gd name="T8" fmla="*/ 0 w 504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2"/>
                    <a:gd name="T17" fmla="*/ 504 w 504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79" name="Freeform 611"/>
                <p:cNvSpPr>
                  <a:spLocks/>
                </p:cNvSpPr>
                <p:nvPr/>
              </p:nvSpPr>
              <p:spPr bwMode="auto">
                <a:xfrm>
                  <a:off x="2041" y="763"/>
                  <a:ext cx="504" cy="412"/>
                </a:xfrm>
                <a:custGeom>
                  <a:avLst/>
                  <a:gdLst>
                    <a:gd name="T0" fmla="*/ 0 w 504"/>
                    <a:gd name="T1" fmla="*/ 275 h 412"/>
                    <a:gd name="T2" fmla="*/ 92 w 504"/>
                    <a:gd name="T3" fmla="*/ 412 h 412"/>
                    <a:gd name="T4" fmla="*/ 504 w 504"/>
                    <a:gd name="T5" fmla="*/ 137 h 412"/>
                    <a:gd name="T6" fmla="*/ 412 w 504"/>
                    <a:gd name="T7" fmla="*/ 0 h 412"/>
                    <a:gd name="T8" fmla="*/ 0 w 504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2"/>
                    <a:gd name="T17" fmla="*/ 504 w 504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22" name="Rectangle 612"/>
              <p:cNvSpPr>
                <a:spLocks noChangeArrowheads="1"/>
              </p:cNvSpPr>
              <p:nvPr/>
            </p:nvSpPr>
            <p:spPr bwMode="auto">
              <a:xfrm rot="-2040000">
                <a:off x="2174" y="892"/>
                <a:ext cx="24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2644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23" name="Group 613"/>
              <p:cNvGrpSpPr>
                <a:grpSpLocks/>
              </p:cNvGrpSpPr>
              <p:nvPr/>
            </p:nvGrpSpPr>
            <p:grpSpPr bwMode="auto">
              <a:xfrm>
                <a:off x="2455" y="1121"/>
                <a:ext cx="503" cy="412"/>
                <a:chOff x="2455" y="1116"/>
                <a:chExt cx="503" cy="412"/>
              </a:xfrm>
            </p:grpSpPr>
            <p:sp>
              <p:nvSpPr>
                <p:cNvPr id="236776" name="Freeform 614"/>
                <p:cNvSpPr>
                  <a:spLocks/>
                </p:cNvSpPr>
                <p:nvPr/>
              </p:nvSpPr>
              <p:spPr bwMode="auto">
                <a:xfrm>
                  <a:off x="2455" y="1116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2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77" name="Freeform 615"/>
                <p:cNvSpPr>
                  <a:spLocks/>
                </p:cNvSpPr>
                <p:nvPr/>
              </p:nvSpPr>
              <p:spPr bwMode="auto">
                <a:xfrm>
                  <a:off x="2455" y="1116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2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24" name="Rectangle 616"/>
              <p:cNvSpPr>
                <a:spLocks noChangeArrowheads="1"/>
              </p:cNvSpPr>
              <p:nvPr/>
            </p:nvSpPr>
            <p:spPr bwMode="auto">
              <a:xfrm rot="-2040000">
                <a:off x="2587" y="1245"/>
                <a:ext cx="24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2174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25" name="Group 617"/>
              <p:cNvGrpSpPr>
                <a:grpSpLocks/>
              </p:cNvGrpSpPr>
              <p:nvPr/>
            </p:nvGrpSpPr>
            <p:grpSpPr bwMode="auto">
              <a:xfrm>
                <a:off x="2918" y="1521"/>
                <a:ext cx="503" cy="412"/>
                <a:chOff x="2918" y="1516"/>
                <a:chExt cx="503" cy="412"/>
              </a:xfrm>
            </p:grpSpPr>
            <p:sp>
              <p:nvSpPr>
                <p:cNvPr id="236774" name="Freeform 618"/>
                <p:cNvSpPr>
                  <a:spLocks/>
                </p:cNvSpPr>
                <p:nvPr/>
              </p:nvSpPr>
              <p:spPr bwMode="auto">
                <a:xfrm>
                  <a:off x="2918" y="1516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75" name="Freeform 619"/>
                <p:cNvSpPr>
                  <a:spLocks/>
                </p:cNvSpPr>
                <p:nvPr/>
              </p:nvSpPr>
              <p:spPr bwMode="auto">
                <a:xfrm>
                  <a:off x="2918" y="1516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26" name="Rectangle 620"/>
              <p:cNvSpPr>
                <a:spLocks noChangeArrowheads="1"/>
              </p:cNvSpPr>
              <p:nvPr/>
            </p:nvSpPr>
            <p:spPr bwMode="auto">
              <a:xfrm rot="-2040000">
                <a:off x="3050" y="1645"/>
                <a:ext cx="24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1401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27" name="Group 621"/>
              <p:cNvGrpSpPr>
                <a:grpSpLocks/>
              </p:cNvGrpSpPr>
              <p:nvPr/>
            </p:nvGrpSpPr>
            <p:grpSpPr bwMode="auto">
              <a:xfrm>
                <a:off x="3380" y="1825"/>
                <a:ext cx="503" cy="412"/>
                <a:chOff x="3380" y="1820"/>
                <a:chExt cx="503" cy="412"/>
              </a:xfrm>
            </p:grpSpPr>
            <p:sp>
              <p:nvSpPr>
                <p:cNvPr id="236772" name="Freeform 622"/>
                <p:cNvSpPr>
                  <a:spLocks/>
                </p:cNvSpPr>
                <p:nvPr/>
              </p:nvSpPr>
              <p:spPr bwMode="auto">
                <a:xfrm>
                  <a:off x="3380" y="1820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73" name="Freeform 623"/>
                <p:cNvSpPr>
                  <a:spLocks/>
                </p:cNvSpPr>
                <p:nvPr/>
              </p:nvSpPr>
              <p:spPr bwMode="auto">
                <a:xfrm>
                  <a:off x="3380" y="1820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28" name="Rectangle 624"/>
              <p:cNvSpPr>
                <a:spLocks noChangeArrowheads="1"/>
              </p:cNvSpPr>
              <p:nvPr/>
            </p:nvSpPr>
            <p:spPr bwMode="auto">
              <a:xfrm rot="-2040000">
                <a:off x="3512" y="1949"/>
                <a:ext cx="24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1051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29" name="Group 625"/>
              <p:cNvGrpSpPr>
                <a:grpSpLocks/>
              </p:cNvGrpSpPr>
              <p:nvPr/>
            </p:nvGrpSpPr>
            <p:grpSpPr bwMode="auto">
              <a:xfrm>
                <a:off x="4056" y="1304"/>
                <a:ext cx="503" cy="412"/>
                <a:chOff x="4056" y="1299"/>
                <a:chExt cx="503" cy="412"/>
              </a:xfrm>
            </p:grpSpPr>
            <p:sp>
              <p:nvSpPr>
                <p:cNvPr id="236770" name="Freeform 626"/>
                <p:cNvSpPr>
                  <a:spLocks/>
                </p:cNvSpPr>
                <p:nvPr/>
              </p:nvSpPr>
              <p:spPr bwMode="auto">
                <a:xfrm>
                  <a:off x="4056" y="1299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71" name="Freeform 627"/>
                <p:cNvSpPr>
                  <a:spLocks/>
                </p:cNvSpPr>
                <p:nvPr/>
              </p:nvSpPr>
              <p:spPr bwMode="auto">
                <a:xfrm>
                  <a:off x="4056" y="1299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30" name="Rectangle 628"/>
              <p:cNvSpPr>
                <a:spLocks noChangeArrowheads="1"/>
              </p:cNvSpPr>
              <p:nvPr/>
            </p:nvSpPr>
            <p:spPr bwMode="auto">
              <a:xfrm rot="-2040000">
                <a:off x="4188" y="1428"/>
                <a:ext cx="24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1311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31" name="Group 629"/>
              <p:cNvGrpSpPr>
                <a:grpSpLocks/>
              </p:cNvGrpSpPr>
              <p:nvPr/>
            </p:nvGrpSpPr>
            <p:grpSpPr bwMode="auto">
              <a:xfrm>
                <a:off x="3630" y="963"/>
                <a:ext cx="503" cy="412"/>
                <a:chOff x="3630" y="958"/>
                <a:chExt cx="503" cy="412"/>
              </a:xfrm>
            </p:grpSpPr>
            <p:sp>
              <p:nvSpPr>
                <p:cNvPr id="236768" name="Freeform 630"/>
                <p:cNvSpPr>
                  <a:spLocks/>
                </p:cNvSpPr>
                <p:nvPr/>
              </p:nvSpPr>
              <p:spPr bwMode="auto">
                <a:xfrm>
                  <a:off x="3630" y="958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69" name="Freeform 631"/>
                <p:cNvSpPr>
                  <a:spLocks/>
                </p:cNvSpPr>
                <p:nvPr/>
              </p:nvSpPr>
              <p:spPr bwMode="auto">
                <a:xfrm>
                  <a:off x="3630" y="958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32" name="Rectangle 632"/>
              <p:cNvSpPr>
                <a:spLocks noChangeArrowheads="1"/>
              </p:cNvSpPr>
              <p:nvPr/>
            </p:nvSpPr>
            <p:spPr bwMode="auto">
              <a:xfrm rot="-2040000">
                <a:off x="3762" y="1087"/>
                <a:ext cx="24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1694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33" name="Group 633"/>
              <p:cNvGrpSpPr>
                <a:grpSpLocks/>
              </p:cNvGrpSpPr>
              <p:nvPr/>
            </p:nvGrpSpPr>
            <p:grpSpPr bwMode="auto">
              <a:xfrm>
                <a:off x="3164" y="596"/>
                <a:ext cx="503" cy="412"/>
                <a:chOff x="3164" y="591"/>
                <a:chExt cx="503" cy="412"/>
              </a:xfrm>
            </p:grpSpPr>
            <p:sp>
              <p:nvSpPr>
                <p:cNvPr id="236766" name="Freeform 634"/>
                <p:cNvSpPr>
                  <a:spLocks/>
                </p:cNvSpPr>
                <p:nvPr/>
              </p:nvSpPr>
              <p:spPr bwMode="auto">
                <a:xfrm>
                  <a:off x="3164" y="591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67" name="Freeform 635"/>
                <p:cNvSpPr>
                  <a:spLocks/>
                </p:cNvSpPr>
                <p:nvPr/>
              </p:nvSpPr>
              <p:spPr bwMode="auto">
                <a:xfrm>
                  <a:off x="3164" y="591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34" name="Rectangle 636"/>
              <p:cNvSpPr>
                <a:spLocks noChangeArrowheads="1"/>
              </p:cNvSpPr>
              <p:nvPr/>
            </p:nvSpPr>
            <p:spPr bwMode="auto">
              <a:xfrm rot="-2040000">
                <a:off x="3296" y="720"/>
                <a:ext cx="24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2381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635" name="Group 637"/>
              <p:cNvGrpSpPr>
                <a:grpSpLocks/>
              </p:cNvGrpSpPr>
              <p:nvPr/>
            </p:nvGrpSpPr>
            <p:grpSpPr bwMode="auto">
              <a:xfrm>
                <a:off x="2672" y="302"/>
                <a:ext cx="504" cy="413"/>
                <a:chOff x="2672" y="297"/>
                <a:chExt cx="504" cy="413"/>
              </a:xfrm>
            </p:grpSpPr>
            <p:sp>
              <p:nvSpPr>
                <p:cNvPr id="236764" name="Freeform 638"/>
                <p:cNvSpPr>
                  <a:spLocks/>
                </p:cNvSpPr>
                <p:nvPr/>
              </p:nvSpPr>
              <p:spPr bwMode="auto">
                <a:xfrm>
                  <a:off x="2672" y="297"/>
                  <a:ext cx="504" cy="413"/>
                </a:xfrm>
                <a:custGeom>
                  <a:avLst/>
                  <a:gdLst>
                    <a:gd name="T0" fmla="*/ 0 w 504"/>
                    <a:gd name="T1" fmla="*/ 275 h 413"/>
                    <a:gd name="T2" fmla="*/ 92 w 504"/>
                    <a:gd name="T3" fmla="*/ 413 h 413"/>
                    <a:gd name="T4" fmla="*/ 504 w 504"/>
                    <a:gd name="T5" fmla="*/ 137 h 413"/>
                    <a:gd name="T6" fmla="*/ 412 w 504"/>
                    <a:gd name="T7" fmla="*/ 0 h 413"/>
                    <a:gd name="T8" fmla="*/ 0 w 504"/>
                    <a:gd name="T9" fmla="*/ 275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3"/>
                    <a:gd name="T17" fmla="*/ 504 w 504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3">
                      <a:moveTo>
                        <a:pt x="0" y="275"/>
                      </a:moveTo>
                      <a:lnTo>
                        <a:pt x="92" y="413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65" name="Freeform 639"/>
                <p:cNvSpPr>
                  <a:spLocks/>
                </p:cNvSpPr>
                <p:nvPr/>
              </p:nvSpPr>
              <p:spPr bwMode="auto">
                <a:xfrm>
                  <a:off x="2672" y="297"/>
                  <a:ext cx="504" cy="413"/>
                </a:xfrm>
                <a:custGeom>
                  <a:avLst/>
                  <a:gdLst>
                    <a:gd name="T0" fmla="*/ 0 w 504"/>
                    <a:gd name="T1" fmla="*/ 275 h 413"/>
                    <a:gd name="T2" fmla="*/ 92 w 504"/>
                    <a:gd name="T3" fmla="*/ 413 h 413"/>
                    <a:gd name="T4" fmla="*/ 504 w 504"/>
                    <a:gd name="T5" fmla="*/ 137 h 413"/>
                    <a:gd name="T6" fmla="*/ 412 w 504"/>
                    <a:gd name="T7" fmla="*/ 0 h 413"/>
                    <a:gd name="T8" fmla="*/ 0 w 504"/>
                    <a:gd name="T9" fmla="*/ 275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3"/>
                    <a:gd name="T17" fmla="*/ 504 w 504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3">
                      <a:moveTo>
                        <a:pt x="0" y="275"/>
                      </a:moveTo>
                      <a:lnTo>
                        <a:pt x="92" y="413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636" name="Rectangle 640"/>
              <p:cNvSpPr>
                <a:spLocks noChangeArrowheads="1"/>
              </p:cNvSpPr>
              <p:nvPr/>
            </p:nvSpPr>
            <p:spPr bwMode="auto">
              <a:xfrm rot="-2040000">
                <a:off x="2805" y="427"/>
                <a:ext cx="246" cy="15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2613</a:t>
                </a:r>
                <a:endParaRPr lang="pt-B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37" name="Line 641"/>
              <p:cNvSpPr>
                <a:spLocks noChangeShapeType="1"/>
              </p:cNvSpPr>
              <p:nvPr/>
            </p:nvSpPr>
            <p:spPr bwMode="auto">
              <a:xfrm>
                <a:off x="2508" y="1900"/>
                <a:ext cx="449" cy="23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38" name="Line 642"/>
              <p:cNvSpPr>
                <a:spLocks noChangeShapeType="1"/>
              </p:cNvSpPr>
              <p:nvPr/>
            </p:nvSpPr>
            <p:spPr bwMode="auto">
              <a:xfrm>
                <a:off x="2953" y="2267"/>
                <a:ext cx="458" cy="24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39" name="Line 643"/>
              <p:cNvSpPr>
                <a:spLocks noChangeShapeType="1"/>
              </p:cNvSpPr>
              <p:nvPr/>
            </p:nvSpPr>
            <p:spPr bwMode="auto">
              <a:xfrm>
                <a:off x="3650" y="1628"/>
                <a:ext cx="445" cy="2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40" name="Line 644"/>
              <p:cNvSpPr>
                <a:spLocks noChangeShapeType="1"/>
              </p:cNvSpPr>
              <p:nvPr/>
            </p:nvSpPr>
            <p:spPr bwMode="auto">
              <a:xfrm>
                <a:off x="3867" y="789"/>
                <a:ext cx="449" cy="23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41" name="Line 645"/>
              <p:cNvSpPr>
                <a:spLocks noChangeShapeType="1"/>
              </p:cNvSpPr>
              <p:nvPr/>
            </p:nvSpPr>
            <p:spPr bwMode="auto">
              <a:xfrm>
                <a:off x="4320" y="1101"/>
                <a:ext cx="453" cy="224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42" name="Line 646"/>
              <p:cNvSpPr>
                <a:spLocks noChangeShapeType="1"/>
              </p:cNvSpPr>
              <p:nvPr/>
            </p:nvSpPr>
            <p:spPr bwMode="auto">
              <a:xfrm>
                <a:off x="952" y="2164"/>
                <a:ext cx="1761" cy="88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43" name="Line 647"/>
              <p:cNvSpPr>
                <a:spLocks noChangeShapeType="1"/>
              </p:cNvSpPr>
              <p:nvPr/>
            </p:nvSpPr>
            <p:spPr bwMode="auto">
              <a:xfrm flipV="1">
                <a:off x="2720" y="1635"/>
                <a:ext cx="2061" cy="141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44" name="Line 648"/>
              <p:cNvSpPr>
                <a:spLocks noChangeShapeType="1"/>
              </p:cNvSpPr>
              <p:nvPr/>
            </p:nvSpPr>
            <p:spPr bwMode="auto">
              <a:xfrm>
                <a:off x="949" y="1617"/>
                <a:ext cx="0" cy="55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45" name="Line 649"/>
              <p:cNvSpPr>
                <a:spLocks noChangeShapeType="1"/>
              </p:cNvSpPr>
              <p:nvPr/>
            </p:nvSpPr>
            <p:spPr bwMode="auto">
              <a:xfrm>
                <a:off x="1384" y="1837"/>
                <a:ext cx="0" cy="55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46" name="Line 650"/>
              <p:cNvSpPr>
                <a:spLocks noChangeShapeType="1"/>
              </p:cNvSpPr>
              <p:nvPr/>
            </p:nvSpPr>
            <p:spPr bwMode="auto">
              <a:xfrm>
                <a:off x="1832" y="2260"/>
                <a:ext cx="0" cy="33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47" name="Line 651"/>
              <p:cNvSpPr>
                <a:spLocks noChangeShapeType="1"/>
              </p:cNvSpPr>
              <p:nvPr/>
            </p:nvSpPr>
            <p:spPr bwMode="auto">
              <a:xfrm>
                <a:off x="2283" y="2602"/>
                <a:ext cx="0" cy="21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48" name="Line 652"/>
              <p:cNvSpPr>
                <a:spLocks noChangeShapeType="1"/>
              </p:cNvSpPr>
              <p:nvPr/>
            </p:nvSpPr>
            <p:spPr bwMode="auto">
              <a:xfrm>
                <a:off x="2724" y="2962"/>
                <a:ext cx="0" cy="8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49" name="Line 653"/>
              <p:cNvSpPr>
                <a:spLocks noChangeShapeType="1"/>
              </p:cNvSpPr>
              <p:nvPr/>
            </p:nvSpPr>
            <p:spPr bwMode="auto">
              <a:xfrm>
                <a:off x="2064" y="1274"/>
                <a:ext cx="0" cy="276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50" name="Line 654"/>
              <p:cNvSpPr>
                <a:spLocks noChangeShapeType="1"/>
              </p:cNvSpPr>
              <p:nvPr/>
            </p:nvSpPr>
            <p:spPr bwMode="auto">
              <a:xfrm>
                <a:off x="2522" y="1621"/>
                <a:ext cx="0" cy="275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51" name="Line 655"/>
              <p:cNvSpPr>
                <a:spLocks noChangeShapeType="1"/>
              </p:cNvSpPr>
              <p:nvPr/>
            </p:nvSpPr>
            <p:spPr bwMode="auto">
              <a:xfrm>
                <a:off x="2963" y="2017"/>
                <a:ext cx="0" cy="24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52" name="Line 656"/>
              <p:cNvSpPr>
                <a:spLocks noChangeShapeType="1"/>
              </p:cNvSpPr>
              <p:nvPr/>
            </p:nvSpPr>
            <p:spPr bwMode="auto">
              <a:xfrm>
                <a:off x="3186" y="1108"/>
                <a:ext cx="0" cy="22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53" name="Line 657"/>
              <p:cNvSpPr>
                <a:spLocks noChangeShapeType="1"/>
              </p:cNvSpPr>
              <p:nvPr/>
            </p:nvSpPr>
            <p:spPr bwMode="auto">
              <a:xfrm>
                <a:off x="3637" y="1479"/>
                <a:ext cx="0" cy="137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54" name="Line 658"/>
              <p:cNvSpPr>
                <a:spLocks noChangeShapeType="1"/>
              </p:cNvSpPr>
              <p:nvPr/>
            </p:nvSpPr>
            <p:spPr bwMode="auto">
              <a:xfrm>
                <a:off x="2731" y="812"/>
                <a:ext cx="0" cy="11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55" name="Line 659"/>
              <p:cNvSpPr>
                <a:spLocks noChangeShapeType="1"/>
              </p:cNvSpPr>
              <p:nvPr/>
            </p:nvSpPr>
            <p:spPr bwMode="auto">
              <a:xfrm>
                <a:off x="3409" y="2324"/>
                <a:ext cx="0" cy="24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56" name="Line 660"/>
              <p:cNvSpPr>
                <a:spLocks noChangeShapeType="1"/>
              </p:cNvSpPr>
              <p:nvPr/>
            </p:nvSpPr>
            <p:spPr bwMode="auto">
              <a:xfrm>
                <a:off x="4100" y="1786"/>
                <a:ext cx="0" cy="30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57" name="Line 661"/>
              <p:cNvSpPr>
                <a:spLocks noChangeShapeType="1"/>
              </p:cNvSpPr>
              <p:nvPr/>
            </p:nvSpPr>
            <p:spPr bwMode="auto">
              <a:xfrm>
                <a:off x="4776" y="1333"/>
                <a:ext cx="0" cy="30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58" name="Line 662"/>
              <p:cNvSpPr>
                <a:spLocks noChangeShapeType="1"/>
              </p:cNvSpPr>
              <p:nvPr/>
            </p:nvSpPr>
            <p:spPr bwMode="auto">
              <a:xfrm>
                <a:off x="3873" y="628"/>
                <a:ext cx="0" cy="165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59" name="Line 663"/>
              <p:cNvSpPr>
                <a:spLocks noChangeShapeType="1"/>
              </p:cNvSpPr>
              <p:nvPr/>
            </p:nvSpPr>
            <p:spPr bwMode="auto">
              <a:xfrm>
                <a:off x="4316" y="1014"/>
                <a:ext cx="0" cy="8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60" name="Line 664"/>
              <p:cNvSpPr>
                <a:spLocks noChangeShapeType="1"/>
              </p:cNvSpPr>
              <p:nvPr/>
            </p:nvSpPr>
            <p:spPr bwMode="auto">
              <a:xfrm>
                <a:off x="3406" y="344"/>
                <a:ext cx="0" cy="54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61" name="Line 665"/>
              <p:cNvSpPr>
                <a:spLocks noChangeShapeType="1"/>
              </p:cNvSpPr>
              <p:nvPr/>
            </p:nvSpPr>
            <p:spPr bwMode="auto">
              <a:xfrm>
                <a:off x="1620" y="1061"/>
                <a:ext cx="0" cy="8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62" name="Line 666"/>
              <p:cNvSpPr>
                <a:spLocks noChangeShapeType="1"/>
              </p:cNvSpPr>
              <p:nvPr/>
            </p:nvSpPr>
            <p:spPr bwMode="auto">
              <a:xfrm>
                <a:off x="2281" y="2737"/>
                <a:ext cx="459" cy="24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63" name="Line 667"/>
              <p:cNvSpPr>
                <a:spLocks noChangeShapeType="1"/>
              </p:cNvSpPr>
              <p:nvPr/>
            </p:nvSpPr>
            <p:spPr bwMode="auto">
              <a:xfrm>
                <a:off x="1826" y="2378"/>
                <a:ext cx="467" cy="227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64" name="Line 668"/>
              <p:cNvSpPr>
                <a:spLocks noChangeShapeType="1"/>
              </p:cNvSpPr>
              <p:nvPr/>
            </p:nvSpPr>
            <p:spPr bwMode="auto">
              <a:xfrm>
                <a:off x="2060" y="1539"/>
                <a:ext cx="462" cy="235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65" name="Line 669"/>
              <p:cNvSpPr>
                <a:spLocks noChangeShapeType="1"/>
              </p:cNvSpPr>
              <p:nvPr/>
            </p:nvSpPr>
            <p:spPr bwMode="auto">
              <a:xfrm>
                <a:off x="1384" y="2028"/>
                <a:ext cx="463" cy="234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66" name="Line 670"/>
              <p:cNvSpPr>
                <a:spLocks noChangeShapeType="1"/>
              </p:cNvSpPr>
              <p:nvPr/>
            </p:nvSpPr>
            <p:spPr bwMode="auto">
              <a:xfrm>
                <a:off x="944" y="1601"/>
                <a:ext cx="445" cy="2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67" name="Line 671"/>
              <p:cNvSpPr>
                <a:spLocks noChangeShapeType="1"/>
              </p:cNvSpPr>
              <p:nvPr/>
            </p:nvSpPr>
            <p:spPr bwMode="auto">
              <a:xfrm>
                <a:off x="1617" y="1130"/>
                <a:ext cx="445" cy="2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68" name="Line 672"/>
              <p:cNvSpPr>
                <a:spLocks noChangeShapeType="1"/>
              </p:cNvSpPr>
              <p:nvPr/>
            </p:nvSpPr>
            <p:spPr bwMode="auto">
              <a:xfrm>
                <a:off x="2069" y="1389"/>
                <a:ext cx="445" cy="2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69" name="Line 673"/>
              <p:cNvSpPr>
                <a:spLocks noChangeShapeType="1"/>
              </p:cNvSpPr>
              <p:nvPr/>
            </p:nvSpPr>
            <p:spPr bwMode="auto">
              <a:xfrm>
                <a:off x="2519" y="1788"/>
                <a:ext cx="440" cy="24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70" name="Line 674"/>
              <p:cNvSpPr>
                <a:spLocks noChangeShapeType="1"/>
              </p:cNvSpPr>
              <p:nvPr/>
            </p:nvSpPr>
            <p:spPr bwMode="auto">
              <a:xfrm>
                <a:off x="2961" y="2110"/>
                <a:ext cx="449" cy="23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71" name="Line 675"/>
              <p:cNvSpPr>
                <a:spLocks noChangeShapeType="1"/>
              </p:cNvSpPr>
              <p:nvPr/>
            </p:nvSpPr>
            <p:spPr bwMode="auto">
              <a:xfrm>
                <a:off x="2294" y="570"/>
                <a:ext cx="441" cy="247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72" name="Line 676"/>
              <p:cNvSpPr>
                <a:spLocks noChangeShapeType="1"/>
              </p:cNvSpPr>
              <p:nvPr/>
            </p:nvSpPr>
            <p:spPr bwMode="auto">
              <a:xfrm>
                <a:off x="2733" y="921"/>
                <a:ext cx="444" cy="2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73" name="Line 677"/>
              <p:cNvSpPr>
                <a:spLocks noChangeShapeType="1"/>
              </p:cNvSpPr>
              <p:nvPr/>
            </p:nvSpPr>
            <p:spPr bwMode="auto">
              <a:xfrm>
                <a:off x="2736" y="866"/>
                <a:ext cx="445" cy="2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74" name="Line 678"/>
              <p:cNvSpPr>
                <a:spLocks noChangeShapeType="1"/>
              </p:cNvSpPr>
              <p:nvPr/>
            </p:nvSpPr>
            <p:spPr bwMode="auto">
              <a:xfrm>
                <a:off x="3200" y="1262"/>
                <a:ext cx="449" cy="23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75" name="Line 679"/>
              <p:cNvSpPr>
                <a:spLocks noChangeShapeType="1"/>
              </p:cNvSpPr>
              <p:nvPr/>
            </p:nvSpPr>
            <p:spPr bwMode="auto">
              <a:xfrm>
                <a:off x="3178" y="1314"/>
                <a:ext cx="449" cy="23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76" name="Line 680"/>
              <p:cNvSpPr>
                <a:spLocks noChangeShapeType="1"/>
              </p:cNvSpPr>
              <p:nvPr/>
            </p:nvSpPr>
            <p:spPr bwMode="auto">
              <a:xfrm>
                <a:off x="3650" y="1570"/>
                <a:ext cx="445" cy="24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77" name="Line 681"/>
              <p:cNvSpPr>
                <a:spLocks noChangeShapeType="1"/>
              </p:cNvSpPr>
              <p:nvPr/>
            </p:nvSpPr>
            <p:spPr bwMode="auto">
              <a:xfrm>
                <a:off x="3414" y="391"/>
                <a:ext cx="449" cy="23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78" name="Line 682"/>
              <p:cNvSpPr>
                <a:spLocks noChangeShapeType="1"/>
              </p:cNvSpPr>
              <p:nvPr/>
            </p:nvSpPr>
            <p:spPr bwMode="auto">
              <a:xfrm>
                <a:off x="2952" y="119"/>
                <a:ext cx="453" cy="224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79" name="Line 683"/>
              <p:cNvSpPr>
                <a:spLocks noChangeShapeType="1"/>
              </p:cNvSpPr>
              <p:nvPr/>
            </p:nvSpPr>
            <p:spPr bwMode="auto">
              <a:xfrm flipV="1">
                <a:off x="940" y="1138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80" name="Line 684"/>
              <p:cNvSpPr>
                <a:spLocks noChangeShapeType="1"/>
              </p:cNvSpPr>
              <p:nvPr/>
            </p:nvSpPr>
            <p:spPr bwMode="auto">
              <a:xfrm flipV="1">
                <a:off x="1369" y="1377"/>
                <a:ext cx="676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81" name="Line 685"/>
              <p:cNvSpPr>
                <a:spLocks noChangeShapeType="1"/>
              </p:cNvSpPr>
              <p:nvPr/>
            </p:nvSpPr>
            <p:spPr bwMode="auto">
              <a:xfrm flipV="1">
                <a:off x="1387" y="154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82" name="Line 686"/>
              <p:cNvSpPr>
                <a:spLocks noChangeShapeType="1"/>
              </p:cNvSpPr>
              <p:nvPr/>
            </p:nvSpPr>
            <p:spPr bwMode="auto">
              <a:xfrm flipV="1">
                <a:off x="1831" y="177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83" name="Line 687"/>
              <p:cNvSpPr>
                <a:spLocks noChangeShapeType="1"/>
              </p:cNvSpPr>
              <p:nvPr/>
            </p:nvSpPr>
            <p:spPr bwMode="auto">
              <a:xfrm flipV="1">
                <a:off x="1834" y="1918"/>
                <a:ext cx="685" cy="45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84" name="Line 688"/>
              <p:cNvSpPr>
                <a:spLocks noChangeShapeType="1"/>
              </p:cNvSpPr>
              <p:nvPr/>
            </p:nvSpPr>
            <p:spPr bwMode="auto">
              <a:xfrm flipV="1">
                <a:off x="2275" y="213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85" name="Line 689"/>
              <p:cNvSpPr>
                <a:spLocks noChangeShapeType="1"/>
              </p:cNvSpPr>
              <p:nvPr/>
            </p:nvSpPr>
            <p:spPr bwMode="auto">
              <a:xfrm flipV="1">
                <a:off x="2282" y="2275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86" name="Line 690"/>
              <p:cNvSpPr>
                <a:spLocks noChangeShapeType="1"/>
              </p:cNvSpPr>
              <p:nvPr/>
            </p:nvSpPr>
            <p:spPr bwMode="auto">
              <a:xfrm flipV="1">
                <a:off x="2723" y="2502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87" name="Line 691"/>
              <p:cNvSpPr>
                <a:spLocks noChangeShapeType="1"/>
              </p:cNvSpPr>
              <p:nvPr/>
            </p:nvSpPr>
            <p:spPr bwMode="auto">
              <a:xfrm flipV="1">
                <a:off x="1614" y="573"/>
                <a:ext cx="686" cy="488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88" name="Line 692"/>
              <p:cNvSpPr>
                <a:spLocks noChangeShapeType="1"/>
              </p:cNvSpPr>
              <p:nvPr/>
            </p:nvSpPr>
            <p:spPr bwMode="auto">
              <a:xfrm flipV="1">
                <a:off x="2059" y="81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89" name="Line 693"/>
              <p:cNvSpPr>
                <a:spLocks noChangeShapeType="1"/>
              </p:cNvSpPr>
              <p:nvPr/>
            </p:nvSpPr>
            <p:spPr bwMode="auto">
              <a:xfrm flipV="1">
                <a:off x="2055" y="92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90" name="Line 694"/>
              <p:cNvSpPr>
                <a:spLocks noChangeShapeType="1"/>
              </p:cNvSpPr>
              <p:nvPr/>
            </p:nvSpPr>
            <p:spPr bwMode="auto">
              <a:xfrm flipV="1">
                <a:off x="2503" y="1157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91" name="Line 695"/>
              <p:cNvSpPr>
                <a:spLocks noChangeShapeType="1"/>
              </p:cNvSpPr>
              <p:nvPr/>
            </p:nvSpPr>
            <p:spPr bwMode="auto">
              <a:xfrm flipV="1">
                <a:off x="2507" y="1318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92" name="Line 696"/>
              <p:cNvSpPr>
                <a:spLocks noChangeShapeType="1"/>
              </p:cNvSpPr>
              <p:nvPr/>
            </p:nvSpPr>
            <p:spPr bwMode="auto">
              <a:xfrm flipV="1">
                <a:off x="2965" y="1553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93" name="Line 697"/>
              <p:cNvSpPr>
                <a:spLocks noChangeShapeType="1"/>
              </p:cNvSpPr>
              <p:nvPr/>
            </p:nvSpPr>
            <p:spPr bwMode="auto">
              <a:xfrm flipV="1">
                <a:off x="2969" y="1626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94" name="Line 698"/>
              <p:cNvSpPr>
                <a:spLocks noChangeShapeType="1"/>
              </p:cNvSpPr>
              <p:nvPr/>
            </p:nvSpPr>
            <p:spPr bwMode="auto">
              <a:xfrm flipV="1">
                <a:off x="3401" y="1872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95" name="Line 699"/>
              <p:cNvSpPr>
                <a:spLocks noChangeShapeType="1"/>
              </p:cNvSpPr>
              <p:nvPr/>
            </p:nvSpPr>
            <p:spPr bwMode="auto">
              <a:xfrm flipV="1">
                <a:off x="4095" y="1330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96" name="Line 700"/>
              <p:cNvSpPr>
                <a:spLocks noChangeShapeType="1"/>
              </p:cNvSpPr>
              <p:nvPr/>
            </p:nvSpPr>
            <p:spPr bwMode="auto">
              <a:xfrm flipV="1">
                <a:off x="3647" y="1098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97" name="Line 701"/>
              <p:cNvSpPr>
                <a:spLocks noChangeShapeType="1"/>
              </p:cNvSpPr>
              <p:nvPr/>
            </p:nvSpPr>
            <p:spPr bwMode="auto">
              <a:xfrm flipV="1">
                <a:off x="3636" y="1018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98" name="Line 702"/>
              <p:cNvSpPr>
                <a:spLocks noChangeShapeType="1"/>
              </p:cNvSpPr>
              <p:nvPr/>
            </p:nvSpPr>
            <p:spPr bwMode="auto">
              <a:xfrm flipV="1">
                <a:off x="3200" y="780"/>
                <a:ext cx="676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699" name="Line 703"/>
              <p:cNvSpPr>
                <a:spLocks noChangeShapeType="1"/>
              </p:cNvSpPr>
              <p:nvPr/>
            </p:nvSpPr>
            <p:spPr bwMode="auto">
              <a:xfrm flipV="1">
                <a:off x="3190" y="633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700" name="Line 704"/>
              <p:cNvSpPr>
                <a:spLocks noChangeShapeType="1"/>
              </p:cNvSpPr>
              <p:nvPr/>
            </p:nvSpPr>
            <p:spPr bwMode="auto">
              <a:xfrm flipV="1">
                <a:off x="2738" y="394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701" name="Line 705"/>
              <p:cNvSpPr>
                <a:spLocks noChangeShapeType="1"/>
              </p:cNvSpPr>
              <p:nvPr/>
            </p:nvSpPr>
            <p:spPr bwMode="auto">
              <a:xfrm flipV="1">
                <a:off x="2726" y="354"/>
                <a:ext cx="677" cy="47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702" name="Line 706"/>
              <p:cNvSpPr>
                <a:spLocks noChangeShapeType="1"/>
              </p:cNvSpPr>
              <p:nvPr/>
            </p:nvSpPr>
            <p:spPr bwMode="auto">
              <a:xfrm flipV="1">
                <a:off x="2304" y="119"/>
                <a:ext cx="660" cy="467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703" name="Line 707"/>
              <p:cNvSpPr>
                <a:spLocks noChangeShapeType="1"/>
              </p:cNvSpPr>
              <p:nvPr/>
            </p:nvSpPr>
            <p:spPr bwMode="auto">
              <a:xfrm>
                <a:off x="1615" y="1069"/>
                <a:ext cx="444" cy="211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36704" name="Group 709"/>
              <p:cNvGrpSpPr>
                <a:grpSpLocks/>
              </p:cNvGrpSpPr>
              <p:nvPr/>
            </p:nvGrpSpPr>
            <p:grpSpPr bwMode="auto">
              <a:xfrm>
                <a:off x="2738" y="2425"/>
                <a:ext cx="503" cy="412"/>
                <a:chOff x="2738" y="2420"/>
                <a:chExt cx="503" cy="412"/>
              </a:xfrm>
            </p:grpSpPr>
            <p:sp>
              <p:nvSpPr>
                <p:cNvPr id="236762" name="Freeform 710"/>
                <p:cNvSpPr>
                  <a:spLocks/>
                </p:cNvSpPr>
                <p:nvPr/>
              </p:nvSpPr>
              <p:spPr bwMode="auto">
                <a:xfrm>
                  <a:off x="2738" y="2420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63" name="Freeform 711"/>
                <p:cNvSpPr>
                  <a:spLocks/>
                </p:cNvSpPr>
                <p:nvPr/>
              </p:nvSpPr>
              <p:spPr bwMode="auto">
                <a:xfrm>
                  <a:off x="2738" y="2420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05" name="Rectangle 712"/>
              <p:cNvSpPr>
                <a:spLocks noChangeArrowheads="1"/>
              </p:cNvSpPr>
              <p:nvPr/>
            </p:nvSpPr>
            <p:spPr bwMode="auto">
              <a:xfrm rot="-2040000">
                <a:off x="2894" y="2531"/>
                <a:ext cx="24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386</a:t>
                </a:r>
              </a:p>
            </p:txBody>
          </p:sp>
          <p:grpSp>
            <p:nvGrpSpPr>
              <p:cNvPr id="236706" name="Group 713"/>
              <p:cNvGrpSpPr>
                <a:grpSpLocks/>
              </p:cNvGrpSpPr>
              <p:nvPr/>
            </p:nvGrpSpPr>
            <p:grpSpPr bwMode="auto">
              <a:xfrm>
                <a:off x="2286" y="2055"/>
                <a:ext cx="504" cy="412"/>
                <a:chOff x="2286" y="2050"/>
                <a:chExt cx="504" cy="412"/>
              </a:xfrm>
            </p:grpSpPr>
            <p:sp>
              <p:nvSpPr>
                <p:cNvPr id="236760" name="Freeform 714"/>
                <p:cNvSpPr>
                  <a:spLocks/>
                </p:cNvSpPr>
                <p:nvPr/>
              </p:nvSpPr>
              <p:spPr bwMode="auto">
                <a:xfrm>
                  <a:off x="2286" y="2050"/>
                  <a:ext cx="504" cy="412"/>
                </a:xfrm>
                <a:custGeom>
                  <a:avLst/>
                  <a:gdLst>
                    <a:gd name="T0" fmla="*/ 0 w 504"/>
                    <a:gd name="T1" fmla="*/ 275 h 412"/>
                    <a:gd name="T2" fmla="*/ 92 w 504"/>
                    <a:gd name="T3" fmla="*/ 412 h 412"/>
                    <a:gd name="T4" fmla="*/ 504 w 504"/>
                    <a:gd name="T5" fmla="*/ 137 h 412"/>
                    <a:gd name="T6" fmla="*/ 412 w 504"/>
                    <a:gd name="T7" fmla="*/ 0 h 412"/>
                    <a:gd name="T8" fmla="*/ 0 w 504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2"/>
                    <a:gd name="T17" fmla="*/ 504 w 504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61" name="Freeform 715"/>
                <p:cNvSpPr>
                  <a:spLocks/>
                </p:cNvSpPr>
                <p:nvPr/>
              </p:nvSpPr>
              <p:spPr bwMode="auto">
                <a:xfrm>
                  <a:off x="2286" y="2050"/>
                  <a:ext cx="504" cy="412"/>
                </a:xfrm>
                <a:custGeom>
                  <a:avLst/>
                  <a:gdLst>
                    <a:gd name="T0" fmla="*/ 0 w 504"/>
                    <a:gd name="T1" fmla="*/ 275 h 412"/>
                    <a:gd name="T2" fmla="*/ 92 w 504"/>
                    <a:gd name="T3" fmla="*/ 412 h 412"/>
                    <a:gd name="T4" fmla="*/ 504 w 504"/>
                    <a:gd name="T5" fmla="*/ 137 h 412"/>
                    <a:gd name="T6" fmla="*/ 412 w 504"/>
                    <a:gd name="T7" fmla="*/ 0 h 412"/>
                    <a:gd name="T8" fmla="*/ 0 w 504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2"/>
                    <a:gd name="T17" fmla="*/ 504 w 504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07" name="Rectangle 716"/>
              <p:cNvSpPr>
                <a:spLocks noChangeArrowheads="1"/>
              </p:cNvSpPr>
              <p:nvPr/>
            </p:nvSpPr>
            <p:spPr bwMode="auto">
              <a:xfrm rot="-2040000">
                <a:off x="2443" y="2162"/>
                <a:ext cx="24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953</a:t>
                </a:r>
              </a:p>
            </p:txBody>
          </p:sp>
          <p:grpSp>
            <p:nvGrpSpPr>
              <p:cNvPr id="236708" name="Group 717"/>
              <p:cNvGrpSpPr>
                <a:grpSpLocks/>
              </p:cNvGrpSpPr>
              <p:nvPr/>
            </p:nvGrpSpPr>
            <p:grpSpPr bwMode="auto">
              <a:xfrm>
                <a:off x="1850" y="1718"/>
                <a:ext cx="503" cy="412"/>
                <a:chOff x="1850" y="1713"/>
                <a:chExt cx="503" cy="412"/>
              </a:xfrm>
            </p:grpSpPr>
            <p:sp>
              <p:nvSpPr>
                <p:cNvPr id="236758" name="Freeform 718"/>
                <p:cNvSpPr>
                  <a:spLocks/>
                </p:cNvSpPr>
                <p:nvPr/>
              </p:nvSpPr>
              <p:spPr bwMode="auto">
                <a:xfrm>
                  <a:off x="1850" y="1713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59" name="Freeform 719"/>
                <p:cNvSpPr>
                  <a:spLocks/>
                </p:cNvSpPr>
                <p:nvPr/>
              </p:nvSpPr>
              <p:spPr bwMode="auto">
                <a:xfrm>
                  <a:off x="1850" y="1713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09" name="Rectangle 720"/>
              <p:cNvSpPr>
                <a:spLocks noChangeArrowheads="1"/>
              </p:cNvSpPr>
              <p:nvPr/>
            </p:nvSpPr>
            <p:spPr bwMode="auto">
              <a:xfrm rot="-2040000">
                <a:off x="1974" y="1818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1568</a:t>
                </a:r>
              </a:p>
            </p:txBody>
          </p:sp>
          <p:grpSp>
            <p:nvGrpSpPr>
              <p:cNvPr id="236710" name="Group 721"/>
              <p:cNvGrpSpPr>
                <a:grpSpLocks/>
              </p:cNvGrpSpPr>
              <p:nvPr/>
            </p:nvGrpSpPr>
            <p:grpSpPr bwMode="auto">
              <a:xfrm>
                <a:off x="1398" y="1296"/>
                <a:ext cx="503" cy="412"/>
                <a:chOff x="1398" y="1291"/>
                <a:chExt cx="503" cy="412"/>
              </a:xfrm>
            </p:grpSpPr>
            <p:sp>
              <p:nvSpPr>
                <p:cNvPr id="236756" name="Freeform 722"/>
                <p:cNvSpPr>
                  <a:spLocks/>
                </p:cNvSpPr>
                <p:nvPr/>
              </p:nvSpPr>
              <p:spPr bwMode="auto">
                <a:xfrm>
                  <a:off x="1398" y="1291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2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57" name="Freeform 723"/>
                <p:cNvSpPr>
                  <a:spLocks/>
                </p:cNvSpPr>
                <p:nvPr/>
              </p:nvSpPr>
              <p:spPr bwMode="auto">
                <a:xfrm>
                  <a:off x="1398" y="1291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2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11" name="Rectangle 724"/>
              <p:cNvSpPr>
                <a:spLocks noChangeArrowheads="1"/>
              </p:cNvSpPr>
              <p:nvPr/>
            </p:nvSpPr>
            <p:spPr bwMode="auto">
              <a:xfrm rot="-2040000">
                <a:off x="1523" y="1396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2321</a:t>
                </a:r>
              </a:p>
            </p:txBody>
          </p:sp>
          <p:grpSp>
            <p:nvGrpSpPr>
              <p:cNvPr id="236712" name="Group 725"/>
              <p:cNvGrpSpPr>
                <a:grpSpLocks/>
              </p:cNvGrpSpPr>
              <p:nvPr/>
            </p:nvGrpSpPr>
            <p:grpSpPr bwMode="auto">
              <a:xfrm>
                <a:off x="2041" y="768"/>
                <a:ext cx="504" cy="412"/>
                <a:chOff x="2041" y="763"/>
                <a:chExt cx="504" cy="412"/>
              </a:xfrm>
            </p:grpSpPr>
            <p:sp>
              <p:nvSpPr>
                <p:cNvPr id="236754" name="Freeform 726"/>
                <p:cNvSpPr>
                  <a:spLocks/>
                </p:cNvSpPr>
                <p:nvPr/>
              </p:nvSpPr>
              <p:spPr bwMode="auto">
                <a:xfrm>
                  <a:off x="2041" y="763"/>
                  <a:ext cx="504" cy="412"/>
                </a:xfrm>
                <a:custGeom>
                  <a:avLst/>
                  <a:gdLst>
                    <a:gd name="T0" fmla="*/ 0 w 504"/>
                    <a:gd name="T1" fmla="*/ 275 h 412"/>
                    <a:gd name="T2" fmla="*/ 92 w 504"/>
                    <a:gd name="T3" fmla="*/ 412 h 412"/>
                    <a:gd name="T4" fmla="*/ 504 w 504"/>
                    <a:gd name="T5" fmla="*/ 137 h 412"/>
                    <a:gd name="T6" fmla="*/ 412 w 504"/>
                    <a:gd name="T7" fmla="*/ 0 h 412"/>
                    <a:gd name="T8" fmla="*/ 0 w 504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2"/>
                    <a:gd name="T17" fmla="*/ 504 w 504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55" name="Freeform 727"/>
                <p:cNvSpPr>
                  <a:spLocks/>
                </p:cNvSpPr>
                <p:nvPr/>
              </p:nvSpPr>
              <p:spPr bwMode="auto">
                <a:xfrm>
                  <a:off x="2041" y="763"/>
                  <a:ext cx="504" cy="412"/>
                </a:xfrm>
                <a:custGeom>
                  <a:avLst/>
                  <a:gdLst>
                    <a:gd name="T0" fmla="*/ 0 w 504"/>
                    <a:gd name="T1" fmla="*/ 275 h 412"/>
                    <a:gd name="T2" fmla="*/ 92 w 504"/>
                    <a:gd name="T3" fmla="*/ 412 h 412"/>
                    <a:gd name="T4" fmla="*/ 504 w 504"/>
                    <a:gd name="T5" fmla="*/ 137 h 412"/>
                    <a:gd name="T6" fmla="*/ 412 w 504"/>
                    <a:gd name="T7" fmla="*/ 0 h 412"/>
                    <a:gd name="T8" fmla="*/ 0 w 504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2"/>
                    <a:gd name="T17" fmla="*/ 504 w 504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13" name="Rectangle 728"/>
              <p:cNvSpPr>
                <a:spLocks noChangeArrowheads="1"/>
              </p:cNvSpPr>
              <p:nvPr/>
            </p:nvSpPr>
            <p:spPr bwMode="auto">
              <a:xfrm rot="-2040000">
                <a:off x="2166" y="868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2644</a:t>
                </a:r>
              </a:p>
            </p:txBody>
          </p:sp>
          <p:grpSp>
            <p:nvGrpSpPr>
              <p:cNvPr id="236714" name="Group 729"/>
              <p:cNvGrpSpPr>
                <a:grpSpLocks/>
              </p:cNvGrpSpPr>
              <p:nvPr/>
            </p:nvGrpSpPr>
            <p:grpSpPr bwMode="auto">
              <a:xfrm>
                <a:off x="2455" y="1121"/>
                <a:ext cx="503" cy="412"/>
                <a:chOff x="2455" y="1116"/>
                <a:chExt cx="503" cy="412"/>
              </a:xfrm>
            </p:grpSpPr>
            <p:sp>
              <p:nvSpPr>
                <p:cNvPr id="236752" name="Freeform 730"/>
                <p:cNvSpPr>
                  <a:spLocks/>
                </p:cNvSpPr>
                <p:nvPr/>
              </p:nvSpPr>
              <p:spPr bwMode="auto">
                <a:xfrm>
                  <a:off x="2455" y="1116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2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53" name="Freeform 731"/>
                <p:cNvSpPr>
                  <a:spLocks/>
                </p:cNvSpPr>
                <p:nvPr/>
              </p:nvSpPr>
              <p:spPr bwMode="auto">
                <a:xfrm>
                  <a:off x="2455" y="1116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2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15" name="Rectangle 732"/>
              <p:cNvSpPr>
                <a:spLocks noChangeArrowheads="1"/>
              </p:cNvSpPr>
              <p:nvPr/>
            </p:nvSpPr>
            <p:spPr bwMode="auto">
              <a:xfrm rot="-2040000">
                <a:off x="2579" y="1221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2174</a:t>
                </a:r>
              </a:p>
            </p:txBody>
          </p:sp>
          <p:grpSp>
            <p:nvGrpSpPr>
              <p:cNvPr id="236716" name="Group 733"/>
              <p:cNvGrpSpPr>
                <a:grpSpLocks/>
              </p:cNvGrpSpPr>
              <p:nvPr/>
            </p:nvGrpSpPr>
            <p:grpSpPr bwMode="auto">
              <a:xfrm>
                <a:off x="2918" y="1521"/>
                <a:ext cx="503" cy="412"/>
                <a:chOff x="2918" y="1516"/>
                <a:chExt cx="503" cy="412"/>
              </a:xfrm>
            </p:grpSpPr>
            <p:sp>
              <p:nvSpPr>
                <p:cNvPr id="236750" name="Freeform 734"/>
                <p:cNvSpPr>
                  <a:spLocks/>
                </p:cNvSpPr>
                <p:nvPr/>
              </p:nvSpPr>
              <p:spPr bwMode="auto">
                <a:xfrm>
                  <a:off x="2918" y="1516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51" name="Freeform 735"/>
                <p:cNvSpPr>
                  <a:spLocks/>
                </p:cNvSpPr>
                <p:nvPr/>
              </p:nvSpPr>
              <p:spPr bwMode="auto">
                <a:xfrm>
                  <a:off x="2918" y="1516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17" name="Rectangle 736"/>
              <p:cNvSpPr>
                <a:spLocks noChangeArrowheads="1"/>
              </p:cNvSpPr>
              <p:nvPr/>
            </p:nvSpPr>
            <p:spPr bwMode="auto">
              <a:xfrm rot="-2040000">
                <a:off x="3042" y="1621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1401</a:t>
                </a:r>
              </a:p>
            </p:txBody>
          </p:sp>
          <p:grpSp>
            <p:nvGrpSpPr>
              <p:cNvPr id="236718" name="Group 737"/>
              <p:cNvGrpSpPr>
                <a:grpSpLocks/>
              </p:cNvGrpSpPr>
              <p:nvPr/>
            </p:nvGrpSpPr>
            <p:grpSpPr bwMode="auto">
              <a:xfrm>
                <a:off x="3380" y="1825"/>
                <a:ext cx="503" cy="412"/>
                <a:chOff x="3380" y="1820"/>
                <a:chExt cx="503" cy="412"/>
              </a:xfrm>
            </p:grpSpPr>
            <p:sp>
              <p:nvSpPr>
                <p:cNvPr id="236748" name="Freeform 738"/>
                <p:cNvSpPr>
                  <a:spLocks/>
                </p:cNvSpPr>
                <p:nvPr/>
              </p:nvSpPr>
              <p:spPr bwMode="auto">
                <a:xfrm>
                  <a:off x="3380" y="1820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49" name="Freeform 739"/>
                <p:cNvSpPr>
                  <a:spLocks/>
                </p:cNvSpPr>
                <p:nvPr/>
              </p:nvSpPr>
              <p:spPr bwMode="auto">
                <a:xfrm>
                  <a:off x="3380" y="1820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19" name="Rectangle 740"/>
              <p:cNvSpPr>
                <a:spLocks noChangeArrowheads="1"/>
              </p:cNvSpPr>
              <p:nvPr/>
            </p:nvSpPr>
            <p:spPr bwMode="auto">
              <a:xfrm rot="-2040000">
                <a:off x="3504" y="1925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1051</a:t>
                </a:r>
              </a:p>
            </p:txBody>
          </p:sp>
          <p:grpSp>
            <p:nvGrpSpPr>
              <p:cNvPr id="236720" name="Group 741"/>
              <p:cNvGrpSpPr>
                <a:grpSpLocks/>
              </p:cNvGrpSpPr>
              <p:nvPr/>
            </p:nvGrpSpPr>
            <p:grpSpPr bwMode="auto">
              <a:xfrm>
                <a:off x="4056" y="1304"/>
                <a:ext cx="503" cy="412"/>
                <a:chOff x="4056" y="1299"/>
                <a:chExt cx="503" cy="412"/>
              </a:xfrm>
            </p:grpSpPr>
            <p:sp>
              <p:nvSpPr>
                <p:cNvPr id="236746" name="Freeform 742"/>
                <p:cNvSpPr>
                  <a:spLocks/>
                </p:cNvSpPr>
                <p:nvPr/>
              </p:nvSpPr>
              <p:spPr bwMode="auto">
                <a:xfrm>
                  <a:off x="4056" y="1299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47" name="Freeform 743"/>
                <p:cNvSpPr>
                  <a:spLocks/>
                </p:cNvSpPr>
                <p:nvPr/>
              </p:nvSpPr>
              <p:spPr bwMode="auto">
                <a:xfrm>
                  <a:off x="4056" y="1299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1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1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21" name="Rectangle 744"/>
              <p:cNvSpPr>
                <a:spLocks noChangeArrowheads="1"/>
              </p:cNvSpPr>
              <p:nvPr/>
            </p:nvSpPr>
            <p:spPr bwMode="auto">
              <a:xfrm rot="-2040000">
                <a:off x="4180" y="1404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1311</a:t>
                </a:r>
              </a:p>
            </p:txBody>
          </p:sp>
          <p:grpSp>
            <p:nvGrpSpPr>
              <p:cNvPr id="236722" name="Group 745"/>
              <p:cNvGrpSpPr>
                <a:grpSpLocks/>
              </p:cNvGrpSpPr>
              <p:nvPr/>
            </p:nvGrpSpPr>
            <p:grpSpPr bwMode="auto">
              <a:xfrm>
                <a:off x="3630" y="963"/>
                <a:ext cx="503" cy="412"/>
                <a:chOff x="3630" y="958"/>
                <a:chExt cx="503" cy="412"/>
              </a:xfrm>
            </p:grpSpPr>
            <p:sp>
              <p:nvSpPr>
                <p:cNvPr id="236744" name="Freeform 746"/>
                <p:cNvSpPr>
                  <a:spLocks/>
                </p:cNvSpPr>
                <p:nvPr/>
              </p:nvSpPr>
              <p:spPr bwMode="auto">
                <a:xfrm>
                  <a:off x="3630" y="958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45" name="Freeform 747"/>
                <p:cNvSpPr>
                  <a:spLocks/>
                </p:cNvSpPr>
                <p:nvPr/>
              </p:nvSpPr>
              <p:spPr bwMode="auto">
                <a:xfrm>
                  <a:off x="3630" y="958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23" name="Rectangle 748"/>
              <p:cNvSpPr>
                <a:spLocks noChangeArrowheads="1"/>
              </p:cNvSpPr>
              <p:nvPr/>
            </p:nvSpPr>
            <p:spPr bwMode="auto">
              <a:xfrm rot="-2040000">
                <a:off x="3754" y="1063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1694</a:t>
                </a:r>
              </a:p>
            </p:txBody>
          </p:sp>
          <p:grpSp>
            <p:nvGrpSpPr>
              <p:cNvPr id="236724" name="Group 749"/>
              <p:cNvGrpSpPr>
                <a:grpSpLocks/>
              </p:cNvGrpSpPr>
              <p:nvPr/>
            </p:nvGrpSpPr>
            <p:grpSpPr bwMode="auto">
              <a:xfrm>
                <a:off x="3164" y="596"/>
                <a:ext cx="503" cy="412"/>
                <a:chOff x="3164" y="591"/>
                <a:chExt cx="503" cy="412"/>
              </a:xfrm>
            </p:grpSpPr>
            <p:sp>
              <p:nvSpPr>
                <p:cNvPr id="236742" name="Freeform 750"/>
                <p:cNvSpPr>
                  <a:spLocks/>
                </p:cNvSpPr>
                <p:nvPr/>
              </p:nvSpPr>
              <p:spPr bwMode="auto">
                <a:xfrm>
                  <a:off x="3164" y="591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43" name="Freeform 751"/>
                <p:cNvSpPr>
                  <a:spLocks/>
                </p:cNvSpPr>
                <p:nvPr/>
              </p:nvSpPr>
              <p:spPr bwMode="auto">
                <a:xfrm>
                  <a:off x="3164" y="591"/>
                  <a:ext cx="503" cy="412"/>
                </a:xfrm>
                <a:custGeom>
                  <a:avLst/>
                  <a:gdLst>
                    <a:gd name="T0" fmla="*/ 0 w 503"/>
                    <a:gd name="T1" fmla="*/ 275 h 412"/>
                    <a:gd name="T2" fmla="*/ 92 w 503"/>
                    <a:gd name="T3" fmla="*/ 412 h 412"/>
                    <a:gd name="T4" fmla="*/ 503 w 503"/>
                    <a:gd name="T5" fmla="*/ 137 h 412"/>
                    <a:gd name="T6" fmla="*/ 411 w 503"/>
                    <a:gd name="T7" fmla="*/ 0 h 412"/>
                    <a:gd name="T8" fmla="*/ 0 w 503"/>
                    <a:gd name="T9" fmla="*/ 275 h 4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3"/>
                    <a:gd name="T16" fmla="*/ 0 h 412"/>
                    <a:gd name="T17" fmla="*/ 503 w 503"/>
                    <a:gd name="T18" fmla="*/ 412 h 4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3" h="412">
                      <a:moveTo>
                        <a:pt x="0" y="275"/>
                      </a:moveTo>
                      <a:lnTo>
                        <a:pt x="92" y="412"/>
                      </a:lnTo>
                      <a:lnTo>
                        <a:pt x="503" y="137"/>
                      </a:lnTo>
                      <a:lnTo>
                        <a:pt x="411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25" name="Rectangle 752"/>
              <p:cNvSpPr>
                <a:spLocks noChangeArrowheads="1"/>
              </p:cNvSpPr>
              <p:nvPr/>
            </p:nvSpPr>
            <p:spPr bwMode="auto">
              <a:xfrm rot="-2040000">
                <a:off x="3288" y="696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2381</a:t>
                </a:r>
              </a:p>
            </p:txBody>
          </p:sp>
          <p:grpSp>
            <p:nvGrpSpPr>
              <p:cNvPr id="236726" name="Group 753"/>
              <p:cNvGrpSpPr>
                <a:grpSpLocks/>
              </p:cNvGrpSpPr>
              <p:nvPr/>
            </p:nvGrpSpPr>
            <p:grpSpPr bwMode="auto">
              <a:xfrm>
                <a:off x="2672" y="302"/>
                <a:ext cx="504" cy="413"/>
                <a:chOff x="2672" y="297"/>
                <a:chExt cx="504" cy="413"/>
              </a:xfrm>
            </p:grpSpPr>
            <p:sp>
              <p:nvSpPr>
                <p:cNvPr id="236740" name="Freeform 754"/>
                <p:cNvSpPr>
                  <a:spLocks/>
                </p:cNvSpPr>
                <p:nvPr/>
              </p:nvSpPr>
              <p:spPr bwMode="auto">
                <a:xfrm>
                  <a:off x="2672" y="297"/>
                  <a:ext cx="504" cy="413"/>
                </a:xfrm>
                <a:custGeom>
                  <a:avLst/>
                  <a:gdLst>
                    <a:gd name="T0" fmla="*/ 0 w 504"/>
                    <a:gd name="T1" fmla="*/ 275 h 413"/>
                    <a:gd name="T2" fmla="*/ 92 w 504"/>
                    <a:gd name="T3" fmla="*/ 413 h 413"/>
                    <a:gd name="T4" fmla="*/ 504 w 504"/>
                    <a:gd name="T5" fmla="*/ 137 h 413"/>
                    <a:gd name="T6" fmla="*/ 412 w 504"/>
                    <a:gd name="T7" fmla="*/ 0 h 413"/>
                    <a:gd name="T8" fmla="*/ 0 w 504"/>
                    <a:gd name="T9" fmla="*/ 275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3"/>
                    <a:gd name="T17" fmla="*/ 504 w 504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3">
                      <a:moveTo>
                        <a:pt x="0" y="275"/>
                      </a:moveTo>
                      <a:lnTo>
                        <a:pt x="92" y="413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741" name="Freeform 755"/>
                <p:cNvSpPr>
                  <a:spLocks/>
                </p:cNvSpPr>
                <p:nvPr/>
              </p:nvSpPr>
              <p:spPr bwMode="auto">
                <a:xfrm>
                  <a:off x="2672" y="297"/>
                  <a:ext cx="504" cy="413"/>
                </a:xfrm>
                <a:custGeom>
                  <a:avLst/>
                  <a:gdLst>
                    <a:gd name="T0" fmla="*/ 0 w 504"/>
                    <a:gd name="T1" fmla="*/ 275 h 413"/>
                    <a:gd name="T2" fmla="*/ 92 w 504"/>
                    <a:gd name="T3" fmla="*/ 413 h 413"/>
                    <a:gd name="T4" fmla="*/ 504 w 504"/>
                    <a:gd name="T5" fmla="*/ 137 h 413"/>
                    <a:gd name="T6" fmla="*/ 412 w 504"/>
                    <a:gd name="T7" fmla="*/ 0 h 413"/>
                    <a:gd name="T8" fmla="*/ 0 w 504"/>
                    <a:gd name="T9" fmla="*/ 275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13"/>
                    <a:gd name="T17" fmla="*/ 504 w 504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13">
                      <a:moveTo>
                        <a:pt x="0" y="275"/>
                      </a:moveTo>
                      <a:lnTo>
                        <a:pt x="92" y="413"/>
                      </a:lnTo>
                      <a:lnTo>
                        <a:pt x="504" y="137"/>
                      </a:lnTo>
                      <a:lnTo>
                        <a:pt x="412" y="0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36727" name="Rectangle 756"/>
              <p:cNvSpPr>
                <a:spLocks noChangeArrowheads="1"/>
              </p:cNvSpPr>
              <p:nvPr/>
            </p:nvSpPr>
            <p:spPr bwMode="auto">
              <a:xfrm rot="-2040000">
                <a:off x="2797" y="403"/>
                <a:ext cx="3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2613</a:t>
                </a:r>
              </a:p>
            </p:txBody>
          </p:sp>
          <p:sp>
            <p:nvSpPr>
              <p:cNvPr id="236728" name="Line 757"/>
              <p:cNvSpPr>
                <a:spLocks noChangeShapeType="1"/>
              </p:cNvSpPr>
              <p:nvPr/>
            </p:nvSpPr>
            <p:spPr bwMode="auto">
              <a:xfrm>
                <a:off x="2508" y="1900"/>
                <a:ext cx="449" cy="23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729" name="Line 758"/>
              <p:cNvSpPr>
                <a:spLocks noChangeShapeType="1"/>
              </p:cNvSpPr>
              <p:nvPr/>
            </p:nvSpPr>
            <p:spPr bwMode="auto">
              <a:xfrm>
                <a:off x="2953" y="2267"/>
                <a:ext cx="458" cy="24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730" name="Line 759"/>
              <p:cNvSpPr>
                <a:spLocks noChangeShapeType="1"/>
              </p:cNvSpPr>
              <p:nvPr/>
            </p:nvSpPr>
            <p:spPr bwMode="auto">
              <a:xfrm>
                <a:off x="3650" y="1628"/>
                <a:ext cx="445" cy="2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731" name="Line 760"/>
              <p:cNvSpPr>
                <a:spLocks noChangeShapeType="1"/>
              </p:cNvSpPr>
              <p:nvPr/>
            </p:nvSpPr>
            <p:spPr bwMode="auto">
              <a:xfrm>
                <a:off x="3867" y="789"/>
                <a:ext cx="449" cy="23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732" name="Line 761"/>
              <p:cNvSpPr>
                <a:spLocks noChangeShapeType="1"/>
              </p:cNvSpPr>
              <p:nvPr/>
            </p:nvSpPr>
            <p:spPr bwMode="auto">
              <a:xfrm>
                <a:off x="4320" y="1101"/>
                <a:ext cx="453" cy="224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4938" name="Text Box 762"/>
              <p:cNvSpPr txBox="1">
                <a:spLocks noChangeArrowheads="1"/>
              </p:cNvSpPr>
              <p:nvPr/>
            </p:nvSpPr>
            <p:spPr bwMode="auto">
              <a:xfrm rot="19433315">
                <a:off x="3504" y="2481"/>
                <a:ext cx="137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P</a:t>
                </a:r>
                <a:r>
                  <a:rPr lang="pt-BR" sz="1800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2</a:t>
                </a:r>
                <a:r>
                  <a:rPr lang="pt-BR" sz="1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O</a:t>
                </a:r>
                <a:r>
                  <a:rPr lang="pt-BR" sz="1800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5</a:t>
                </a:r>
                <a:r>
                  <a:rPr lang="pt-BR" sz="1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 (kg ha</a:t>
                </a:r>
                <a:r>
                  <a:rPr lang="pt-BR" sz="1800" baseline="30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-1</a:t>
                </a:r>
                <a:r>
                  <a:rPr lang="pt-BR" sz="1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 ano</a:t>
                </a:r>
                <a:r>
                  <a:rPr lang="pt-BR" sz="1800" baseline="30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-1</a:t>
                </a:r>
                <a:r>
                  <a:rPr lang="pt-BR" sz="1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)</a:t>
                </a:r>
              </a:p>
            </p:txBody>
          </p:sp>
          <p:sp>
            <p:nvSpPr>
              <p:cNvPr id="434939" name="Text Box 763"/>
              <p:cNvSpPr txBox="1">
                <a:spLocks noChangeArrowheads="1"/>
              </p:cNvSpPr>
              <p:nvPr/>
            </p:nvSpPr>
            <p:spPr bwMode="auto">
              <a:xfrm rot="1532065">
                <a:off x="904" y="2763"/>
                <a:ext cx="116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Calcário (t ha</a:t>
                </a:r>
                <a:r>
                  <a:rPr lang="pt-BR" sz="1800" baseline="30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-1</a:t>
                </a:r>
                <a:r>
                  <a:rPr lang="pt-BR" sz="1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  <a:cs typeface="Arial Unicode MS" charset="0"/>
                  </a:rPr>
                  <a:t>) </a:t>
                </a:r>
              </a:p>
            </p:txBody>
          </p:sp>
          <p:sp>
            <p:nvSpPr>
              <p:cNvPr id="236735" name="Rectangle 764"/>
              <p:cNvSpPr>
                <a:spLocks noChangeArrowheads="1"/>
              </p:cNvSpPr>
              <p:nvPr/>
            </p:nvSpPr>
            <p:spPr bwMode="auto">
              <a:xfrm rot="-2100000">
                <a:off x="3113" y="2340"/>
                <a:ext cx="170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2060"/>
                    </a:solidFill>
                    <a:ea typeface="ＭＳ Ｐゴシック" charset="0"/>
                    <a:cs typeface="ＭＳ Ｐゴシック" charset="0"/>
                  </a:rPr>
                  <a:t>0                   60                    120</a:t>
                </a:r>
              </a:p>
            </p:txBody>
          </p:sp>
          <p:sp>
            <p:nvSpPr>
              <p:cNvPr id="236736" name="Rectangle 765"/>
              <p:cNvSpPr>
                <a:spLocks noChangeArrowheads="1"/>
              </p:cNvSpPr>
              <p:nvPr/>
            </p:nvSpPr>
            <p:spPr bwMode="auto">
              <a:xfrm rot="1560000">
                <a:off x="911" y="2658"/>
                <a:ext cx="15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>
                    <a:solidFill>
                      <a:srgbClr val="002060"/>
                    </a:solidFill>
                    <a:ea typeface="ＭＳ Ｐゴシック" charset="0"/>
                    <a:cs typeface="ＭＳ Ｐゴシック" charset="0"/>
                  </a:rPr>
                  <a:t>6+6      3+3     1,5+1,5  0+1,5</a:t>
                </a:r>
                <a:endParaRPr lang="pt-BR" sz="2000">
                  <a:solidFill>
                    <a:srgbClr val="00206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737" name="Rectangle 766"/>
              <p:cNvSpPr>
                <a:spLocks noChangeArrowheads="1"/>
              </p:cNvSpPr>
              <p:nvPr/>
            </p:nvSpPr>
            <p:spPr bwMode="auto">
              <a:xfrm>
                <a:off x="7" y="3329"/>
                <a:ext cx="5754" cy="55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>
                    <a:solidFill>
                      <a:srgbClr val="FF0000"/>
                    </a:solidFill>
                    <a:ea typeface="ＭＳ Ｐゴシック" charset="0"/>
                    <a:cs typeface="ＭＳ Ｐゴシック" charset="0"/>
                  </a:rPr>
                  <a:t>Influência da interação entre calagem e adubação fosfatada na produção do algodoeiro. 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>
                    <a:solidFill>
                      <a:srgbClr val="FF0000"/>
                    </a:solidFill>
                    <a:ea typeface="ＭＳ Ｐゴシック" charset="0"/>
                    <a:cs typeface="ＭＳ Ｐゴシック" charset="0"/>
                  </a:rPr>
                  <a:t>Dados são médias de quatro cultivos sucessivos de algodão.</a:t>
                </a:r>
              </a:p>
            </p:txBody>
          </p:sp>
          <p:sp>
            <p:nvSpPr>
              <p:cNvPr id="236738" name="Rectangle 769"/>
              <p:cNvSpPr>
                <a:spLocks noChangeArrowheads="1"/>
              </p:cNvSpPr>
              <p:nvPr/>
            </p:nvSpPr>
            <p:spPr bwMode="auto">
              <a:xfrm>
                <a:off x="0" y="3886"/>
                <a:ext cx="5760" cy="24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6739" name="Text Box 768"/>
              <p:cNvSpPr txBox="1">
                <a:spLocks noChangeArrowheads="1"/>
              </p:cNvSpPr>
              <p:nvPr/>
            </p:nvSpPr>
            <p:spPr bwMode="auto">
              <a:xfrm>
                <a:off x="34" y="4051"/>
                <a:ext cx="230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600">
                    <a:solidFill>
                      <a:srgbClr val="3333CC"/>
                    </a:solidFill>
                  </a:rPr>
                  <a:t>FONTE: Silva et al. (1987) - Bragantia</a:t>
                </a:r>
              </a:p>
            </p:txBody>
          </p:sp>
        </p:grpSp>
        <p:sp>
          <p:nvSpPr>
            <p:cNvPr id="236549" name="Oval 771"/>
            <p:cNvSpPr>
              <a:spLocks noChangeArrowheads="1"/>
            </p:cNvSpPr>
            <p:nvPr/>
          </p:nvSpPr>
          <p:spPr bwMode="auto">
            <a:xfrm>
              <a:off x="99" y="119"/>
              <a:ext cx="726" cy="635"/>
            </a:xfrm>
            <a:prstGeom prst="ellipse">
              <a:avLst/>
            </a:prstGeom>
            <a:solidFill>
              <a:schemeClr val="folHlink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35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pic>
        <p:nvPicPr>
          <p:cNvPr id="236547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6103938"/>
            <a:ext cx="14351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118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4" name="Group 1041"/>
          <p:cNvGrpSpPr>
            <a:grpSpLocks/>
          </p:cNvGrpSpPr>
          <p:nvPr/>
        </p:nvGrpSpPr>
        <p:grpSpPr bwMode="auto">
          <a:xfrm>
            <a:off x="-38100" y="-155575"/>
            <a:ext cx="9186863" cy="8289925"/>
            <a:chOff x="-24" y="-98"/>
            <a:chExt cx="5787" cy="5222"/>
          </a:xfrm>
        </p:grpSpPr>
        <p:sp>
          <p:nvSpPr>
            <p:cNvPr id="2385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5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395" y="636"/>
              <a:ext cx="3534" cy="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38598" name="Group 6"/>
            <p:cNvGrpSpPr>
              <a:grpSpLocks/>
            </p:cNvGrpSpPr>
            <p:nvPr/>
          </p:nvGrpSpPr>
          <p:grpSpPr bwMode="auto">
            <a:xfrm>
              <a:off x="751" y="57"/>
              <a:ext cx="4234" cy="1824"/>
              <a:chOff x="401" y="642"/>
              <a:chExt cx="3295" cy="1428"/>
            </a:xfrm>
          </p:grpSpPr>
          <p:sp>
            <p:nvSpPr>
              <p:cNvPr id="239361" name="Rectangle 7"/>
              <p:cNvSpPr>
                <a:spLocks noChangeArrowheads="1"/>
              </p:cNvSpPr>
              <p:nvPr/>
            </p:nvSpPr>
            <p:spPr bwMode="auto">
              <a:xfrm>
                <a:off x="401" y="642"/>
                <a:ext cx="1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2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62" name="Rectangle 8"/>
              <p:cNvSpPr>
                <a:spLocks noChangeArrowheads="1"/>
              </p:cNvSpPr>
              <p:nvPr/>
            </p:nvSpPr>
            <p:spPr bwMode="auto">
              <a:xfrm>
                <a:off x="594" y="812"/>
                <a:ext cx="1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1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63" name="Rectangle 9"/>
              <p:cNvSpPr>
                <a:spLocks noChangeArrowheads="1"/>
              </p:cNvSpPr>
              <p:nvPr/>
            </p:nvSpPr>
            <p:spPr bwMode="auto">
              <a:xfrm>
                <a:off x="622" y="846"/>
                <a:ext cx="1486" cy="12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64" name="Line 10"/>
              <p:cNvSpPr>
                <a:spLocks noChangeShapeType="1"/>
              </p:cNvSpPr>
              <p:nvPr/>
            </p:nvSpPr>
            <p:spPr bwMode="auto">
              <a:xfrm>
                <a:off x="820" y="959"/>
                <a:ext cx="0" cy="8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65" name="Line 11"/>
              <p:cNvSpPr>
                <a:spLocks noChangeShapeType="1"/>
              </p:cNvSpPr>
              <p:nvPr/>
            </p:nvSpPr>
            <p:spPr bwMode="auto">
              <a:xfrm>
                <a:off x="798" y="1832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66" name="Line 12"/>
              <p:cNvSpPr>
                <a:spLocks noChangeShapeType="1"/>
              </p:cNvSpPr>
              <p:nvPr/>
            </p:nvSpPr>
            <p:spPr bwMode="auto">
              <a:xfrm>
                <a:off x="798" y="1543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67" name="Line 13"/>
              <p:cNvSpPr>
                <a:spLocks noChangeShapeType="1"/>
              </p:cNvSpPr>
              <p:nvPr/>
            </p:nvSpPr>
            <p:spPr bwMode="auto">
              <a:xfrm>
                <a:off x="798" y="1254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68" name="Line 14"/>
              <p:cNvSpPr>
                <a:spLocks noChangeShapeType="1"/>
              </p:cNvSpPr>
              <p:nvPr/>
            </p:nvSpPr>
            <p:spPr bwMode="auto">
              <a:xfrm>
                <a:off x="798" y="959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69" name="Line 15"/>
              <p:cNvSpPr>
                <a:spLocks noChangeShapeType="1"/>
              </p:cNvSpPr>
              <p:nvPr/>
            </p:nvSpPr>
            <p:spPr bwMode="auto">
              <a:xfrm>
                <a:off x="820" y="1832"/>
                <a:ext cx="11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70" name="Line 16"/>
              <p:cNvSpPr>
                <a:spLocks noChangeShapeType="1"/>
              </p:cNvSpPr>
              <p:nvPr/>
            </p:nvSpPr>
            <p:spPr bwMode="auto">
              <a:xfrm flipV="1">
                <a:off x="820" y="1832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71" name="Line 17"/>
              <p:cNvSpPr>
                <a:spLocks noChangeShapeType="1"/>
              </p:cNvSpPr>
              <p:nvPr/>
            </p:nvSpPr>
            <p:spPr bwMode="auto">
              <a:xfrm flipV="1">
                <a:off x="1206" y="1832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72" name="Line 18"/>
              <p:cNvSpPr>
                <a:spLocks noChangeShapeType="1"/>
              </p:cNvSpPr>
              <p:nvPr/>
            </p:nvSpPr>
            <p:spPr bwMode="auto">
              <a:xfrm flipV="1">
                <a:off x="1598" y="1832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73" name="Line 19"/>
              <p:cNvSpPr>
                <a:spLocks noChangeShapeType="1"/>
              </p:cNvSpPr>
              <p:nvPr/>
            </p:nvSpPr>
            <p:spPr bwMode="auto">
              <a:xfrm flipV="1">
                <a:off x="1989" y="1832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74" name="Rectangle 20"/>
              <p:cNvSpPr>
                <a:spLocks noChangeArrowheads="1"/>
              </p:cNvSpPr>
              <p:nvPr/>
            </p:nvSpPr>
            <p:spPr bwMode="auto">
              <a:xfrm>
                <a:off x="1149" y="1418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75" name="Rectangle 21"/>
              <p:cNvSpPr>
                <a:spLocks noChangeArrowheads="1"/>
              </p:cNvSpPr>
              <p:nvPr/>
            </p:nvSpPr>
            <p:spPr bwMode="auto">
              <a:xfrm>
                <a:off x="1115" y="1469"/>
                <a:ext cx="29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76" name="Rectangle 22"/>
              <p:cNvSpPr>
                <a:spLocks noChangeArrowheads="1"/>
              </p:cNvSpPr>
              <p:nvPr/>
            </p:nvSpPr>
            <p:spPr bwMode="auto">
              <a:xfrm>
                <a:off x="1076" y="1361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77" name="Rectangle 23"/>
              <p:cNvSpPr>
                <a:spLocks noChangeArrowheads="1"/>
              </p:cNvSpPr>
              <p:nvPr/>
            </p:nvSpPr>
            <p:spPr bwMode="auto">
              <a:xfrm>
                <a:off x="1115" y="1265"/>
                <a:ext cx="29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78" name="Rectangle 24"/>
              <p:cNvSpPr>
                <a:spLocks noChangeArrowheads="1"/>
              </p:cNvSpPr>
              <p:nvPr/>
            </p:nvSpPr>
            <p:spPr bwMode="auto">
              <a:xfrm>
                <a:off x="1036" y="1407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79" name="Rectangle 25"/>
              <p:cNvSpPr>
                <a:spLocks noChangeArrowheads="1"/>
              </p:cNvSpPr>
              <p:nvPr/>
            </p:nvSpPr>
            <p:spPr bwMode="auto">
              <a:xfrm>
                <a:off x="1115" y="1123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80" name="Rectangle 26"/>
              <p:cNvSpPr>
                <a:spLocks noChangeArrowheads="1"/>
              </p:cNvSpPr>
              <p:nvPr/>
            </p:nvSpPr>
            <p:spPr bwMode="auto">
              <a:xfrm>
                <a:off x="1115" y="1271"/>
                <a:ext cx="29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81" name="Rectangle 27"/>
              <p:cNvSpPr>
                <a:spLocks noChangeArrowheads="1"/>
              </p:cNvSpPr>
              <p:nvPr/>
            </p:nvSpPr>
            <p:spPr bwMode="auto">
              <a:xfrm>
                <a:off x="1036" y="1424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82" name="Rectangle 28"/>
              <p:cNvSpPr>
                <a:spLocks noChangeArrowheads="1"/>
              </p:cNvSpPr>
              <p:nvPr/>
            </p:nvSpPr>
            <p:spPr bwMode="auto">
              <a:xfrm>
                <a:off x="957" y="1123"/>
                <a:ext cx="34" cy="2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83" name="Rectangle 29"/>
              <p:cNvSpPr>
                <a:spLocks noChangeArrowheads="1"/>
              </p:cNvSpPr>
              <p:nvPr/>
            </p:nvSpPr>
            <p:spPr bwMode="auto">
              <a:xfrm>
                <a:off x="1076" y="1078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84" name="Rectangle 30"/>
              <p:cNvSpPr>
                <a:spLocks noChangeArrowheads="1"/>
              </p:cNvSpPr>
              <p:nvPr/>
            </p:nvSpPr>
            <p:spPr bwMode="auto">
              <a:xfrm>
                <a:off x="1076" y="1038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85" name="Rectangle 31"/>
              <p:cNvSpPr>
                <a:spLocks noChangeArrowheads="1"/>
              </p:cNvSpPr>
              <p:nvPr/>
            </p:nvSpPr>
            <p:spPr bwMode="auto">
              <a:xfrm>
                <a:off x="996" y="1004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86" name="Rectangle 32"/>
              <p:cNvSpPr>
                <a:spLocks noChangeArrowheads="1"/>
              </p:cNvSpPr>
              <p:nvPr/>
            </p:nvSpPr>
            <p:spPr bwMode="auto">
              <a:xfrm>
                <a:off x="1467" y="1469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87" name="Rectangle 33"/>
              <p:cNvSpPr>
                <a:spLocks noChangeArrowheads="1"/>
              </p:cNvSpPr>
              <p:nvPr/>
            </p:nvSpPr>
            <p:spPr bwMode="auto">
              <a:xfrm>
                <a:off x="1348" y="1514"/>
                <a:ext cx="28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88" name="Rectangle 34"/>
              <p:cNvSpPr>
                <a:spLocks noChangeArrowheads="1"/>
              </p:cNvSpPr>
              <p:nvPr/>
            </p:nvSpPr>
            <p:spPr bwMode="auto">
              <a:xfrm>
                <a:off x="1348" y="1248"/>
                <a:ext cx="28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89" name="Rectangle 35"/>
              <p:cNvSpPr>
                <a:spLocks noChangeArrowheads="1"/>
              </p:cNvSpPr>
              <p:nvPr/>
            </p:nvSpPr>
            <p:spPr bwMode="auto">
              <a:xfrm>
                <a:off x="1427" y="1356"/>
                <a:ext cx="34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90" name="Rectangle 36"/>
              <p:cNvSpPr>
                <a:spLocks noChangeArrowheads="1"/>
              </p:cNvSpPr>
              <p:nvPr/>
            </p:nvSpPr>
            <p:spPr bwMode="auto">
              <a:xfrm>
                <a:off x="1467" y="1611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91" name="Rectangle 37"/>
              <p:cNvSpPr>
                <a:spLocks noChangeArrowheads="1"/>
              </p:cNvSpPr>
              <p:nvPr/>
            </p:nvSpPr>
            <p:spPr bwMode="auto">
              <a:xfrm>
                <a:off x="1427" y="1356"/>
                <a:ext cx="34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92" name="Rectangle 38"/>
              <p:cNvSpPr>
                <a:spLocks noChangeArrowheads="1"/>
              </p:cNvSpPr>
              <p:nvPr/>
            </p:nvSpPr>
            <p:spPr bwMode="auto">
              <a:xfrm>
                <a:off x="1269" y="1310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93" name="Rectangle 39"/>
              <p:cNvSpPr>
                <a:spLocks noChangeArrowheads="1"/>
              </p:cNvSpPr>
              <p:nvPr/>
            </p:nvSpPr>
            <p:spPr bwMode="auto">
              <a:xfrm>
                <a:off x="1388" y="1560"/>
                <a:ext cx="34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94" name="Rectangle 40"/>
              <p:cNvSpPr>
                <a:spLocks noChangeArrowheads="1"/>
              </p:cNvSpPr>
              <p:nvPr/>
            </p:nvSpPr>
            <p:spPr bwMode="auto">
              <a:xfrm>
                <a:off x="1269" y="1248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95" name="Rectangle 41"/>
              <p:cNvSpPr>
                <a:spLocks noChangeArrowheads="1"/>
              </p:cNvSpPr>
              <p:nvPr/>
            </p:nvSpPr>
            <p:spPr bwMode="auto">
              <a:xfrm>
                <a:off x="1229" y="1310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96" name="Rectangle 42"/>
              <p:cNvSpPr>
                <a:spLocks noChangeArrowheads="1"/>
              </p:cNvSpPr>
              <p:nvPr/>
            </p:nvSpPr>
            <p:spPr bwMode="auto">
              <a:xfrm>
                <a:off x="1547" y="1514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97" name="Rectangle 43"/>
              <p:cNvSpPr>
                <a:spLocks noChangeArrowheads="1"/>
              </p:cNvSpPr>
              <p:nvPr/>
            </p:nvSpPr>
            <p:spPr bwMode="auto">
              <a:xfrm>
                <a:off x="1269" y="1265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98" name="Rectangle 44"/>
              <p:cNvSpPr>
                <a:spLocks noChangeArrowheads="1"/>
              </p:cNvSpPr>
              <p:nvPr/>
            </p:nvSpPr>
            <p:spPr bwMode="auto">
              <a:xfrm>
                <a:off x="1620" y="1441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399" name="Rectangle 45"/>
              <p:cNvSpPr>
                <a:spLocks noChangeArrowheads="1"/>
              </p:cNvSpPr>
              <p:nvPr/>
            </p:nvSpPr>
            <p:spPr bwMode="auto">
              <a:xfrm>
                <a:off x="1586" y="1395"/>
                <a:ext cx="29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00" name="Rectangle 46"/>
              <p:cNvSpPr>
                <a:spLocks noChangeArrowheads="1"/>
              </p:cNvSpPr>
              <p:nvPr/>
            </p:nvSpPr>
            <p:spPr bwMode="auto">
              <a:xfrm>
                <a:off x="1507" y="1480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01" name="Rectangle 47"/>
              <p:cNvSpPr>
                <a:spLocks noChangeArrowheads="1"/>
              </p:cNvSpPr>
              <p:nvPr/>
            </p:nvSpPr>
            <p:spPr bwMode="auto">
              <a:xfrm>
                <a:off x="1467" y="1395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02" name="Rectangle 48"/>
              <p:cNvSpPr>
                <a:spLocks noChangeArrowheads="1"/>
              </p:cNvSpPr>
              <p:nvPr/>
            </p:nvSpPr>
            <p:spPr bwMode="auto">
              <a:xfrm>
                <a:off x="1700" y="1310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03" name="Rectangle 49"/>
              <p:cNvSpPr>
                <a:spLocks noChangeArrowheads="1"/>
              </p:cNvSpPr>
              <p:nvPr/>
            </p:nvSpPr>
            <p:spPr bwMode="auto">
              <a:xfrm>
                <a:off x="1547" y="1441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04" name="Rectangle 50"/>
              <p:cNvSpPr>
                <a:spLocks noChangeArrowheads="1"/>
              </p:cNvSpPr>
              <p:nvPr/>
            </p:nvSpPr>
            <p:spPr bwMode="auto">
              <a:xfrm>
                <a:off x="1660" y="1424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05" name="Rectangle 51"/>
              <p:cNvSpPr>
                <a:spLocks noChangeArrowheads="1"/>
              </p:cNvSpPr>
              <p:nvPr/>
            </p:nvSpPr>
            <p:spPr bwMode="auto">
              <a:xfrm>
                <a:off x="1507" y="1378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06" name="Rectangle 52"/>
              <p:cNvSpPr>
                <a:spLocks noChangeArrowheads="1"/>
              </p:cNvSpPr>
              <p:nvPr/>
            </p:nvSpPr>
            <p:spPr bwMode="auto">
              <a:xfrm>
                <a:off x="1427" y="1469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07" name="Rectangle 53"/>
              <p:cNvSpPr>
                <a:spLocks noChangeArrowheads="1"/>
              </p:cNvSpPr>
              <p:nvPr/>
            </p:nvSpPr>
            <p:spPr bwMode="auto">
              <a:xfrm>
                <a:off x="1427" y="1639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08" name="Rectangle 54"/>
              <p:cNvSpPr>
                <a:spLocks noChangeArrowheads="1"/>
              </p:cNvSpPr>
              <p:nvPr/>
            </p:nvSpPr>
            <p:spPr bwMode="auto">
              <a:xfrm>
                <a:off x="1467" y="1265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09" name="Rectangle 55"/>
              <p:cNvSpPr>
                <a:spLocks noChangeArrowheads="1"/>
              </p:cNvSpPr>
              <p:nvPr/>
            </p:nvSpPr>
            <p:spPr bwMode="auto">
              <a:xfrm>
                <a:off x="1507" y="1163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10" name="Rectangle 56"/>
              <p:cNvSpPr>
                <a:spLocks noChangeArrowheads="1"/>
              </p:cNvSpPr>
              <p:nvPr/>
            </p:nvSpPr>
            <p:spPr bwMode="auto">
              <a:xfrm>
                <a:off x="1467" y="1446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11" name="Rectangle 57"/>
              <p:cNvSpPr>
                <a:spLocks noChangeArrowheads="1"/>
              </p:cNvSpPr>
              <p:nvPr/>
            </p:nvSpPr>
            <p:spPr bwMode="auto">
              <a:xfrm>
                <a:off x="1660" y="1441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12" name="Rectangle 58"/>
              <p:cNvSpPr>
                <a:spLocks noChangeArrowheads="1"/>
              </p:cNvSpPr>
              <p:nvPr/>
            </p:nvSpPr>
            <p:spPr bwMode="auto">
              <a:xfrm>
                <a:off x="1700" y="1452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13" name="Rectangle 59"/>
              <p:cNvSpPr>
                <a:spLocks noChangeArrowheads="1"/>
              </p:cNvSpPr>
              <p:nvPr/>
            </p:nvSpPr>
            <p:spPr bwMode="auto">
              <a:xfrm>
                <a:off x="1739" y="1730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14" name="Rectangle 60"/>
              <p:cNvSpPr>
                <a:spLocks noChangeArrowheads="1"/>
              </p:cNvSpPr>
              <p:nvPr/>
            </p:nvSpPr>
            <p:spPr bwMode="auto">
              <a:xfrm>
                <a:off x="1660" y="1452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15" name="Rectangle 61"/>
              <p:cNvSpPr>
                <a:spLocks noChangeArrowheads="1"/>
              </p:cNvSpPr>
              <p:nvPr/>
            </p:nvSpPr>
            <p:spPr bwMode="auto">
              <a:xfrm>
                <a:off x="1507" y="1407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16" name="Rectangle 62"/>
              <p:cNvSpPr>
                <a:spLocks noChangeArrowheads="1"/>
              </p:cNvSpPr>
              <p:nvPr/>
            </p:nvSpPr>
            <p:spPr bwMode="auto">
              <a:xfrm>
                <a:off x="1819" y="1543"/>
                <a:ext cx="28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17" name="Rectangle 63"/>
              <p:cNvSpPr>
                <a:spLocks noChangeArrowheads="1"/>
              </p:cNvSpPr>
              <p:nvPr/>
            </p:nvSpPr>
            <p:spPr bwMode="auto">
              <a:xfrm>
                <a:off x="1547" y="1424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18" name="Rectangle 64"/>
              <p:cNvSpPr>
                <a:spLocks noChangeArrowheads="1"/>
              </p:cNvSpPr>
              <p:nvPr/>
            </p:nvSpPr>
            <p:spPr bwMode="auto">
              <a:xfrm>
                <a:off x="1819" y="1582"/>
                <a:ext cx="28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19" name="Rectangle 65"/>
              <p:cNvSpPr>
                <a:spLocks noChangeArrowheads="1"/>
              </p:cNvSpPr>
              <p:nvPr/>
            </p:nvSpPr>
            <p:spPr bwMode="auto">
              <a:xfrm>
                <a:off x="1427" y="1452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20" name="Rectangle 66"/>
              <p:cNvSpPr>
                <a:spLocks noChangeArrowheads="1"/>
              </p:cNvSpPr>
              <p:nvPr/>
            </p:nvSpPr>
            <p:spPr bwMode="auto">
              <a:xfrm>
                <a:off x="1620" y="1407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21" name="Rectangle 67"/>
              <p:cNvSpPr>
                <a:spLocks noChangeArrowheads="1"/>
              </p:cNvSpPr>
              <p:nvPr/>
            </p:nvSpPr>
            <p:spPr bwMode="auto">
              <a:xfrm>
                <a:off x="1819" y="1497"/>
                <a:ext cx="28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22" name="Line 68"/>
              <p:cNvSpPr>
                <a:spLocks noChangeShapeType="1"/>
              </p:cNvSpPr>
              <p:nvPr/>
            </p:nvSpPr>
            <p:spPr bwMode="auto">
              <a:xfrm>
                <a:off x="820" y="1157"/>
                <a:ext cx="1169" cy="45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23" name="Rectangle 69"/>
              <p:cNvSpPr>
                <a:spLocks noChangeArrowheads="1"/>
              </p:cNvSpPr>
              <p:nvPr/>
            </p:nvSpPr>
            <p:spPr bwMode="auto">
              <a:xfrm>
                <a:off x="684" y="1792"/>
                <a:ext cx="6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20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24" name="Rectangle 70"/>
              <p:cNvSpPr>
                <a:spLocks noChangeArrowheads="1"/>
              </p:cNvSpPr>
              <p:nvPr/>
            </p:nvSpPr>
            <p:spPr bwMode="auto">
              <a:xfrm>
                <a:off x="684" y="1497"/>
                <a:ext cx="6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40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25" name="Rectangle 71"/>
              <p:cNvSpPr>
                <a:spLocks noChangeArrowheads="1"/>
              </p:cNvSpPr>
              <p:nvPr/>
            </p:nvSpPr>
            <p:spPr bwMode="auto">
              <a:xfrm>
                <a:off x="684" y="1208"/>
                <a:ext cx="63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60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26" name="Rectangle 72"/>
              <p:cNvSpPr>
                <a:spLocks noChangeArrowheads="1"/>
              </p:cNvSpPr>
              <p:nvPr/>
            </p:nvSpPr>
            <p:spPr bwMode="auto">
              <a:xfrm>
                <a:off x="684" y="914"/>
                <a:ext cx="63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80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27" name="Rectangle 73"/>
              <p:cNvSpPr>
                <a:spLocks noChangeArrowheads="1"/>
              </p:cNvSpPr>
              <p:nvPr/>
            </p:nvSpPr>
            <p:spPr bwMode="auto">
              <a:xfrm>
                <a:off x="769" y="1894"/>
                <a:ext cx="78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4.0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28" name="Rectangle 74"/>
              <p:cNvSpPr>
                <a:spLocks noChangeArrowheads="1"/>
              </p:cNvSpPr>
              <p:nvPr/>
            </p:nvSpPr>
            <p:spPr bwMode="auto">
              <a:xfrm>
                <a:off x="1155" y="1894"/>
                <a:ext cx="78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4.5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29" name="Rectangle 75"/>
              <p:cNvSpPr>
                <a:spLocks noChangeArrowheads="1"/>
              </p:cNvSpPr>
              <p:nvPr/>
            </p:nvSpPr>
            <p:spPr bwMode="auto">
              <a:xfrm>
                <a:off x="1552" y="1894"/>
                <a:ext cx="78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5.0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30" name="Rectangle 76"/>
              <p:cNvSpPr>
                <a:spLocks noChangeArrowheads="1"/>
              </p:cNvSpPr>
              <p:nvPr/>
            </p:nvSpPr>
            <p:spPr bwMode="auto">
              <a:xfrm>
                <a:off x="1938" y="1894"/>
                <a:ext cx="78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5.5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31" name="Rectangle 77"/>
              <p:cNvSpPr>
                <a:spLocks noChangeArrowheads="1"/>
              </p:cNvSpPr>
              <p:nvPr/>
            </p:nvSpPr>
            <p:spPr bwMode="auto">
              <a:xfrm>
                <a:off x="2171" y="806"/>
                <a:ext cx="1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1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</a:t>
                </a:r>
                <a:endParaRPr lang="pt-BR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32" name="Rectangle 78"/>
              <p:cNvSpPr>
                <a:spLocks noChangeArrowheads="1"/>
              </p:cNvSpPr>
              <p:nvPr/>
            </p:nvSpPr>
            <p:spPr bwMode="auto">
              <a:xfrm>
                <a:off x="2199" y="840"/>
                <a:ext cx="1497" cy="1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33" name="Line 79"/>
              <p:cNvSpPr>
                <a:spLocks noChangeShapeType="1"/>
              </p:cNvSpPr>
              <p:nvPr/>
            </p:nvSpPr>
            <p:spPr bwMode="auto">
              <a:xfrm>
                <a:off x="2437" y="953"/>
                <a:ext cx="0" cy="8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34" name="Line 80"/>
              <p:cNvSpPr>
                <a:spLocks noChangeShapeType="1"/>
              </p:cNvSpPr>
              <p:nvPr/>
            </p:nvSpPr>
            <p:spPr bwMode="auto">
              <a:xfrm>
                <a:off x="2414" y="1832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35" name="Line 81"/>
              <p:cNvSpPr>
                <a:spLocks noChangeShapeType="1"/>
              </p:cNvSpPr>
              <p:nvPr/>
            </p:nvSpPr>
            <p:spPr bwMode="auto">
              <a:xfrm>
                <a:off x="2414" y="1611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36" name="Line 82"/>
              <p:cNvSpPr>
                <a:spLocks noChangeShapeType="1"/>
              </p:cNvSpPr>
              <p:nvPr/>
            </p:nvSpPr>
            <p:spPr bwMode="auto">
              <a:xfrm>
                <a:off x="2414" y="1395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37" name="Line 83"/>
              <p:cNvSpPr>
                <a:spLocks noChangeShapeType="1"/>
              </p:cNvSpPr>
              <p:nvPr/>
            </p:nvSpPr>
            <p:spPr bwMode="auto">
              <a:xfrm>
                <a:off x="2414" y="1174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38" name="Line 84"/>
              <p:cNvSpPr>
                <a:spLocks noChangeShapeType="1"/>
              </p:cNvSpPr>
              <p:nvPr/>
            </p:nvSpPr>
            <p:spPr bwMode="auto">
              <a:xfrm>
                <a:off x="2414" y="953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39" name="Line 85"/>
              <p:cNvSpPr>
                <a:spLocks noChangeShapeType="1"/>
              </p:cNvSpPr>
              <p:nvPr/>
            </p:nvSpPr>
            <p:spPr bwMode="auto">
              <a:xfrm>
                <a:off x="2437" y="1832"/>
                <a:ext cx="11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40" name="Line 86"/>
              <p:cNvSpPr>
                <a:spLocks noChangeShapeType="1"/>
              </p:cNvSpPr>
              <p:nvPr/>
            </p:nvSpPr>
            <p:spPr bwMode="auto">
              <a:xfrm flipV="1">
                <a:off x="2437" y="1832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41" name="Line 87"/>
              <p:cNvSpPr>
                <a:spLocks noChangeShapeType="1"/>
              </p:cNvSpPr>
              <p:nvPr/>
            </p:nvSpPr>
            <p:spPr bwMode="auto">
              <a:xfrm flipV="1">
                <a:off x="2721" y="1832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42" name="Line 88"/>
              <p:cNvSpPr>
                <a:spLocks noChangeShapeType="1"/>
              </p:cNvSpPr>
              <p:nvPr/>
            </p:nvSpPr>
            <p:spPr bwMode="auto">
              <a:xfrm flipV="1">
                <a:off x="3004" y="1832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43" name="Line 89"/>
              <p:cNvSpPr>
                <a:spLocks noChangeShapeType="1"/>
              </p:cNvSpPr>
              <p:nvPr/>
            </p:nvSpPr>
            <p:spPr bwMode="auto">
              <a:xfrm flipV="1">
                <a:off x="3288" y="1832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44" name="Line 90"/>
              <p:cNvSpPr>
                <a:spLocks noChangeShapeType="1"/>
              </p:cNvSpPr>
              <p:nvPr/>
            </p:nvSpPr>
            <p:spPr bwMode="auto">
              <a:xfrm flipV="1">
                <a:off x="3572" y="1832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45" name="Rectangle 91"/>
              <p:cNvSpPr>
                <a:spLocks noChangeArrowheads="1"/>
              </p:cNvSpPr>
              <p:nvPr/>
            </p:nvSpPr>
            <p:spPr bwMode="auto">
              <a:xfrm>
                <a:off x="2619" y="1571"/>
                <a:ext cx="34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46" name="Rectangle 92"/>
              <p:cNvSpPr>
                <a:spLocks noChangeArrowheads="1"/>
              </p:cNvSpPr>
              <p:nvPr/>
            </p:nvSpPr>
            <p:spPr bwMode="auto">
              <a:xfrm>
                <a:off x="2647" y="1390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47" name="Rectangle 93"/>
              <p:cNvSpPr>
                <a:spLocks noChangeArrowheads="1"/>
              </p:cNvSpPr>
              <p:nvPr/>
            </p:nvSpPr>
            <p:spPr bwMode="auto">
              <a:xfrm>
                <a:off x="2675" y="1429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48" name="Rectangle 94"/>
              <p:cNvSpPr>
                <a:spLocks noChangeArrowheads="1"/>
              </p:cNvSpPr>
              <p:nvPr/>
            </p:nvSpPr>
            <p:spPr bwMode="auto">
              <a:xfrm>
                <a:off x="2619" y="1469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49" name="Rectangle 95"/>
              <p:cNvSpPr>
                <a:spLocks noChangeArrowheads="1"/>
              </p:cNvSpPr>
              <p:nvPr/>
            </p:nvSpPr>
            <p:spPr bwMode="auto">
              <a:xfrm>
                <a:off x="2619" y="1611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50" name="Rectangle 96"/>
              <p:cNvSpPr>
                <a:spLocks noChangeArrowheads="1"/>
              </p:cNvSpPr>
              <p:nvPr/>
            </p:nvSpPr>
            <p:spPr bwMode="auto">
              <a:xfrm>
                <a:off x="2675" y="1429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51" name="Rectangle 97"/>
              <p:cNvSpPr>
                <a:spLocks noChangeArrowheads="1"/>
              </p:cNvSpPr>
              <p:nvPr/>
            </p:nvSpPr>
            <p:spPr bwMode="auto">
              <a:xfrm>
                <a:off x="2562" y="1446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52" name="Rectangle 98"/>
              <p:cNvSpPr>
                <a:spLocks noChangeArrowheads="1"/>
              </p:cNvSpPr>
              <p:nvPr/>
            </p:nvSpPr>
            <p:spPr bwMode="auto">
              <a:xfrm>
                <a:off x="2619" y="1033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53" name="Rectangle 99"/>
              <p:cNvSpPr>
                <a:spLocks noChangeArrowheads="1"/>
              </p:cNvSpPr>
              <p:nvPr/>
            </p:nvSpPr>
            <p:spPr bwMode="auto">
              <a:xfrm>
                <a:off x="2590" y="1225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54" name="Rectangle 100"/>
              <p:cNvSpPr>
                <a:spLocks noChangeArrowheads="1"/>
              </p:cNvSpPr>
              <p:nvPr/>
            </p:nvSpPr>
            <p:spPr bwMode="auto">
              <a:xfrm>
                <a:off x="2562" y="1237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55" name="Rectangle 101"/>
              <p:cNvSpPr>
                <a:spLocks noChangeArrowheads="1"/>
              </p:cNvSpPr>
              <p:nvPr/>
            </p:nvSpPr>
            <p:spPr bwMode="auto">
              <a:xfrm>
                <a:off x="2590" y="1225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56" name="Rectangle 102"/>
              <p:cNvSpPr>
                <a:spLocks noChangeArrowheads="1"/>
              </p:cNvSpPr>
              <p:nvPr/>
            </p:nvSpPr>
            <p:spPr bwMode="auto">
              <a:xfrm>
                <a:off x="2590" y="1129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57" name="Rectangle 103"/>
              <p:cNvSpPr>
                <a:spLocks noChangeArrowheads="1"/>
              </p:cNvSpPr>
              <p:nvPr/>
            </p:nvSpPr>
            <p:spPr bwMode="auto">
              <a:xfrm>
                <a:off x="2874" y="1526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58" name="Rectangle 104"/>
              <p:cNvSpPr>
                <a:spLocks noChangeArrowheads="1"/>
              </p:cNvSpPr>
              <p:nvPr/>
            </p:nvSpPr>
            <p:spPr bwMode="auto">
              <a:xfrm>
                <a:off x="2902" y="1582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59" name="Rectangle 105"/>
              <p:cNvSpPr>
                <a:spLocks noChangeArrowheads="1"/>
              </p:cNvSpPr>
              <p:nvPr/>
            </p:nvSpPr>
            <p:spPr bwMode="auto">
              <a:xfrm>
                <a:off x="3101" y="1696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60" name="Rectangle 106"/>
              <p:cNvSpPr>
                <a:spLocks noChangeArrowheads="1"/>
              </p:cNvSpPr>
              <p:nvPr/>
            </p:nvSpPr>
            <p:spPr bwMode="auto">
              <a:xfrm>
                <a:off x="3044" y="1526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61" name="Rectangle 107"/>
              <p:cNvSpPr>
                <a:spLocks noChangeArrowheads="1"/>
              </p:cNvSpPr>
              <p:nvPr/>
            </p:nvSpPr>
            <p:spPr bwMode="auto">
              <a:xfrm>
                <a:off x="2993" y="1582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62" name="Rectangle 108"/>
              <p:cNvSpPr>
                <a:spLocks noChangeArrowheads="1"/>
              </p:cNvSpPr>
              <p:nvPr/>
            </p:nvSpPr>
            <p:spPr bwMode="auto">
              <a:xfrm>
                <a:off x="2993" y="1639"/>
                <a:ext cx="28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63" name="Rectangle 109"/>
              <p:cNvSpPr>
                <a:spLocks noChangeArrowheads="1"/>
              </p:cNvSpPr>
              <p:nvPr/>
            </p:nvSpPr>
            <p:spPr bwMode="auto">
              <a:xfrm>
                <a:off x="2959" y="1537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64" name="Rectangle 110"/>
              <p:cNvSpPr>
                <a:spLocks noChangeArrowheads="1"/>
              </p:cNvSpPr>
              <p:nvPr/>
            </p:nvSpPr>
            <p:spPr bwMode="auto">
              <a:xfrm>
                <a:off x="2902" y="1543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65" name="Rectangle 111"/>
              <p:cNvSpPr>
                <a:spLocks noChangeArrowheads="1"/>
              </p:cNvSpPr>
              <p:nvPr/>
            </p:nvSpPr>
            <p:spPr bwMode="auto">
              <a:xfrm>
                <a:off x="2874" y="1639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66" name="Rectangle 112"/>
              <p:cNvSpPr>
                <a:spLocks noChangeArrowheads="1"/>
              </p:cNvSpPr>
              <p:nvPr/>
            </p:nvSpPr>
            <p:spPr bwMode="auto">
              <a:xfrm>
                <a:off x="2902" y="1503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67" name="Rectangle 113"/>
              <p:cNvSpPr>
                <a:spLocks noChangeArrowheads="1"/>
              </p:cNvSpPr>
              <p:nvPr/>
            </p:nvSpPr>
            <p:spPr bwMode="auto">
              <a:xfrm>
                <a:off x="2846" y="1599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68" name="Rectangle 114"/>
              <p:cNvSpPr>
                <a:spLocks noChangeArrowheads="1"/>
              </p:cNvSpPr>
              <p:nvPr/>
            </p:nvSpPr>
            <p:spPr bwMode="auto">
              <a:xfrm>
                <a:off x="2874" y="1690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69" name="Rectangle 115"/>
              <p:cNvSpPr>
                <a:spLocks noChangeArrowheads="1"/>
              </p:cNvSpPr>
              <p:nvPr/>
            </p:nvSpPr>
            <p:spPr bwMode="auto">
              <a:xfrm>
                <a:off x="3072" y="1656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70" name="Rectangle 116"/>
              <p:cNvSpPr>
                <a:spLocks noChangeArrowheads="1"/>
              </p:cNvSpPr>
              <p:nvPr/>
            </p:nvSpPr>
            <p:spPr bwMode="auto">
              <a:xfrm>
                <a:off x="3044" y="1707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71" name="Rectangle 117"/>
              <p:cNvSpPr>
                <a:spLocks noChangeArrowheads="1"/>
              </p:cNvSpPr>
              <p:nvPr/>
            </p:nvSpPr>
            <p:spPr bwMode="auto">
              <a:xfrm>
                <a:off x="3101" y="1594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72" name="Rectangle 118"/>
              <p:cNvSpPr>
                <a:spLocks noChangeArrowheads="1"/>
              </p:cNvSpPr>
              <p:nvPr/>
            </p:nvSpPr>
            <p:spPr bwMode="auto">
              <a:xfrm>
                <a:off x="3129" y="1656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73" name="Rectangle 119"/>
              <p:cNvSpPr>
                <a:spLocks noChangeArrowheads="1"/>
              </p:cNvSpPr>
              <p:nvPr/>
            </p:nvSpPr>
            <p:spPr bwMode="auto">
              <a:xfrm>
                <a:off x="3299" y="1611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74" name="Rectangle 120"/>
              <p:cNvSpPr>
                <a:spLocks noChangeArrowheads="1"/>
              </p:cNvSpPr>
              <p:nvPr/>
            </p:nvSpPr>
            <p:spPr bwMode="auto">
              <a:xfrm>
                <a:off x="3044" y="1684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75" name="Rectangle 121"/>
              <p:cNvSpPr>
                <a:spLocks noChangeArrowheads="1"/>
              </p:cNvSpPr>
              <p:nvPr/>
            </p:nvSpPr>
            <p:spPr bwMode="auto">
              <a:xfrm>
                <a:off x="3158" y="1650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76" name="Rectangle 122"/>
              <p:cNvSpPr>
                <a:spLocks noChangeArrowheads="1"/>
              </p:cNvSpPr>
              <p:nvPr/>
            </p:nvSpPr>
            <p:spPr bwMode="auto">
              <a:xfrm>
                <a:off x="2931" y="1582"/>
                <a:ext cx="34" cy="2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77" name="Rectangle 123"/>
              <p:cNvSpPr>
                <a:spLocks noChangeArrowheads="1"/>
              </p:cNvSpPr>
              <p:nvPr/>
            </p:nvSpPr>
            <p:spPr bwMode="auto">
              <a:xfrm>
                <a:off x="3044" y="1531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78" name="Rectangle 124"/>
              <p:cNvSpPr>
                <a:spLocks noChangeArrowheads="1"/>
              </p:cNvSpPr>
              <p:nvPr/>
            </p:nvSpPr>
            <p:spPr bwMode="auto">
              <a:xfrm>
                <a:off x="3072" y="1611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79" name="Rectangle 125"/>
              <p:cNvSpPr>
                <a:spLocks noChangeArrowheads="1"/>
              </p:cNvSpPr>
              <p:nvPr/>
            </p:nvSpPr>
            <p:spPr bwMode="auto">
              <a:xfrm>
                <a:off x="2993" y="157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80" name="Rectangle 126"/>
              <p:cNvSpPr>
                <a:spLocks noChangeArrowheads="1"/>
              </p:cNvSpPr>
              <p:nvPr/>
            </p:nvSpPr>
            <p:spPr bwMode="auto">
              <a:xfrm>
                <a:off x="3016" y="1684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81" name="Rectangle 127"/>
              <p:cNvSpPr>
                <a:spLocks noChangeArrowheads="1"/>
              </p:cNvSpPr>
              <p:nvPr/>
            </p:nvSpPr>
            <p:spPr bwMode="auto">
              <a:xfrm>
                <a:off x="3248" y="1679"/>
                <a:ext cx="29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82" name="Rectangle 128"/>
              <p:cNvSpPr>
                <a:spLocks noChangeArrowheads="1"/>
              </p:cNvSpPr>
              <p:nvPr/>
            </p:nvSpPr>
            <p:spPr bwMode="auto">
              <a:xfrm>
                <a:off x="3271" y="1560"/>
                <a:ext cx="34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83" name="Rectangle 129"/>
              <p:cNvSpPr>
                <a:spLocks noChangeArrowheads="1"/>
              </p:cNvSpPr>
              <p:nvPr/>
            </p:nvSpPr>
            <p:spPr bwMode="auto">
              <a:xfrm>
                <a:off x="3271" y="1582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84" name="Rectangle 130"/>
              <p:cNvSpPr>
                <a:spLocks noChangeArrowheads="1"/>
              </p:cNvSpPr>
              <p:nvPr/>
            </p:nvSpPr>
            <p:spPr bwMode="auto">
              <a:xfrm>
                <a:off x="3129" y="1701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85" name="Rectangle 131"/>
              <p:cNvSpPr>
                <a:spLocks noChangeArrowheads="1"/>
              </p:cNvSpPr>
              <p:nvPr/>
            </p:nvSpPr>
            <p:spPr bwMode="auto">
              <a:xfrm>
                <a:off x="3299" y="1571"/>
                <a:ext cx="34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86" name="Rectangle 132"/>
              <p:cNvSpPr>
                <a:spLocks noChangeArrowheads="1"/>
              </p:cNvSpPr>
              <p:nvPr/>
            </p:nvSpPr>
            <p:spPr bwMode="auto">
              <a:xfrm>
                <a:off x="3356" y="1577"/>
                <a:ext cx="34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87" name="Rectangle 133"/>
              <p:cNvSpPr>
                <a:spLocks noChangeArrowheads="1"/>
              </p:cNvSpPr>
              <p:nvPr/>
            </p:nvSpPr>
            <p:spPr bwMode="auto">
              <a:xfrm>
                <a:off x="3271" y="1667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88" name="Rectangle 134"/>
              <p:cNvSpPr>
                <a:spLocks noChangeArrowheads="1"/>
              </p:cNvSpPr>
              <p:nvPr/>
            </p:nvSpPr>
            <p:spPr bwMode="auto">
              <a:xfrm>
                <a:off x="3186" y="1577"/>
                <a:ext cx="34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89" name="Rectangle 135"/>
              <p:cNvSpPr>
                <a:spLocks noChangeArrowheads="1"/>
              </p:cNvSpPr>
              <p:nvPr/>
            </p:nvSpPr>
            <p:spPr bwMode="auto">
              <a:xfrm>
                <a:off x="3186" y="1588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90" name="Rectangle 136"/>
              <p:cNvSpPr>
                <a:spLocks noChangeArrowheads="1"/>
              </p:cNvSpPr>
              <p:nvPr/>
            </p:nvSpPr>
            <p:spPr bwMode="auto">
              <a:xfrm>
                <a:off x="3220" y="1645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91" name="Rectangle 137"/>
              <p:cNvSpPr>
                <a:spLocks noChangeArrowheads="1"/>
              </p:cNvSpPr>
              <p:nvPr/>
            </p:nvSpPr>
            <p:spPr bwMode="auto">
              <a:xfrm>
                <a:off x="3186" y="1526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92" name="Rectangle 138"/>
              <p:cNvSpPr>
                <a:spLocks noChangeArrowheads="1"/>
              </p:cNvSpPr>
              <p:nvPr/>
            </p:nvSpPr>
            <p:spPr bwMode="auto">
              <a:xfrm>
                <a:off x="3186" y="1622"/>
                <a:ext cx="34" cy="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93" name="Rectangle 139"/>
              <p:cNvSpPr>
                <a:spLocks noChangeArrowheads="1"/>
              </p:cNvSpPr>
              <p:nvPr/>
            </p:nvSpPr>
            <p:spPr bwMode="auto">
              <a:xfrm>
                <a:off x="2562" y="1514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94" name="Rectangle 140"/>
              <p:cNvSpPr>
                <a:spLocks noChangeArrowheads="1"/>
              </p:cNvSpPr>
              <p:nvPr/>
            </p:nvSpPr>
            <p:spPr bwMode="auto">
              <a:xfrm>
                <a:off x="2619" y="1435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95" name="Rectangle 141"/>
              <p:cNvSpPr>
                <a:spLocks noChangeArrowheads="1"/>
              </p:cNvSpPr>
              <p:nvPr/>
            </p:nvSpPr>
            <p:spPr bwMode="auto">
              <a:xfrm>
                <a:off x="2534" y="1616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96" name="Rectangle 142"/>
              <p:cNvSpPr>
                <a:spLocks noChangeArrowheads="1"/>
              </p:cNvSpPr>
              <p:nvPr/>
            </p:nvSpPr>
            <p:spPr bwMode="auto">
              <a:xfrm>
                <a:off x="2505" y="1526"/>
                <a:ext cx="29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97" name="Rectangle 143"/>
              <p:cNvSpPr>
                <a:spLocks noChangeArrowheads="1"/>
              </p:cNvSpPr>
              <p:nvPr/>
            </p:nvSpPr>
            <p:spPr bwMode="auto">
              <a:xfrm>
                <a:off x="2477" y="1384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98" name="Rectangle 144"/>
              <p:cNvSpPr>
                <a:spLocks noChangeArrowheads="1"/>
              </p:cNvSpPr>
              <p:nvPr/>
            </p:nvSpPr>
            <p:spPr bwMode="auto">
              <a:xfrm>
                <a:off x="2534" y="1333"/>
                <a:ext cx="34" cy="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499" name="Rectangle 145"/>
              <p:cNvSpPr>
                <a:spLocks noChangeArrowheads="1"/>
              </p:cNvSpPr>
              <p:nvPr/>
            </p:nvSpPr>
            <p:spPr bwMode="auto">
              <a:xfrm>
                <a:off x="2448" y="1384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00" name="Rectangle 146"/>
              <p:cNvSpPr>
                <a:spLocks noChangeArrowheads="1"/>
              </p:cNvSpPr>
              <p:nvPr/>
            </p:nvSpPr>
            <p:spPr bwMode="auto">
              <a:xfrm>
                <a:off x="2477" y="1140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01" name="Rectangle 147"/>
              <p:cNvSpPr>
                <a:spLocks noChangeArrowheads="1"/>
              </p:cNvSpPr>
              <p:nvPr/>
            </p:nvSpPr>
            <p:spPr bwMode="auto">
              <a:xfrm>
                <a:off x="2477" y="1282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02" name="Rectangle 148"/>
              <p:cNvSpPr>
                <a:spLocks noChangeArrowheads="1"/>
              </p:cNvSpPr>
              <p:nvPr/>
            </p:nvSpPr>
            <p:spPr bwMode="auto">
              <a:xfrm>
                <a:off x="2477" y="1401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03" name="Rectangle 149"/>
              <p:cNvSpPr>
                <a:spLocks noChangeArrowheads="1"/>
              </p:cNvSpPr>
              <p:nvPr/>
            </p:nvSpPr>
            <p:spPr bwMode="auto">
              <a:xfrm>
                <a:off x="2448" y="1356"/>
                <a:ext cx="34" cy="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04" name="Rectangle 150"/>
              <p:cNvSpPr>
                <a:spLocks noChangeArrowheads="1"/>
              </p:cNvSpPr>
              <p:nvPr/>
            </p:nvSpPr>
            <p:spPr bwMode="auto">
              <a:xfrm>
                <a:off x="2760" y="1605"/>
                <a:ext cx="29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05" name="Rectangle 151"/>
              <p:cNvSpPr>
                <a:spLocks noChangeArrowheads="1"/>
              </p:cNvSpPr>
              <p:nvPr/>
            </p:nvSpPr>
            <p:spPr bwMode="auto">
              <a:xfrm>
                <a:off x="2959" y="1611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06" name="Rectangle 152"/>
              <p:cNvSpPr>
                <a:spLocks noChangeArrowheads="1"/>
              </p:cNvSpPr>
              <p:nvPr/>
            </p:nvSpPr>
            <p:spPr bwMode="auto">
              <a:xfrm>
                <a:off x="2902" y="1656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07" name="Rectangle 153"/>
              <p:cNvSpPr>
                <a:spLocks noChangeArrowheads="1"/>
              </p:cNvSpPr>
              <p:nvPr/>
            </p:nvSpPr>
            <p:spPr bwMode="auto">
              <a:xfrm>
                <a:off x="2902" y="1639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08" name="Rectangle 154"/>
              <p:cNvSpPr>
                <a:spLocks noChangeArrowheads="1"/>
              </p:cNvSpPr>
              <p:nvPr/>
            </p:nvSpPr>
            <p:spPr bwMode="auto">
              <a:xfrm>
                <a:off x="3016" y="1667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09" name="Rectangle 155"/>
              <p:cNvSpPr>
                <a:spLocks noChangeArrowheads="1"/>
              </p:cNvSpPr>
              <p:nvPr/>
            </p:nvSpPr>
            <p:spPr bwMode="auto">
              <a:xfrm>
                <a:off x="2931" y="1633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10" name="Rectangle 156"/>
              <p:cNvSpPr>
                <a:spLocks noChangeArrowheads="1"/>
              </p:cNvSpPr>
              <p:nvPr/>
            </p:nvSpPr>
            <p:spPr bwMode="auto">
              <a:xfrm>
                <a:off x="2931" y="1639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11" name="Rectangle 157"/>
              <p:cNvSpPr>
                <a:spLocks noChangeArrowheads="1"/>
              </p:cNvSpPr>
              <p:nvPr/>
            </p:nvSpPr>
            <p:spPr bwMode="auto">
              <a:xfrm>
                <a:off x="2846" y="1594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12" name="Rectangle 158"/>
              <p:cNvSpPr>
                <a:spLocks noChangeArrowheads="1"/>
              </p:cNvSpPr>
              <p:nvPr/>
            </p:nvSpPr>
            <p:spPr bwMode="auto">
              <a:xfrm>
                <a:off x="2704" y="1599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13" name="Rectangle 159"/>
              <p:cNvSpPr>
                <a:spLocks noChangeArrowheads="1"/>
              </p:cNvSpPr>
              <p:nvPr/>
            </p:nvSpPr>
            <p:spPr bwMode="auto">
              <a:xfrm>
                <a:off x="2789" y="1594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14" name="Rectangle 160"/>
              <p:cNvSpPr>
                <a:spLocks noChangeArrowheads="1"/>
              </p:cNvSpPr>
              <p:nvPr/>
            </p:nvSpPr>
            <p:spPr bwMode="auto">
              <a:xfrm>
                <a:off x="2789" y="1628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15" name="Rectangle 161"/>
              <p:cNvSpPr>
                <a:spLocks noChangeArrowheads="1"/>
              </p:cNvSpPr>
              <p:nvPr/>
            </p:nvSpPr>
            <p:spPr bwMode="auto">
              <a:xfrm>
                <a:off x="2760" y="1622"/>
                <a:ext cx="29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16" name="Rectangle 162"/>
              <p:cNvSpPr>
                <a:spLocks noChangeArrowheads="1"/>
              </p:cNvSpPr>
              <p:nvPr/>
            </p:nvSpPr>
            <p:spPr bwMode="auto">
              <a:xfrm>
                <a:off x="3101" y="1718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17" name="Rectangle 163"/>
              <p:cNvSpPr>
                <a:spLocks noChangeArrowheads="1"/>
              </p:cNvSpPr>
              <p:nvPr/>
            </p:nvSpPr>
            <p:spPr bwMode="auto">
              <a:xfrm>
                <a:off x="3129" y="1622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18" name="Rectangle 164"/>
              <p:cNvSpPr>
                <a:spLocks noChangeArrowheads="1"/>
              </p:cNvSpPr>
              <p:nvPr/>
            </p:nvSpPr>
            <p:spPr bwMode="auto">
              <a:xfrm>
                <a:off x="3072" y="1679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19" name="Rectangle 165"/>
              <p:cNvSpPr>
                <a:spLocks noChangeArrowheads="1"/>
              </p:cNvSpPr>
              <p:nvPr/>
            </p:nvSpPr>
            <p:spPr bwMode="auto">
              <a:xfrm>
                <a:off x="3129" y="1628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20" name="Rectangle 166"/>
              <p:cNvSpPr>
                <a:spLocks noChangeArrowheads="1"/>
              </p:cNvSpPr>
              <p:nvPr/>
            </p:nvSpPr>
            <p:spPr bwMode="auto">
              <a:xfrm>
                <a:off x="3248" y="1656"/>
                <a:ext cx="29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21" name="Rectangle 167"/>
              <p:cNvSpPr>
                <a:spLocks noChangeArrowheads="1"/>
              </p:cNvSpPr>
              <p:nvPr/>
            </p:nvSpPr>
            <p:spPr bwMode="auto">
              <a:xfrm>
                <a:off x="2993" y="1718"/>
                <a:ext cx="28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22" name="Rectangle 168"/>
              <p:cNvSpPr>
                <a:spLocks noChangeArrowheads="1"/>
              </p:cNvSpPr>
              <p:nvPr/>
            </p:nvSpPr>
            <p:spPr bwMode="auto">
              <a:xfrm>
                <a:off x="3101" y="1690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23" name="Rectangle 169"/>
              <p:cNvSpPr>
                <a:spLocks noChangeArrowheads="1"/>
              </p:cNvSpPr>
              <p:nvPr/>
            </p:nvSpPr>
            <p:spPr bwMode="auto">
              <a:xfrm>
                <a:off x="3129" y="1639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24" name="Rectangle 170"/>
              <p:cNvSpPr>
                <a:spLocks noChangeArrowheads="1"/>
              </p:cNvSpPr>
              <p:nvPr/>
            </p:nvSpPr>
            <p:spPr bwMode="auto">
              <a:xfrm>
                <a:off x="3016" y="1662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25" name="Rectangle 171"/>
              <p:cNvSpPr>
                <a:spLocks noChangeArrowheads="1"/>
              </p:cNvSpPr>
              <p:nvPr/>
            </p:nvSpPr>
            <p:spPr bwMode="auto">
              <a:xfrm>
                <a:off x="2993" y="1588"/>
                <a:ext cx="28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26" name="Rectangle 172"/>
              <p:cNvSpPr>
                <a:spLocks noChangeArrowheads="1"/>
              </p:cNvSpPr>
              <p:nvPr/>
            </p:nvSpPr>
            <p:spPr bwMode="auto">
              <a:xfrm>
                <a:off x="2902" y="1622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27" name="Rectangle 173"/>
              <p:cNvSpPr>
                <a:spLocks noChangeArrowheads="1"/>
              </p:cNvSpPr>
              <p:nvPr/>
            </p:nvSpPr>
            <p:spPr bwMode="auto">
              <a:xfrm>
                <a:off x="3016" y="1616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28" name="Rectangle 174"/>
              <p:cNvSpPr>
                <a:spLocks noChangeArrowheads="1"/>
              </p:cNvSpPr>
              <p:nvPr/>
            </p:nvSpPr>
            <p:spPr bwMode="auto">
              <a:xfrm>
                <a:off x="3299" y="1684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29" name="Rectangle 175"/>
              <p:cNvSpPr>
                <a:spLocks noChangeArrowheads="1"/>
              </p:cNvSpPr>
              <p:nvPr/>
            </p:nvSpPr>
            <p:spPr bwMode="auto">
              <a:xfrm>
                <a:off x="3299" y="1684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30" name="Rectangle 176"/>
              <p:cNvSpPr>
                <a:spLocks noChangeArrowheads="1"/>
              </p:cNvSpPr>
              <p:nvPr/>
            </p:nvSpPr>
            <p:spPr bwMode="auto">
              <a:xfrm>
                <a:off x="3044" y="1690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31" name="Rectangle 177"/>
              <p:cNvSpPr>
                <a:spLocks noChangeArrowheads="1"/>
              </p:cNvSpPr>
              <p:nvPr/>
            </p:nvSpPr>
            <p:spPr bwMode="auto">
              <a:xfrm>
                <a:off x="3248" y="1730"/>
                <a:ext cx="29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32" name="Rectangle 178"/>
              <p:cNvSpPr>
                <a:spLocks noChangeArrowheads="1"/>
              </p:cNvSpPr>
              <p:nvPr/>
            </p:nvSpPr>
            <p:spPr bwMode="auto">
              <a:xfrm>
                <a:off x="3299" y="1650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33" name="Rectangle 179"/>
              <p:cNvSpPr>
                <a:spLocks noChangeArrowheads="1"/>
              </p:cNvSpPr>
              <p:nvPr/>
            </p:nvSpPr>
            <p:spPr bwMode="auto">
              <a:xfrm>
                <a:off x="3384" y="1667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34" name="Rectangle 180"/>
              <p:cNvSpPr>
                <a:spLocks noChangeArrowheads="1"/>
              </p:cNvSpPr>
              <p:nvPr/>
            </p:nvSpPr>
            <p:spPr bwMode="auto">
              <a:xfrm>
                <a:off x="3356" y="1673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35" name="Rectangle 181"/>
              <p:cNvSpPr>
                <a:spLocks noChangeArrowheads="1"/>
              </p:cNvSpPr>
              <p:nvPr/>
            </p:nvSpPr>
            <p:spPr bwMode="auto">
              <a:xfrm>
                <a:off x="3220" y="1639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36" name="Rectangle 182"/>
              <p:cNvSpPr>
                <a:spLocks noChangeArrowheads="1"/>
              </p:cNvSpPr>
              <p:nvPr/>
            </p:nvSpPr>
            <p:spPr bwMode="auto">
              <a:xfrm>
                <a:off x="3248" y="1571"/>
                <a:ext cx="29" cy="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37" name="Rectangle 183"/>
              <p:cNvSpPr>
                <a:spLocks noChangeArrowheads="1"/>
              </p:cNvSpPr>
              <p:nvPr/>
            </p:nvSpPr>
            <p:spPr bwMode="auto">
              <a:xfrm>
                <a:off x="3129" y="1582"/>
                <a:ext cx="34" cy="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38" name="Rectangle 184"/>
              <p:cNvSpPr>
                <a:spLocks noChangeArrowheads="1"/>
              </p:cNvSpPr>
              <p:nvPr/>
            </p:nvSpPr>
            <p:spPr bwMode="auto">
              <a:xfrm>
                <a:off x="3158" y="1582"/>
                <a:ext cx="34" cy="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39" name="Rectangle 185"/>
              <p:cNvSpPr>
                <a:spLocks noChangeArrowheads="1"/>
              </p:cNvSpPr>
              <p:nvPr/>
            </p:nvSpPr>
            <p:spPr bwMode="auto">
              <a:xfrm>
                <a:off x="3186" y="1645"/>
                <a:ext cx="34" cy="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40" name="Freeform 186"/>
              <p:cNvSpPr>
                <a:spLocks/>
              </p:cNvSpPr>
              <p:nvPr/>
            </p:nvSpPr>
            <p:spPr bwMode="auto">
              <a:xfrm>
                <a:off x="2437" y="1208"/>
                <a:ext cx="1135" cy="550"/>
              </a:xfrm>
              <a:custGeom>
                <a:avLst/>
                <a:gdLst>
                  <a:gd name="T0" fmla="*/ 0 w 200"/>
                  <a:gd name="T1" fmla="*/ 0 h 97"/>
                  <a:gd name="T2" fmla="*/ 2147483647 w 200"/>
                  <a:gd name="T3" fmla="*/ 2147483647 h 97"/>
                  <a:gd name="T4" fmla="*/ 2147483647 w 200"/>
                  <a:gd name="T5" fmla="*/ 2147483647 h 97"/>
                  <a:gd name="T6" fmla="*/ 2147483647 w 200"/>
                  <a:gd name="T7" fmla="*/ 2147483647 h 97"/>
                  <a:gd name="T8" fmla="*/ 2147483647 w 200"/>
                  <a:gd name="T9" fmla="*/ 2147483647 h 97"/>
                  <a:gd name="T10" fmla="*/ 2147483647 w 200"/>
                  <a:gd name="T11" fmla="*/ 2147483647 h 97"/>
                  <a:gd name="T12" fmla="*/ 2147483647 w 200"/>
                  <a:gd name="T13" fmla="*/ 2147483647 h 97"/>
                  <a:gd name="T14" fmla="*/ 2147483647 w 200"/>
                  <a:gd name="T15" fmla="*/ 2147483647 h 97"/>
                  <a:gd name="T16" fmla="*/ 2147483647 w 200"/>
                  <a:gd name="T17" fmla="*/ 2147483647 h 97"/>
                  <a:gd name="T18" fmla="*/ 2147483647 w 200"/>
                  <a:gd name="T19" fmla="*/ 2147483647 h 97"/>
                  <a:gd name="T20" fmla="*/ 2147483647 w 200"/>
                  <a:gd name="T21" fmla="*/ 2147483647 h 97"/>
                  <a:gd name="T22" fmla="*/ 2147483647 w 200"/>
                  <a:gd name="T23" fmla="*/ 2147483647 h 97"/>
                  <a:gd name="T24" fmla="*/ 2147483647 w 200"/>
                  <a:gd name="T25" fmla="*/ 2147483647 h 97"/>
                  <a:gd name="T26" fmla="*/ 2147483647 w 200"/>
                  <a:gd name="T27" fmla="*/ 2147483647 h 97"/>
                  <a:gd name="T28" fmla="*/ 2147483647 w 200"/>
                  <a:gd name="T29" fmla="*/ 2147483647 h 97"/>
                  <a:gd name="T30" fmla="*/ 2147483647 w 200"/>
                  <a:gd name="T31" fmla="*/ 2147483647 h 97"/>
                  <a:gd name="T32" fmla="*/ 2147483647 w 200"/>
                  <a:gd name="T33" fmla="*/ 2147483647 h 97"/>
                  <a:gd name="T34" fmla="*/ 2147483647 w 200"/>
                  <a:gd name="T35" fmla="*/ 2147483647 h 97"/>
                  <a:gd name="T36" fmla="*/ 2147483647 w 200"/>
                  <a:gd name="T37" fmla="*/ 2147483647 h 97"/>
                  <a:gd name="T38" fmla="*/ 2147483647 w 200"/>
                  <a:gd name="T39" fmla="*/ 2147483647 h 97"/>
                  <a:gd name="T40" fmla="*/ 2147483647 w 200"/>
                  <a:gd name="T41" fmla="*/ 2147483647 h 97"/>
                  <a:gd name="T42" fmla="*/ 2147483647 w 200"/>
                  <a:gd name="T43" fmla="*/ 2147483647 h 97"/>
                  <a:gd name="T44" fmla="*/ 2147483647 w 200"/>
                  <a:gd name="T45" fmla="*/ 2147483647 h 97"/>
                  <a:gd name="T46" fmla="*/ 2147483647 w 200"/>
                  <a:gd name="T47" fmla="*/ 2147483647 h 97"/>
                  <a:gd name="T48" fmla="*/ 2147483647 w 200"/>
                  <a:gd name="T49" fmla="*/ 2147483647 h 97"/>
                  <a:gd name="T50" fmla="*/ 2147483647 w 200"/>
                  <a:gd name="T51" fmla="*/ 2147483647 h 97"/>
                  <a:gd name="T52" fmla="*/ 2147483647 w 200"/>
                  <a:gd name="T53" fmla="*/ 2147483647 h 97"/>
                  <a:gd name="T54" fmla="*/ 2147483647 w 200"/>
                  <a:gd name="T55" fmla="*/ 2147483647 h 97"/>
                  <a:gd name="T56" fmla="*/ 2147483647 w 200"/>
                  <a:gd name="T57" fmla="*/ 2147483647 h 97"/>
                  <a:gd name="T58" fmla="*/ 2147483647 w 200"/>
                  <a:gd name="T59" fmla="*/ 2147483647 h 97"/>
                  <a:gd name="T60" fmla="*/ 2147483647 w 200"/>
                  <a:gd name="T61" fmla="*/ 2147483647 h 97"/>
                  <a:gd name="T62" fmla="*/ 2147483647 w 200"/>
                  <a:gd name="T63" fmla="*/ 2147483647 h 97"/>
                  <a:gd name="T64" fmla="*/ 2147483647 w 200"/>
                  <a:gd name="T65" fmla="*/ 2147483647 h 97"/>
                  <a:gd name="T66" fmla="*/ 2147483647 w 200"/>
                  <a:gd name="T67" fmla="*/ 2147483647 h 97"/>
                  <a:gd name="T68" fmla="*/ 2147483647 w 200"/>
                  <a:gd name="T69" fmla="*/ 2147483647 h 97"/>
                  <a:gd name="T70" fmla="*/ 2147483647 w 200"/>
                  <a:gd name="T71" fmla="*/ 2147483647 h 97"/>
                  <a:gd name="T72" fmla="*/ 2147483647 w 200"/>
                  <a:gd name="T73" fmla="*/ 2147483647 h 97"/>
                  <a:gd name="T74" fmla="*/ 2147483647 w 200"/>
                  <a:gd name="T75" fmla="*/ 2147483647 h 97"/>
                  <a:gd name="T76" fmla="*/ 2147483647 w 200"/>
                  <a:gd name="T77" fmla="*/ 2147483647 h 97"/>
                  <a:gd name="T78" fmla="*/ 2147483647 w 200"/>
                  <a:gd name="T79" fmla="*/ 2147483647 h 97"/>
                  <a:gd name="T80" fmla="*/ 2147483647 w 200"/>
                  <a:gd name="T81" fmla="*/ 2147483647 h 97"/>
                  <a:gd name="T82" fmla="*/ 2147483647 w 200"/>
                  <a:gd name="T83" fmla="*/ 2147483647 h 97"/>
                  <a:gd name="T84" fmla="*/ 2147483647 w 200"/>
                  <a:gd name="T85" fmla="*/ 2147483647 h 97"/>
                  <a:gd name="T86" fmla="*/ 2147483647 w 200"/>
                  <a:gd name="T87" fmla="*/ 2147483647 h 97"/>
                  <a:gd name="T88" fmla="*/ 2147483647 w 200"/>
                  <a:gd name="T89" fmla="*/ 2147483647 h 97"/>
                  <a:gd name="T90" fmla="*/ 2147483647 w 200"/>
                  <a:gd name="T91" fmla="*/ 2147483647 h 97"/>
                  <a:gd name="T92" fmla="*/ 2147483647 w 200"/>
                  <a:gd name="T93" fmla="*/ 2147483647 h 97"/>
                  <a:gd name="T94" fmla="*/ 2147483647 w 200"/>
                  <a:gd name="T95" fmla="*/ 2147483647 h 97"/>
                  <a:gd name="T96" fmla="*/ 2147483647 w 200"/>
                  <a:gd name="T97" fmla="*/ 2147483647 h 97"/>
                  <a:gd name="T98" fmla="*/ 2147483647 w 200"/>
                  <a:gd name="T99" fmla="*/ 2147483647 h 97"/>
                  <a:gd name="T100" fmla="*/ 2147483647 w 200"/>
                  <a:gd name="T101" fmla="*/ 2147483647 h 97"/>
                  <a:gd name="T102" fmla="*/ 2147483647 w 200"/>
                  <a:gd name="T103" fmla="*/ 2147483647 h 97"/>
                  <a:gd name="T104" fmla="*/ 2147483647 w 200"/>
                  <a:gd name="T105" fmla="*/ 2147483647 h 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0"/>
                  <a:gd name="T160" fmla="*/ 0 h 97"/>
                  <a:gd name="T161" fmla="*/ 200 w 200"/>
                  <a:gd name="T162" fmla="*/ 97 h 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0" h="97">
                    <a:moveTo>
                      <a:pt x="0" y="0"/>
                    </a:moveTo>
                    <a:lnTo>
                      <a:pt x="4" y="4"/>
                    </a:lnTo>
                    <a:lnTo>
                      <a:pt x="8" y="8"/>
                    </a:lnTo>
                    <a:lnTo>
                      <a:pt x="12" y="11"/>
                    </a:lnTo>
                    <a:lnTo>
                      <a:pt x="15" y="14"/>
                    </a:lnTo>
                    <a:lnTo>
                      <a:pt x="19" y="18"/>
                    </a:lnTo>
                    <a:lnTo>
                      <a:pt x="23" y="21"/>
                    </a:lnTo>
                    <a:lnTo>
                      <a:pt x="27" y="24"/>
                    </a:lnTo>
                    <a:lnTo>
                      <a:pt x="31" y="26"/>
                    </a:lnTo>
                    <a:lnTo>
                      <a:pt x="34" y="29"/>
                    </a:lnTo>
                    <a:lnTo>
                      <a:pt x="38" y="31"/>
                    </a:lnTo>
                    <a:lnTo>
                      <a:pt x="42" y="34"/>
                    </a:lnTo>
                    <a:lnTo>
                      <a:pt x="46" y="37"/>
                    </a:lnTo>
                    <a:lnTo>
                      <a:pt x="50" y="39"/>
                    </a:lnTo>
                    <a:lnTo>
                      <a:pt x="54" y="41"/>
                    </a:lnTo>
                    <a:lnTo>
                      <a:pt x="58" y="44"/>
                    </a:lnTo>
                    <a:lnTo>
                      <a:pt x="61" y="46"/>
                    </a:lnTo>
                    <a:lnTo>
                      <a:pt x="65" y="48"/>
                    </a:lnTo>
                    <a:lnTo>
                      <a:pt x="69" y="51"/>
                    </a:lnTo>
                    <a:lnTo>
                      <a:pt x="73" y="53"/>
                    </a:lnTo>
                    <a:lnTo>
                      <a:pt x="77" y="55"/>
                    </a:lnTo>
                    <a:lnTo>
                      <a:pt x="81" y="57"/>
                    </a:lnTo>
                    <a:lnTo>
                      <a:pt x="85" y="59"/>
                    </a:lnTo>
                    <a:lnTo>
                      <a:pt x="89" y="60"/>
                    </a:lnTo>
                    <a:lnTo>
                      <a:pt x="93" y="62"/>
                    </a:lnTo>
                    <a:lnTo>
                      <a:pt x="97" y="64"/>
                    </a:lnTo>
                    <a:lnTo>
                      <a:pt x="100" y="66"/>
                    </a:lnTo>
                    <a:lnTo>
                      <a:pt x="103" y="66"/>
                    </a:lnTo>
                    <a:lnTo>
                      <a:pt x="107" y="68"/>
                    </a:lnTo>
                    <a:lnTo>
                      <a:pt x="111" y="70"/>
                    </a:lnTo>
                    <a:lnTo>
                      <a:pt x="115" y="71"/>
                    </a:lnTo>
                    <a:lnTo>
                      <a:pt x="119" y="73"/>
                    </a:lnTo>
                    <a:lnTo>
                      <a:pt x="123" y="74"/>
                    </a:lnTo>
                    <a:lnTo>
                      <a:pt x="127" y="76"/>
                    </a:lnTo>
                    <a:lnTo>
                      <a:pt x="131" y="77"/>
                    </a:lnTo>
                    <a:lnTo>
                      <a:pt x="135" y="78"/>
                    </a:lnTo>
                    <a:lnTo>
                      <a:pt x="139" y="80"/>
                    </a:lnTo>
                    <a:lnTo>
                      <a:pt x="143" y="81"/>
                    </a:lnTo>
                    <a:lnTo>
                      <a:pt x="146" y="82"/>
                    </a:lnTo>
                    <a:lnTo>
                      <a:pt x="150" y="83"/>
                    </a:lnTo>
                    <a:lnTo>
                      <a:pt x="154" y="85"/>
                    </a:lnTo>
                    <a:lnTo>
                      <a:pt x="158" y="86"/>
                    </a:lnTo>
                    <a:lnTo>
                      <a:pt x="162" y="87"/>
                    </a:lnTo>
                    <a:lnTo>
                      <a:pt x="166" y="88"/>
                    </a:lnTo>
                    <a:lnTo>
                      <a:pt x="169" y="89"/>
                    </a:lnTo>
                    <a:lnTo>
                      <a:pt x="173" y="90"/>
                    </a:lnTo>
                    <a:lnTo>
                      <a:pt x="177" y="91"/>
                    </a:lnTo>
                    <a:lnTo>
                      <a:pt x="181" y="92"/>
                    </a:lnTo>
                    <a:lnTo>
                      <a:pt x="185" y="93"/>
                    </a:lnTo>
                    <a:lnTo>
                      <a:pt x="188" y="94"/>
                    </a:lnTo>
                    <a:lnTo>
                      <a:pt x="192" y="95"/>
                    </a:lnTo>
                    <a:lnTo>
                      <a:pt x="196" y="96"/>
                    </a:lnTo>
                    <a:lnTo>
                      <a:pt x="200" y="97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41" name="Freeform 187"/>
              <p:cNvSpPr>
                <a:spLocks/>
              </p:cNvSpPr>
              <p:nvPr/>
            </p:nvSpPr>
            <p:spPr bwMode="auto">
              <a:xfrm>
                <a:off x="2437" y="1395"/>
                <a:ext cx="28" cy="23"/>
              </a:xfrm>
              <a:custGeom>
                <a:avLst/>
                <a:gdLst>
                  <a:gd name="T0" fmla="*/ 6 w 28"/>
                  <a:gd name="T1" fmla="*/ 0 h 23"/>
                  <a:gd name="T2" fmla="*/ 28 w 28"/>
                  <a:gd name="T3" fmla="*/ 12 h 23"/>
                  <a:gd name="T4" fmla="*/ 23 w 28"/>
                  <a:gd name="T5" fmla="*/ 23 h 23"/>
                  <a:gd name="T6" fmla="*/ 0 w 28"/>
                  <a:gd name="T7" fmla="*/ 12 h 23"/>
                  <a:gd name="T8" fmla="*/ 6 w 2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3"/>
                  <a:gd name="T17" fmla="*/ 28 w 2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3">
                    <a:moveTo>
                      <a:pt x="6" y="0"/>
                    </a:moveTo>
                    <a:lnTo>
                      <a:pt x="28" y="12"/>
                    </a:lnTo>
                    <a:lnTo>
                      <a:pt x="23" y="23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42" name="Freeform 188"/>
              <p:cNvSpPr>
                <a:spLocks/>
              </p:cNvSpPr>
              <p:nvPr/>
            </p:nvSpPr>
            <p:spPr bwMode="auto">
              <a:xfrm>
                <a:off x="2460" y="1407"/>
                <a:ext cx="28" cy="22"/>
              </a:xfrm>
              <a:custGeom>
                <a:avLst/>
                <a:gdLst>
                  <a:gd name="T0" fmla="*/ 5 w 28"/>
                  <a:gd name="T1" fmla="*/ 0 h 22"/>
                  <a:gd name="T2" fmla="*/ 28 w 28"/>
                  <a:gd name="T3" fmla="*/ 11 h 22"/>
                  <a:gd name="T4" fmla="*/ 22 w 28"/>
                  <a:gd name="T5" fmla="*/ 22 h 22"/>
                  <a:gd name="T6" fmla="*/ 0 w 28"/>
                  <a:gd name="T7" fmla="*/ 11 h 22"/>
                  <a:gd name="T8" fmla="*/ 5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2"/>
                  <a:gd name="T17" fmla="*/ 28 w 2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2">
                    <a:moveTo>
                      <a:pt x="5" y="0"/>
                    </a:moveTo>
                    <a:lnTo>
                      <a:pt x="28" y="11"/>
                    </a:lnTo>
                    <a:lnTo>
                      <a:pt x="22" y="22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43" name="Freeform 189"/>
              <p:cNvSpPr>
                <a:spLocks/>
              </p:cNvSpPr>
              <p:nvPr/>
            </p:nvSpPr>
            <p:spPr bwMode="auto">
              <a:xfrm>
                <a:off x="2482" y="1418"/>
                <a:ext cx="29" cy="23"/>
              </a:xfrm>
              <a:custGeom>
                <a:avLst/>
                <a:gdLst>
                  <a:gd name="T0" fmla="*/ 6 w 29"/>
                  <a:gd name="T1" fmla="*/ 0 h 23"/>
                  <a:gd name="T2" fmla="*/ 29 w 29"/>
                  <a:gd name="T3" fmla="*/ 11 h 23"/>
                  <a:gd name="T4" fmla="*/ 23 w 29"/>
                  <a:gd name="T5" fmla="*/ 23 h 23"/>
                  <a:gd name="T6" fmla="*/ 0 w 29"/>
                  <a:gd name="T7" fmla="*/ 11 h 23"/>
                  <a:gd name="T8" fmla="*/ 6 w 2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3"/>
                  <a:gd name="T17" fmla="*/ 29 w 2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3">
                    <a:moveTo>
                      <a:pt x="6" y="0"/>
                    </a:moveTo>
                    <a:lnTo>
                      <a:pt x="29" y="11"/>
                    </a:lnTo>
                    <a:lnTo>
                      <a:pt x="23" y="23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44" name="Freeform 190"/>
              <p:cNvSpPr>
                <a:spLocks/>
              </p:cNvSpPr>
              <p:nvPr/>
            </p:nvSpPr>
            <p:spPr bwMode="auto">
              <a:xfrm>
                <a:off x="2505" y="1429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7 w 17"/>
                  <a:gd name="T3" fmla="*/ 6 h 17"/>
                  <a:gd name="T4" fmla="*/ 12 w 17"/>
                  <a:gd name="T5" fmla="*/ 17 h 17"/>
                  <a:gd name="T6" fmla="*/ 0 w 17"/>
                  <a:gd name="T7" fmla="*/ 12 h 17"/>
                  <a:gd name="T8" fmla="*/ 6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6" y="0"/>
                    </a:moveTo>
                    <a:lnTo>
                      <a:pt x="17" y="6"/>
                    </a:lnTo>
                    <a:lnTo>
                      <a:pt x="12" y="17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45" name="Freeform 191"/>
              <p:cNvSpPr>
                <a:spLocks/>
              </p:cNvSpPr>
              <p:nvPr/>
            </p:nvSpPr>
            <p:spPr bwMode="auto">
              <a:xfrm>
                <a:off x="2556" y="1458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7 w 17"/>
                  <a:gd name="T3" fmla="*/ 5 h 17"/>
                  <a:gd name="T4" fmla="*/ 12 w 17"/>
                  <a:gd name="T5" fmla="*/ 17 h 17"/>
                  <a:gd name="T6" fmla="*/ 0 w 17"/>
                  <a:gd name="T7" fmla="*/ 11 h 17"/>
                  <a:gd name="T8" fmla="*/ 6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6" y="0"/>
                    </a:moveTo>
                    <a:lnTo>
                      <a:pt x="17" y="5"/>
                    </a:lnTo>
                    <a:lnTo>
                      <a:pt x="12" y="17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46" name="Freeform 192"/>
              <p:cNvSpPr>
                <a:spLocks/>
              </p:cNvSpPr>
              <p:nvPr/>
            </p:nvSpPr>
            <p:spPr bwMode="auto">
              <a:xfrm>
                <a:off x="2568" y="1463"/>
                <a:ext cx="28" cy="23"/>
              </a:xfrm>
              <a:custGeom>
                <a:avLst/>
                <a:gdLst>
                  <a:gd name="T0" fmla="*/ 5 w 28"/>
                  <a:gd name="T1" fmla="*/ 0 h 23"/>
                  <a:gd name="T2" fmla="*/ 28 w 28"/>
                  <a:gd name="T3" fmla="*/ 12 h 23"/>
                  <a:gd name="T4" fmla="*/ 22 w 28"/>
                  <a:gd name="T5" fmla="*/ 23 h 23"/>
                  <a:gd name="T6" fmla="*/ 0 w 28"/>
                  <a:gd name="T7" fmla="*/ 12 h 23"/>
                  <a:gd name="T8" fmla="*/ 5 w 2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3"/>
                  <a:gd name="T17" fmla="*/ 28 w 2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3">
                    <a:moveTo>
                      <a:pt x="5" y="0"/>
                    </a:moveTo>
                    <a:lnTo>
                      <a:pt x="28" y="12"/>
                    </a:lnTo>
                    <a:lnTo>
                      <a:pt x="22" y="23"/>
                    </a:lnTo>
                    <a:lnTo>
                      <a:pt x="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47" name="Freeform 193"/>
              <p:cNvSpPr>
                <a:spLocks/>
              </p:cNvSpPr>
              <p:nvPr/>
            </p:nvSpPr>
            <p:spPr bwMode="auto">
              <a:xfrm>
                <a:off x="2590" y="1475"/>
                <a:ext cx="29" cy="22"/>
              </a:xfrm>
              <a:custGeom>
                <a:avLst/>
                <a:gdLst>
                  <a:gd name="T0" fmla="*/ 6 w 29"/>
                  <a:gd name="T1" fmla="*/ 0 h 22"/>
                  <a:gd name="T2" fmla="*/ 29 w 29"/>
                  <a:gd name="T3" fmla="*/ 11 h 22"/>
                  <a:gd name="T4" fmla="*/ 23 w 29"/>
                  <a:gd name="T5" fmla="*/ 22 h 22"/>
                  <a:gd name="T6" fmla="*/ 0 w 29"/>
                  <a:gd name="T7" fmla="*/ 11 h 22"/>
                  <a:gd name="T8" fmla="*/ 6 w 29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2"/>
                  <a:gd name="T17" fmla="*/ 29 w 29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2">
                    <a:moveTo>
                      <a:pt x="6" y="0"/>
                    </a:moveTo>
                    <a:lnTo>
                      <a:pt x="29" y="11"/>
                    </a:lnTo>
                    <a:lnTo>
                      <a:pt x="23" y="22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48" name="Freeform 194"/>
              <p:cNvSpPr>
                <a:spLocks/>
              </p:cNvSpPr>
              <p:nvPr/>
            </p:nvSpPr>
            <p:spPr bwMode="auto">
              <a:xfrm>
                <a:off x="2613" y="1486"/>
                <a:ext cx="23" cy="23"/>
              </a:xfrm>
              <a:custGeom>
                <a:avLst/>
                <a:gdLst>
                  <a:gd name="T0" fmla="*/ 6 w 23"/>
                  <a:gd name="T1" fmla="*/ 0 h 23"/>
                  <a:gd name="T2" fmla="*/ 23 w 23"/>
                  <a:gd name="T3" fmla="*/ 11 h 23"/>
                  <a:gd name="T4" fmla="*/ 17 w 23"/>
                  <a:gd name="T5" fmla="*/ 23 h 23"/>
                  <a:gd name="T6" fmla="*/ 0 w 23"/>
                  <a:gd name="T7" fmla="*/ 11 h 23"/>
                  <a:gd name="T8" fmla="*/ 6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6" y="0"/>
                    </a:moveTo>
                    <a:lnTo>
                      <a:pt x="23" y="11"/>
                    </a:lnTo>
                    <a:lnTo>
                      <a:pt x="17" y="23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49" name="Freeform 195"/>
              <p:cNvSpPr>
                <a:spLocks/>
              </p:cNvSpPr>
              <p:nvPr/>
            </p:nvSpPr>
            <p:spPr bwMode="auto">
              <a:xfrm>
                <a:off x="2630" y="1497"/>
                <a:ext cx="11" cy="12"/>
              </a:xfrm>
              <a:custGeom>
                <a:avLst/>
                <a:gdLst>
                  <a:gd name="T0" fmla="*/ 6 w 11"/>
                  <a:gd name="T1" fmla="*/ 0 h 12"/>
                  <a:gd name="T2" fmla="*/ 11 w 11"/>
                  <a:gd name="T3" fmla="*/ 6 h 12"/>
                  <a:gd name="T4" fmla="*/ 6 w 11"/>
                  <a:gd name="T5" fmla="*/ 12 h 12"/>
                  <a:gd name="T6" fmla="*/ 0 w 11"/>
                  <a:gd name="T7" fmla="*/ 6 h 12"/>
                  <a:gd name="T8" fmla="*/ 6 w 1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6" y="0"/>
                    </a:moveTo>
                    <a:lnTo>
                      <a:pt x="11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50" name="Freeform 196"/>
              <p:cNvSpPr>
                <a:spLocks/>
              </p:cNvSpPr>
              <p:nvPr/>
            </p:nvSpPr>
            <p:spPr bwMode="auto">
              <a:xfrm>
                <a:off x="2681" y="1520"/>
                <a:ext cx="23" cy="17"/>
              </a:xfrm>
              <a:custGeom>
                <a:avLst/>
                <a:gdLst>
                  <a:gd name="T0" fmla="*/ 6 w 23"/>
                  <a:gd name="T1" fmla="*/ 0 h 17"/>
                  <a:gd name="T2" fmla="*/ 23 w 23"/>
                  <a:gd name="T3" fmla="*/ 6 h 17"/>
                  <a:gd name="T4" fmla="*/ 17 w 23"/>
                  <a:gd name="T5" fmla="*/ 17 h 17"/>
                  <a:gd name="T6" fmla="*/ 0 w 23"/>
                  <a:gd name="T7" fmla="*/ 11 h 17"/>
                  <a:gd name="T8" fmla="*/ 6 w 2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7"/>
                  <a:gd name="T17" fmla="*/ 23 w 2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7">
                    <a:moveTo>
                      <a:pt x="6" y="0"/>
                    </a:moveTo>
                    <a:lnTo>
                      <a:pt x="23" y="6"/>
                    </a:lnTo>
                    <a:lnTo>
                      <a:pt x="17" y="17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51" name="Freeform 197"/>
              <p:cNvSpPr>
                <a:spLocks/>
              </p:cNvSpPr>
              <p:nvPr/>
            </p:nvSpPr>
            <p:spPr bwMode="auto">
              <a:xfrm>
                <a:off x="2698" y="1526"/>
                <a:ext cx="28" cy="22"/>
              </a:xfrm>
              <a:custGeom>
                <a:avLst/>
                <a:gdLst>
                  <a:gd name="T0" fmla="*/ 6 w 28"/>
                  <a:gd name="T1" fmla="*/ 0 h 22"/>
                  <a:gd name="T2" fmla="*/ 28 w 28"/>
                  <a:gd name="T3" fmla="*/ 11 h 22"/>
                  <a:gd name="T4" fmla="*/ 23 w 28"/>
                  <a:gd name="T5" fmla="*/ 22 h 22"/>
                  <a:gd name="T6" fmla="*/ 0 w 28"/>
                  <a:gd name="T7" fmla="*/ 11 h 22"/>
                  <a:gd name="T8" fmla="*/ 6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2"/>
                  <a:gd name="T17" fmla="*/ 28 w 2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2">
                    <a:moveTo>
                      <a:pt x="6" y="0"/>
                    </a:moveTo>
                    <a:lnTo>
                      <a:pt x="28" y="11"/>
                    </a:lnTo>
                    <a:lnTo>
                      <a:pt x="23" y="22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52" name="Freeform 198"/>
              <p:cNvSpPr>
                <a:spLocks/>
              </p:cNvSpPr>
              <p:nvPr/>
            </p:nvSpPr>
            <p:spPr bwMode="auto">
              <a:xfrm>
                <a:off x="2721" y="1537"/>
                <a:ext cx="22" cy="17"/>
              </a:xfrm>
              <a:custGeom>
                <a:avLst/>
                <a:gdLst>
                  <a:gd name="T0" fmla="*/ 0 w 22"/>
                  <a:gd name="T1" fmla="*/ 0 h 17"/>
                  <a:gd name="T2" fmla="*/ 22 w 22"/>
                  <a:gd name="T3" fmla="*/ 6 h 17"/>
                  <a:gd name="T4" fmla="*/ 22 w 22"/>
                  <a:gd name="T5" fmla="*/ 17 h 17"/>
                  <a:gd name="T6" fmla="*/ 0 w 22"/>
                  <a:gd name="T7" fmla="*/ 11 h 17"/>
                  <a:gd name="T8" fmla="*/ 0 w 2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7"/>
                  <a:gd name="T17" fmla="*/ 22 w 2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7">
                    <a:moveTo>
                      <a:pt x="0" y="0"/>
                    </a:moveTo>
                    <a:lnTo>
                      <a:pt x="22" y="6"/>
                    </a:lnTo>
                    <a:lnTo>
                      <a:pt x="22" y="17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53" name="Freeform 199"/>
              <p:cNvSpPr>
                <a:spLocks/>
              </p:cNvSpPr>
              <p:nvPr/>
            </p:nvSpPr>
            <p:spPr bwMode="auto">
              <a:xfrm>
                <a:off x="2743" y="1543"/>
                <a:ext cx="23" cy="22"/>
              </a:xfrm>
              <a:custGeom>
                <a:avLst/>
                <a:gdLst>
                  <a:gd name="T0" fmla="*/ 6 w 23"/>
                  <a:gd name="T1" fmla="*/ 0 h 22"/>
                  <a:gd name="T2" fmla="*/ 23 w 23"/>
                  <a:gd name="T3" fmla="*/ 11 h 22"/>
                  <a:gd name="T4" fmla="*/ 17 w 23"/>
                  <a:gd name="T5" fmla="*/ 22 h 22"/>
                  <a:gd name="T6" fmla="*/ 0 w 23"/>
                  <a:gd name="T7" fmla="*/ 11 h 22"/>
                  <a:gd name="T8" fmla="*/ 6 w 23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2"/>
                  <a:gd name="T17" fmla="*/ 23 w 2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2">
                    <a:moveTo>
                      <a:pt x="6" y="0"/>
                    </a:moveTo>
                    <a:lnTo>
                      <a:pt x="23" y="11"/>
                    </a:lnTo>
                    <a:lnTo>
                      <a:pt x="17" y="22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54" name="Rectangle 200"/>
              <p:cNvSpPr>
                <a:spLocks noChangeArrowheads="1"/>
              </p:cNvSpPr>
              <p:nvPr/>
            </p:nvSpPr>
            <p:spPr bwMode="auto">
              <a:xfrm>
                <a:off x="2800" y="1571"/>
                <a:ext cx="6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55" name="Freeform 201"/>
              <p:cNvSpPr>
                <a:spLocks/>
              </p:cNvSpPr>
              <p:nvPr/>
            </p:nvSpPr>
            <p:spPr bwMode="auto">
              <a:xfrm>
                <a:off x="2806" y="1571"/>
                <a:ext cx="23" cy="11"/>
              </a:xfrm>
              <a:custGeom>
                <a:avLst/>
                <a:gdLst>
                  <a:gd name="T0" fmla="*/ 0 w 23"/>
                  <a:gd name="T1" fmla="*/ 0 h 11"/>
                  <a:gd name="T2" fmla="*/ 23 w 23"/>
                  <a:gd name="T3" fmla="*/ 6 h 11"/>
                  <a:gd name="T4" fmla="*/ 23 w 23"/>
                  <a:gd name="T5" fmla="*/ 11 h 11"/>
                  <a:gd name="T6" fmla="*/ 0 w 23"/>
                  <a:gd name="T7" fmla="*/ 11 h 11"/>
                  <a:gd name="T8" fmla="*/ 0 w 2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1"/>
                  <a:gd name="T17" fmla="*/ 23 w 2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1">
                    <a:moveTo>
                      <a:pt x="0" y="0"/>
                    </a:moveTo>
                    <a:lnTo>
                      <a:pt x="23" y="6"/>
                    </a:lnTo>
                    <a:lnTo>
                      <a:pt x="23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56" name="Freeform 202"/>
              <p:cNvSpPr>
                <a:spLocks/>
              </p:cNvSpPr>
              <p:nvPr/>
            </p:nvSpPr>
            <p:spPr bwMode="auto">
              <a:xfrm>
                <a:off x="2829" y="1577"/>
                <a:ext cx="28" cy="17"/>
              </a:xfrm>
              <a:custGeom>
                <a:avLst/>
                <a:gdLst>
                  <a:gd name="T0" fmla="*/ 5 w 28"/>
                  <a:gd name="T1" fmla="*/ 0 h 17"/>
                  <a:gd name="T2" fmla="*/ 28 w 28"/>
                  <a:gd name="T3" fmla="*/ 5 h 17"/>
                  <a:gd name="T4" fmla="*/ 22 w 28"/>
                  <a:gd name="T5" fmla="*/ 17 h 17"/>
                  <a:gd name="T6" fmla="*/ 0 w 28"/>
                  <a:gd name="T7" fmla="*/ 5 h 17"/>
                  <a:gd name="T8" fmla="*/ 5 w 2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5" y="0"/>
                    </a:moveTo>
                    <a:lnTo>
                      <a:pt x="28" y="5"/>
                    </a:lnTo>
                    <a:lnTo>
                      <a:pt x="22" y="1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57" name="Freeform 203"/>
              <p:cNvSpPr>
                <a:spLocks/>
              </p:cNvSpPr>
              <p:nvPr/>
            </p:nvSpPr>
            <p:spPr bwMode="auto">
              <a:xfrm>
                <a:off x="2851" y="1582"/>
                <a:ext cx="23" cy="17"/>
              </a:xfrm>
              <a:custGeom>
                <a:avLst/>
                <a:gdLst>
                  <a:gd name="T0" fmla="*/ 0 w 23"/>
                  <a:gd name="T1" fmla="*/ 0 h 17"/>
                  <a:gd name="T2" fmla="*/ 23 w 23"/>
                  <a:gd name="T3" fmla="*/ 6 h 17"/>
                  <a:gd name="T4" fmla="*/ 23 w 23"/>
                  <a:gd name="T5" fmla="*/ 17 h 17"/>
                  <a:gd name="T6" fmla="*/ 0 w 23"/>
                  <a:gd name="T7" fmla="*/ 12 h 17"/>
                  <a:gd name="T8" fmla="*/ 0 w 2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7"/>
                  <a:gd name="T17" fmla="*/ 23 w 2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7">
                    <a:moveTo>
                      <a:pt x="0" y="0"/>
                    </a:moveTo>
                    <a:lnTo>
                      <a:pt x="23" y="6"/>
                    </a:lnTo>
                    <a:lnTo>
                      <a:pt x="23" y="17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58" name="Rectangle 204"/>
              <p:cNvSpPr>
                <a:spLocks noChangeArrowheads="1"/>
              </p:cNvSpPr>
              <p:nvPr/>
            </p:nvSpPr>
            <p:spPr bwMode="auto">
              <a:xfrm>
                <a:off x="2874" y="1588"/>
                <a:ext cx="6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59" name="Freeform 205"/>
              <p:cNvSpPr>
                <a:spLocks/>
              </p:cNvSpPr>
              <p:nvPr/>
            </p:nvSpPr>
            <p:spPr bwMode="auto">
              <a:xfrm>
                <a:off x="2925" y="1605"/>
                <a:ext cx="23" cy="17"/>
              </a:xfrm>
              <a:custGeom>
                <a:avLst/>
                <a:gdLst>
                  <a:gd name="T0" fmla="*/ 6 w 23"/>
                  <a:gd name="T1" fmla="*/ 0 h 17"/>
                  <a:gd name="T2" fmla="*/ 23 w 23"/>
                  <a:gd name="T3" fmla="*/ 6 h 17"/>
                  <a:gd name="T4" fmla="*/ 17 w 23"/>
                  <a:gd name="T5" fmla="*/ 17 h 17"/>
                  <a:gd name="T6" fmla="*/ 0 w 23"/>
                  <a:gd name="T7" fmla="*/ 11 h 17"/>
                  <a:gd name="T8" fmla="*/ 6 w 2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7"/>
                  <a:gd name="T17" fmla="*/ 23 w 2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7">
                    <a:moveTo>
                      <a:pt x="6" y="0"/>
                    </a:moveTo>
                    <a:lnTo>
                      <a:pt x="23" y="6"/>
                    </a:lnTo>
                    <a:lnTo>
                      <a:pt x="17" y="17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560" name="Freeform 206"/>
              <p:cNvSpPr>
                <a:spLocks/>
              </p:cNvSpPr>
              <p:nvPr/>
            </p:nvSpPr>
            <p:spPr bwMode="auto">
              <a:xfrm>
                <a:off x="2942" y="1611"/>
                <a:ext cx="23" cy="17"/>
              </a:xfrm>
              <a:custGeom>
                <a:avLst/>
                <a:gdLst>
                  <a:gd name="T0" fmla="*/ 0 w 23"/>
                  <a:gd name="T1" fmla="*/ 0 h 17"/>
                  <a:gd name="T2" fmla="*/ 23 w 23"/>
                  <a:gd name="T3" fmla="*/ 5 h 17"/>
                  <a:gd name="T4" fmla="*/ 23 w 23"/>
                  <a:gd name="T5" fmla="*/ 17 h 17"/>
                  <a:gd name="T6" fmla="*/ 0 w 23"/>
                  <a:gd name="T7" fmla="*/ 11 h 17"/>
                  <a:gd name="T8" fmla="*/ 0 w 2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7"/>
                  <a:gd name="T17" fmla="*/ 23 w 2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7">
                    <a:moveTo>
                      <a:pt x="0" y="0"/>
                    </a:moveTo>
                    <a:lnTo>
                      <a:pt x="23" y="5"/>
                    </a:lnTo>
                    <a:lnTo>
                      <a:pt x="23" y="17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8599" name="Freeform 207"/>
            <p:cNvSpPr>
              <a:spLocks/>
            </p:cNvSpPr>
            <p:nvPr/>
          </p:nvSpPr>
          <p:spPr bwMode="auto">
            <a:xfrm>
              <a:off x="4046" y="1301"/>
              <a:ext cx="28" cy="21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142 h 17"/>
                <a:gd name="T4" fmla="*/ 831 w 22"/>
                <a:gd name="T5" fmla="*/ 408 h 17"/>
                <a:gd name="T6" fmla="*/ 0 w 22"/>
                <a:gd name="T7" fmla="*/ 285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00" name="Freeform 208"/>
            <p:cNvSpPr>
              <a:spLocks/>
            </p:cNvSpPr>
            <p:nvPr/>
          </p:nvSpPr>
          <p:spPr bwMode="auto">
            <a:xfrm>
              <a:off x="4074" y="1308"/>
              <a:ext cx="22" cy="22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286 h 17"/>
                <a:gd name="T4" fmla="*/ 802 w 17"/>
                <a:gd name="T5" fmla="*/ 802 h 17"/>
                <a:gd name="T6" fmla="*/ 0 w 17"/>
                <a:gd name="T7" fmla="*/ 511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6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01" name="Freeform 209"/>
            <p:cNvSpPr>
              <a:spLocks/>
            </p:cNvSpPr>
            <p:nvPr/>
          </p:nvSpPr>
          <p:spPr bwMode="auto">
            <a:xfrm>
              <a:off x="4147" y="1338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21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02" name="Freeform 210"/>
            <p:cNvSpPr>
              <a:spLocks/>
            </p:cNvSpPr>
            <p:nvPr/>
          </p:nvSpPr>
          <p:spPr bwMode="auto">
            <a:xfrm>
              <a:off x="4177" y="1344"/>
              <a:ext cx="28" cy="22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286 h 17"/>
                <a:gd name="T4" fmla="*/ 831 w 22"/>
                <a:gd name="T5" fmla="*/ 802 h 17"/>
                <a:gd name="T6" fmla="*/ 0 w 22"/>
                <a:gd name="T7" fmla="*/ 59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03" name="Freeform 211"/>
            <p:cNvSpPr>
              <a:spLocks/>
            </p:cNvSpPr>
            <p:nvPr/>
          </p:nvSpPr>
          <p:spPr bwMode="auto">
            <a:xfrm>
              <a:off x="4205" y="1352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04" name="Freeform 212"/>
            <p:cNvSpPr>
              <a:spLocks/>
            </p:cNvSpPr>
            <p:nvPr/>
          </p:nvSpPr>
          <p:spPr bwMode="auto">
            <a:xfrm>
              <a:off x="4235" y="1360"/>
              <a:ext cx="22" cy="21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115 h 17"/>
                <a:gd name="T4" fmla="*/ 511 w 17"/>
                <a:gd name="T5" fmla="*/ 408 h 17"/>
                <a:gd name="T6" fmla="*/ 0 w 17"/>
                <a:gd name="T7" fmla="*/ 267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5"/>
                  </a:lnTo>
                  <a:lnTo>
                    <a:pt x="11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05" name="Rectangle 213"/>
            <p:cNvSpPr>
              <a:spLocks noChangeArrowheads="1"/>
            </p:cNvSpPr>
            <p:nvPr/>
          </p:nvSpPr>
          <p:spPr bwMode="auto">
            <a:xfrm>
              <a:off x="4308" y="1381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06" name="Freeform 214"/>
            <p:cNvSpPr>
              <a:spLocks/>
            </p:cNvSpPr>
            <p:nvPr/>
          </p:nvSpPr>
          <p:spPr bwMode="auto">
            <a:xfrm>
              <a:off x="4322" y="1381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21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07" name="Freeform 215"/>
            <p:cNvSpPr>
              <a:spLocks/>
            </p:cNvSpPr>
            <p:nvPr/>
          </p:nvSpPr>
          <p:spPr bwMode="auto">
            <a:xfrm>
              <a:off x="4352" y="1388"/>
              <a:ext cx="29" cy="21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142 h 17"/>
                <a:gd name="T4" fmla="*/ 754 w 23"/>
                <a:gd name="T5" fmla="*/ 408 h 17"/>
                <a:gd name="T6" fmla="*/ 0 w 23"/>
                <a:gd name="T7" fmla="*/ 285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08" name="Freeform 216"/>
            <p:cNvSpPr>
              <a:spLocks/>
            </p:cNvSpPr>
            <p:nvPr/>
          </p:nvSpPr>
          <p:spPr bwMode="auto">
            <a:xfrm>
              <a:off x="4381" y="1395"/>
              <a:ext cx="29" cy="22"/>
            </a:xfrm>
            <a:custGeom>
              <a:avLst/>
              <a:gdLst>
                <a:gd name="T0" fmla="*/ 0 w 22"/>
                <a:gd name="T1" fmla="*/ 0 h 17"/>
                <a:gd name="T2" fmla="*/ 1387 w 22"/>
                <a:gd name="T3" fmla="*/ 286 h 17"/>
                <a:gd name="T4" fmla="*/ 1387 w 22"/>
                <a:gd name="T5" fmla="*/ 802 h 17"/>
                <a:gd name="T6" fmla="*/ 0 w 22"/>
                <a:gd name="T7" fmla="*/ 51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09" name="Rectangle 217"/>
            <p:cNvSpPr>
              <a:spLocks noChangeArrowheads="1"/>
            </p:cNvSpPr>
            <p:nvPr/>
          </p:nvSpPr>
          <p:spPr bwMode="auto">
            <a:xfrm>
              <a:off x="4461" y="1417"/>
              <a:ext cx="30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10" name="Freeform 218"/>
            <p:cNvSpPr>
              <a:spLocks/>
            </p:cNvSpPr>
            <p:nvPr/>
          </p:nvSpPr>
          <p:spPr bwMode="auto">
            <a:xfrm>
              <a:off x="4491" y="1417"/>
              <a:ext cx="28" cy="22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286 h 17"/>
                <a:gd name="T4" fmla="*/ 831 w 22"/>
                <a:gd name="T5" fmla="*/ 802 h 17"/>
                <a:gd name="T6" fmla="*/ 0 w 22"/>
                <a:gd name="T7" fmla="*/ 51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11" name="Freeform 219"/>
            <p:cNvSpPr>
              <a:spLocks/>
            </p:cNvSpPr>
            <p:nvPr/>
          </p:nvSpPr>
          <p:spPr bwMode="auto">
            <a:xfrm>
              <a:off x="4519" y="1425"/>
              <a:ext cx="29" cy="21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115 h 17"/>
                <a:gd name="T4" fmla="*/ 754 w 23"/>
                <a:gd name="T5" fmla="*/ 408 h 17"/>
                <a:gd name="T6" fmla="*/ 0 w 23"/>
                <a:gd name="T7" fmla="*/ 267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12" name="Freeform 220"/>
            <p:cNvSpPr>
              <a:spLocks/>
            </p:cNvSpPr>
            <p:nvPr/>
          </p:nvSpPr>
          <p:spPr bwMode="auto">
            <a:xfrm>
              <a:off x="4548" y="1431"/>
              <a:ext cx="22" cy="22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286 h 17"/>
                <a:gd name="T4" fmla="*/ 511 w 17"/>
                <a:gd name="T5" fmla="*/ 802 h 17"/>
                <a:gd name="T6" fmla="*/ 0 w 17"/>
                <a:gd name="T7" fmla="*/ 591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6"/>
                  </a:lnTo>
                  <a:lnTo>
                    <a:pt x="11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13" name="Rectangle 221"/>
            <p:cNvSpPr>
              <a:spLocks noChangeArrowheads="1"/>
            </p:cNvSpPr>
            <p:nvPr/>
          </p:nvSpPr>
          <p:spPr bwMode="auto">
            <a:xfrm>
              <a:off x="4622" y="1453"/>
              <a:ext cx="6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14" name="Rectangle 222"/>
            <p:cNvSpPr>
              <a:spLocks noChangeArrowheads="1"/>
            </p:cNvSpPr>
            <p:nvPr/>
          </p:nvSpPr>
          <p:spPr bwMode="auto">
            <a:xfrm>
              <a:off x="4628" y="1453"/>
              <a:ext cx="30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15" name="Freeform 223"/>
            <p:cNvSpPr>
              <a:spLocks/>
            </p:cNvSpPr>
            <p:nvPr/>
          </p:nvSpPr>
          <p:spPr bwMode="auto">
            <a:xfrm>
              <a:off x="4658" y="1453"/>
              <a:ext cx="29" cy="22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286 h 17"/>
                <a:gd name="T4" fmla="*/ 754 w 23"/>
                <a:gd name="T5" fmla="*/ 802 h 17"/>
                <a:gd name="T6" fmla="*/ 0 w 23"/>
                <a:gd name="T7" fmla="*/ 59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16" name="Freeform 224"/>
            <p:cNvSpPr>
              <a:spLocks/>
            </p:cNvSpPr>
            <p:nvPr/>
          </p:nvSpPr>
          <p:spPr bwMode="auto">
            <a:xfrm>
              <a:off x="4687" y="1460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17" name="Rectangle 225"/>
            <p:cNvSpPr>
              <a:spLocks noChangeArrowheads="1"/>
            </p:cNvSpPr>
            <p:nvPr/>
          </p:nvSpPr>
          <p:spPr bwMode="auto">
            <a:xfrm>
              <a:off x="4717" y="1468"/>
              <a:ext cx="1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18" name="Freeform 226"/>
            <p:cNvSpPr>
              <a:spLocks/>
            </p:cNvSpPr>
            <p:nvPr/>
          </p:nvSpPr>
          <p:spPr bwMode="auto">
            <a:xfrm>
              <a:off x="4775" y="1475"/>
              <a:ext cx="29" cy="21"/>
            </a:xfrm>
            <a:custGeom>
              <a:avLst/>
              <a:gdLst>
                <a:gd name="T0" fmla="*/ 200 w 23"/>
                <a:gd name="T1" fmla="*/ 0 h 17"/>
                <a:gd name="T2" fmla="*/ 754 w 23"/>
                <a:gd name="T3" fmla="*/ 142 h 17"/>
                <a:gd name="T4" fmla="*/ 538 w 23"/>
                <a:gd name="T5" fmla="*/ 408 h 17"/>
                <a:gd name="T6" fmla="*/ 0 w 23"/>
                <a:gd name="T7" fmla="*/ 285 h 17"/>
                <a:gd name="T8" fmla="*/ 20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6"/>
                  </a:lnTo>
                  <a:lnTo>
                    <a:pt x="17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19" name="Freeform 227"/>
            <p:cNvSpPr>
              <a:spLocks/>
            </p:cNvSpPr>
            <p:nvPr/>
          </p:nvSpPr>
          <p:spPr bwMode="auto">
            <a:xfrm>
              <a:off x="4796" y="1482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20" name="Rectangle 228"/>
            <p:cNvSpPr>
              <a:spLocks noChangeArrowheads="1"/>
            </p:cNvSpPr>
            <p:nvPr/>
          </p:nvSpPr>
          <p:spPr bwMode="auto">
            <a:xfrm>
              <a:off x="3193" y="1526"/>
              <a:ext cx="8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40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21" name="Rectangle 229"/>
            <p:cNvSpPr>
              <a:spLocks noChangeArrowheads="1"/>
            </p:cNvSpPr>
            <p:nvPr/>
          </p:nvSpPr>
          <p:spPr bwMode="auto">
            <a:xfrm>
              <a:off x="3193" y="1243"/>
              <a:ext cx="8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80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22" name="Rectangle 230"/>
            <p:cNvSpPr>
              <a:spLocks noChangeArrowheads="1"/>
            </p:cNvSpPr>
            <p:nvPr/>
          </p:nvSpPr>
          <p:spPr bwMode="auto">
            <a:xfrm>
              <a:off x="3149" y="969"/>
              <a:ext cx="11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120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23" name="Rectangle 231"/>
            <p:cNvSpPr>
              <a:spLocks noChangeArrowheads="1"/>
            </p:cNvSpPr>
            <p:nvPr/>
          </p:nvSpPr>
          <p:spPr bwMode="auto">
            <a:xfrm>
              <a:off x="3149" y="679"/>
              <a:ext cx="11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160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24" name="Rectangle 232"/>
            <p:cNvSpPr>
              <a:spLocks noChangeArrowheads="1"/>
            </p:cNvSpPr>
            <p:nvPr/>
          </p:nvSpPr>
          <p:spPr bwMode="auto">
            <a:xfrm>
              <a:off x="3149" y="396"/>
              <a:ext cx="119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200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25" name="Rectangle 233"/>
            <p:cNvSpPr>
              <a:spLocks noChangeArrowheads="1"/>
            </p:cNvSpPr>
            <p:nvPr/>
          </p:nvSpPr>
          <p:spPr bwMode="auto">
            <a:xfrm>
              <a:off x="3302" y="1656"/>
              <a:ext cx="10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4.0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26" name="Rectangle 234"/>
            <p:cNvSpPr>
              <a:spLocks noChangeArrowheads="1"/>
            </p:cNvSpPr>
            <p:nvPr/>
          </p:nvSpPr>
          <p:spPr bwMode="auto">
            <a:xfrm>
              <a:off x="3667" y="1656"/>
              <a:ext cx="10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4.5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27" name="Rectangle 235"/>
            <p:cNvSpPr>
              <a:spLocks noChangeArrowheads="1"/>
            </p:cNvSpPr>
            <p:nvPr/>
          </p:nvSpPr>
          <p:spPr bwMode="auto">
            <a:xfrm>
              <a:off x="4038" y="1656"/>
              <a:ext cx="10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5.0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28" name="Rectangle 236"/>
            <p:cNvSpPr>
              <a:spLocks noChangeArrowheads="1"/>
            </p:cNvSpPr>
            <p:nvPr/>
          </p:nvSpPr>
          <p:spPr bwMode="auto">
            <a:xfrm>
              <a:off x="4403" y="1656"/>
              <a:ext cx="10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5.5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29" name="Rectangle 237"/>
            <p:cNvSpPr>
              <a:spLocks noChangeArrowheads="1"/>
            </p:cNvSpPr>
            <p:nvPr/>
          </p:nvSpPr>
          <p:spPr bwMode="auto">
            <a:xfrm>
              <a:off x="4760" y="1656"/>
              <a:ext cx="101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6.0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30" name="Rectangle 238"/>
            <p:cNvSpPr>
              <a:spLocks noChangeArrowheads="1"/>
            </p:cNvSpPr>
            <p:nvPr/>
          </p:nvSpPr>
          <p:spPr bwMode="auto">
            <a:xfrm>
              <a:off x="3893" y="302"/>
              <a:ext cx="20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2005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31" name="Rectangle 239"/>
            <p:cNvSpPr>
              <a:spLocks noChangeArrowheads="1"/>
            </p:cNvSpPr>
            <p:nvPr/>
          </p:nvSpPr>
          <p:spPr bwMode="auto">
            <a:xfrm>
              <a:off x="4155" y="302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-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32" name="Rectangle 240"/>
            <p:cNvSpPr>
              <a:spLocks noChangeArrowheads="1"/>
            </p:cNvSpPr>
            <p:nvPr/>
          </p:nvSpPr>
          <p:spPr bwMode="auto">
            <a:xfrm>
              <a:off x="4199" y="302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06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33" name="Rectangle 241"/>
            <p:cNvSpPr>
              <a:spLocks noChangeArrowheads="1"/>
            </p:cNvSpPr>
            <p:nvPr/>
          </p:nvSpPr>
          <p:spPr bwMode="auto">
            <a:xfrm>
              <a:off x="3893" y="462"/>
              <a:ext cx="20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2006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34" name="Rectangle 242"/>
            <p:cNvSpPr>
              <a:spLocks noChangeArrowheads="1"/>
            </p:cNvSpPr>
            <p:nvPr/>
          </p:nvSpPr>
          <p:spPr bwMode="auto">
            <a:xfrm>
              <a:off x="4155" y="462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-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35" name="Rectangle 243"/>
            <p:cNvSpPr>
              <a:spLocks noChangeArrowheads="1"/>
            </p:cNvSpPr>
            <p:nvPr/>
          </p:nvSpPr>
          <p:spPr bwMode="auto">
            <a:xfrm>
              <a:off x="4199" y="462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07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36" name="Rectangle 244"/>
            <p:cNvSpPr>
              <a:spLocks noChangeArrowheads="1"/>
            </p:cNvSpPr>
            <p:nvPr/>
          </p:nvSpPr>
          <p:spPr bwMode="auto">
            <a:xfrm>
              <a:off x="3768" y="361"/>
              <a:ext cx="58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37" name="Rectangle 245"/>
            <p:cNvSpPr>
              <a:spLocks noChangeArrowheads="1"/>
            </p:cNvSpPr>
            <p:nvPr/>
          </p:nvSpPr>
          <p:spPr bwMode="auto">
            <a:xfrm>
              <a:off x="3768" y="361"/>
              <a:ext cx="58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38" name="Rectangle 246"/>
            <p:cNvSpPr>
              <a:spLocks noChangeArrowheads="1"/>
            </p:cNvSpPr>
            <p:nvPr/>
          </p:nvSpPr>
          <p:spPr bwMode="auto">
            <a:xfrm>
              <a:off x="3768" y="519"/>
              <a:ext cx="52" cy="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39" name="Rectangle 247"/>
            <p:cNvSpPr>
              <a:spLocks noChangeArrowheads="1"/>
            </p:cNvSpPr>
            <p:nvPr/>
          </p:nvSpPr>
          <p:spPr bwMode="auto">
            <a:xfrm>
              <a:off x="3768" y="519"/>
              <a:ext cx="52" cy="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40" name="Rectangle 248"/>
            <p:cNvSpPr>
              <a:spLocks noChangeArrowheads="1"/>
            </p:cNvSpPr>
            <p:nvPr/>
          </p:nvSpPr>
          <p:spPr bwMode="auto">
            <a:xfrm>
              <a:off x="3871" y="657"/>
              <a:ext cx="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y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41" name="Rectangle 249"/>
            <p:cNvSpPr>
              <a:spLocks noChangeArrowheads="1"/>
            </p:cNvSpPr>
            <p:nvPr/>
          </p:nvSpPr>
          <p:spPr bwMode="auto">
            <a:xfrm>
              <a:off x="3937" y="657"/>
              <a:ext cx="51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= 5412.30x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42" name="Rectangle 250"/>
            <p:cNvSpPr>
              <a:spLocks noChangeArrowheads="1"/>
            </p:cNvSpPr>
            <p:nvPr/>
          </p:nvSpPr>
          <p:spPr bwMode="auto">
            <a:xfrm>
              <a:off x="4374" y="642"/>
              <a:ext cx="3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-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43" name="Rectangle 251"/>
            <p:cNvSpPr>
              <a:spLocks noChangeArrowheads="1"/>
            </p:cNvSpPr>
            <p:nvPr/>
          </p:nvSpPr>
          <p:spPr bwMode="auto">
            <a:xfrm>
              <a:off x="4395" y="642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2.57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44" name="Rectangle 252"/>
            <p:cNvSpPr>
              <a:spLocks noChangeArrowheads="1"/>
            </p:cNvSpPr>
            <p:nvPr/>
          </p:nvSpPr>
          <p:spPr bwMode="auto">
            <a:xfrm>
              <a:off x="4606" y="657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r = 0.72**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45" name="Rectangle 253"/>
            <p:cNvSpPr>
              <a:spLocks noChangeArrowheads="1"/>
            </p:cNvSpPr>
            <p:nvPr/>
          </p:nvSpPr>
          <p:spPr bwMode="auto">
            <a:xfrm>
              <a:off x="3871" y="766"/>
              <a:ext cx="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y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46" name="Rectangle 254"/>
            <p:cNvSpPr>
              <a:spLocks noChangeArrowheads="1"/>
            </p:cNvSpPr>
            <p:nvPr/>
          </p:nvSpPr>
          <p:spPr bwMode="auto">
            <a:xfrm>
              <a:off x="3937" y="766"/>
              <a:ext cx="51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= 1956.72x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47" name="Rectangle 255"/>
            <p:cNvSpPr>
              <a:spLocks noChangeArrowheads="1"/>
            </p:cNvSpPr>
            <p:nvPr/>
          </p:nvSpPr>
          <p:spPr bwMode="auto">
            <a:xfrm>
              <a:off x="4374" y="750"/>
              <a:ext cx="3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-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48" name="Rectangle 256"/>
            <p:cNvSpPr>
              <a:spLocks noChangeArrowheads="1"/>
            </p:cNvSpPr>
            <p:nvPr/>
          </p:nvSpPr>
          <p:spPr bwMode="auto">
            <a:xfrm>
              <a:off x="4395" y="750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2.02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49" name="Rectangle 257"/>
            <p:cNvSpPr>
              <a:spLocks noChangeArrowheads="1"/>
            </p:cNvSpPr>
            <p:nvPr/>
          </p:nvSpPr>
          <p:spPr bwMode="auto">
            <a:xfrm>
              <a:off x="4606" y="766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r = 0.81**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50" name="Rectangle 258"/>
            <p:cNvSpPr>
              <a:spLocks noChangeArrowheads="1"/>
            </p:cNvSpPr>
            <p:nvPr/>
          </p:nvSpPr>
          <p:spPr bwMode="auto">
            <a:xfrm>
              <a:off x="3776" y="708"/>
              <a:ext cx="50" cy="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51" name="Rectangle 259"/>
            <p:cNvSpPr>
              <a:spLocks noChangeArrowheads="1"/>
            </p:cNvSpPr>
            <p:nvPr/>
          </p:nvSpPr>
          <p:spPr bwMode="auto">
            <a:xfrm>
              <a:off x="3776" y="708"/>
              <a:ext cx="50" cy="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52" name="Rectangle 260"/>
            <p:cNvSpPr>
              <a:spLocks noChangeArrowheads="1"/>
            </p:cNvSpPr>
            <p:nvPr/>
          </p:nvSpPr>
          <p:spPr bwMode="auto">
            <a:xfrm>
              <a:off x="3776" y="831"/>
              <a:ext cx="50" cy="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53" name="Rectangle 261"/>
            <p:cNvSpPr>
              <a:spLocks noChangeArrowheads="1"/>
            </p:cNvSpPr>
            <p:nvPr/>
          </p:nvSpPr>
          <p:spPr bwMode="auto">
            <a:xfrm>
              <a:off x="3776" y="831"/>
              <a:ext cx="50" cy="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54" name="Rectangle 262"/>
            <p:cNvSpPr>
              <a:spLocks noChangeArrowheads="1"/>
            </p:cNvSpPr>
            <p:nvPr/>
          </p:nvSpPr>
          <p:spPr bwMode="auto">
            <a:xfrm>
              <a:off x="1851" y="440"/>
              <a:ext cx="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y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55" name="Rectangle 263"/>
            <p:cNvSpPr>
              <a:spLocks noChangeArrowheads="1"/>
            </p:cNvSpPr>
            <p:nvPr/>
          </p:nvSpPr>
          <p:spPr bwMode="auto">
            <a:xfrm>
              <a:off x="1924" y="440"/>
              <a:ext cx="43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= 148.86 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56" name="Rectangle 264"/>
            <p:cNvSpPr>
              <a:spLocks noChangeArrowheads="1"/>
            </p:cNvSpPr>
            <p:nvPr/>
          </p:nvSpPr>
          <p:spPr bwMode="auto">
            <a:xfrm>
              <a:off x="2282" y="440"/>
              <a:ext cx="5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–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57" name="Rectangle 265"/>
            <p:cNvSpPr>
              <a:spLocks noChangeArrowheads="1"/>
            </p:cNvSpPr>
            <p:nvPr/>
          </p:nvSpPr>
          <p:spPr bwMode="auto">
            <a:xfrm>
              <a:off x="2355" y="440"/>
              <a:ext cx="30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20.65x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58" name="Rectangle 266"/>
            <p:cNvSpPr>
              <a:spLocks noChangeArrowheads="1"/>
            </p:cNvSpPr>
            <p:nvPr/>
          </p:nvSpPr>
          <p:spPr bwMode="auto">
            <a:xfrm>
              <a:off x="1851" y="548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r = 0.60**</a:t>
              </a:r>
              <a:endParaRPr lang="pt-BR" sz="11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59" name="Rectangle 267"/>
            <p:cNvSpPr>
              <a:spLocks noChangeArrowheads="1"/>
            </p:cNvSpPr>
            <p:nvPr/>
          </p:nvSpPr>
          <p:spPr bwMode="auto">
            <a:xfrm>
              <a:off x="1406" y="302"/>
              <a:ext cx="20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2004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60" name="Rectangle 268"/>
            <p:cNvSpPr>
              <a:spLocks noChangeArrowheads="1"/>
            </p:cNvSpPr>
            <p:nvPr/>
          </p:nvSpPr>
          <p:spPr bwMode="auto">
            <a:xfrm>
              <a:off x="1669" y="302"/>
              <a:ext cx="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-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61" name="Rectangle 269"/>
            <p:cNvSpPr>
              <a:spLocks noChangeArrowheads="1"/>
            </p:cNvSpPr>
            <p:nvPr/>
          </p:nvSpPr>
          <p:spPr bwMode="auto">
            <a:xfrm>
              <a:off x="1712" y="302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05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62" name="Rectangle 270"/>
            <p:cNvSpPr>
              <a:spLocks noChangeArrowheads="1"/>
            </p:cNvSpPr>
            <p:nvPr/>
          </p:nvSpPr>
          <p:spPr bwMode="auto">
            <a:xfrm>
              <a:off x="999" y="274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63" name="Rectangle 271"/>
            <p:cNvSpPr>
              <a:spLocks noChangeArrowheads="1"/>
            </p:cNvSpPr>
            <p:nvPr/>
          </p:nvSpPr>
          <p:spPr bwMode="auto">
            <a:xfrm>
              <a:off x="1035" y="317"/>
              <a:ext cx="1910" cy="15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64" name="Line 272"/>
            <p:cNvSpPr>
              <a:spLocks noChangeShapeType="1"/>
            </p:cNvSpPr>
            <p:nvPr/>
          </p:nvSpPr>
          <p:spPr bwMode="auto">
            <a:xfrm>
              <a:off x="1289" y="462"/>
              <a:ext cx="0" cy="111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65" name="Line 273"/>
            <p:cNvSpPr>
              <a:spLocks noChangeShapeType="1"/>
            </p:cNvSpPr>
            <p:nvPr/>
          </p:nvSpPr>
          <p:spPr bwMode="auto">
            <a:xfrm>
              <a:off x="1261" y="1577"/>
              <a:ext cx="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66" name="Line 274"/>
            <p:cNvSpPr>
              <a:spLocks noChangeShapeType="1"/>
            </p:cNvSpPr>
            <p:nvPr/>
          </p:nvSpPr>
          <p:spPr bwMode="auto">
            <a:xfrm>
              <a:off x="1261" y="1208"/>
              <a:ext cx="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67" name="Line 275"/>
            <p:cNvSpPr>
              <a:spLocks noChangeShapeType="1"/>
            </p:cNvSpPr>
            <p:nvPr/>
          </p:nvSpPr>
          <p:spPr bwMode="auto">
            <a:xfrm>
              <a:off x="1261" y="838"/>
              <a:ext cx="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68" name="Line 276"/>
            <p:cNvSpPr>
              <a:spLocks noChangeShapeType="1"/>
            </p:cNvSpPr>
            <p:nvPr/>
          </p:nvSpPr>
          <p:spPr bwMode="auto">
            <a:xfrm>
              <a:off x="1261" y="462"/>
              <a:ext cx="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69" name="Line 277"/>
            <p:cNvSpPr>
              <a:spLocks noChangeShapeType="1"/>
            </p:cNvSpPr>
            <p:nvPr/>
          </p:nvSpPr>
          <p:spPr bwMode="auto">
            <a:xfrm>
              <a:off x="1289" y="1577"/>
              <a:ext cx="150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70" name="Line 278"/>
            <p:cNvSpPr>
              <a:spLocks noChangeShapeType="1"/>
            </p:cNvSpPr>
            <p:nvPr/>
          </p:nvSpPr>
          <p:spPr bwMode="auto">
            <a:xfrm flipV="1">
              <a:off x="1289" y="1577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71" name="Line 279"/>
            <p:cNvSpPr>
              <a:spLocks noChangeShapeType="1"/>
            </p:cNvSpPr>
            <p:nvPr/>
          </p:nvSpPr>
          <p:spPr bwMode="auto">
            <a:xfrm flipV="1">
              <a:off x="1785" y="1577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72" name="Line 280"/>
            <p:cNvSpPr>
              <a:spLocks noChangeShapeType="1"/>
            </p:cNvSpPr>
            <p:nvPr/>
          </p:nvSpPr>
          <p:spPr bwMode="auto">
            <a:xfrm flipV="1">
              <a:off x="2289" y="1577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73" name="Line 281"/>
            <p:cNvSpPr>
              <a:spLocks noChangeShapeType="1"/>
            </p:cNvSpPr>
            <p:nvPr/>
          </p:nvSpPr>
          <p:spPr bwMode="auto">
            <a:xfrm flipV="1">
              <a:off x="2792" y="1577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74" name="Rectangle 282"/>
            <p:cNvSpPr>
              <a:spLocks noChangeArrowheads="1"/>
            </p:cNvSpPr>
            <p:nvPr/>
          </p:nvSpPr>
          <p:spPr bwMode="auto">
            <a:xfrm>
              <a:off x="1712" y="1048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75" name="Rectangle 283"/>
            <p:cNvSpPr>
              <a:spLocks noChangeArrowheads="1"/>
            </p:cNvSpPr>
            <p:nvPr/>
          </p:nvSpPr>
          <p:spPr bwMode="auto">
            <a:xfrm>
              <a:off x="1669" y="1113"/>
              <a:ext cx="37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76" name="Rectangle 284"/>
            <p:cNvSpPr>
              <a:spLocks noChangeArrowheads="1"/>
            </p:cNvSpPr>
            <p:nvPr/>
          </p:nvSpPr>
          <p:spPr bwMode="auto">
            <a:xfrm>
              <a:off x="1618" y="975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77" name="Rectangle 285"/>
            <p:cNvSpPr>
              <a:spLocks noChangeArrowheads="1"/>
            </p:cNvSpPr>
            <p:nvPr/>
          </p:nvSpPr>
          <p:spPr bwMode="auto">
            <a:xfrm>
              <a:off x="1669" y="852"/>
              <a:ext cx="37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78" name="Rectangle 286"/>
            <p:cNvSpPr>
              <a:spLocks noChangeArrowheads="1"/>
            </p:cNvSpPr>
            <p:nvPr/>
          </p:nvSpPr>
          <p:spPr bwMode="auto">
            <a:xfrm>
              <a:off x="1567" y="1034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79" name="Rectangle 287"/>
            <p:cNvSpPr>
              <a:spLocks noChangeArrowheads="1"/>
            </p:cNvSpPr>
            <p:nvPr/>
          </p:nvSpPr>
          <p:spPr bwMode="auto">
            <a:xfrm>
              <a:off x="1669" y="671"/>
              <a:ext cx="37" cy="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80" name="Rectangle 288"/>
            <p:cNvSpPr>
              <a:spLocks noChangeArrowheads="1"/>
            </p:cNvSpPr>
            <p:nvPr/>
          </p:nvSpPr>
          <p:spPr bwMode="auto">
            <a:xfrm>
              <a:off x="1669" y="860"/>
              <a:ext cx="37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81" name="Rectangle 289"/>
            <p:cNvSpPr>
              <a:spLocks noChangeArrowheads="1"/>
            </p:cNvSpPr>
            <p:nvPr/>
          </p:nvSpPr>
          <p:spPr bwMode="auto">
            <a:xfrm>
              <a:off x="1567" y="1056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82" name="Rectangle 290"/>
            <p:cNvSpPr>
              <a:spLocks noChangeArrowheads="1"/>
            </p:cNvSpPr>
            <p:nvPr/>
          </p:nvSpPr>
          <p:spPr bwMode="auto">
            <a:xfrm>
              <a:off x="1465" y="671"/>
              <a:ext cx="44" cy="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83" name="Rectangle 291"/>
            <p:cNvSpPr>
              <a:spLocks noChangeArrowheads="1"/>
            </p:cNvSpPr>
            <p:nvPr/>
          </p:nvSpPr>
          <p:spPr bwMode="auto">
            <a:xfrm>
              <a:off x="1618" y="614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84" name="Rectangle 292"/>
            <p:cNvSpPr>
              <a:spLocks noChangeArrowheads="1"/>
            </p:cNvSpPr>
            <p:nvPr/>
          </p:nvSpPr>
          <p:spPr bwMode="auto">
            <a:xfrm>
              <a:off x="1618" y="562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85" name="Rectangle 293"/>
            <p:cNvSpPr>
              <a:spLocks noChangeArrowheads="1"/>
            </p:cNvSpPr>
            <p:nvPr/>
          </p:nvSpPr>
          <p:spPr bwMode="auto">
            <a:xfrm>
              <a:off x="1516" y="519"/>
              <a:ext cx="43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86" name="Rectangle 294"/>
            <p:cNvSpPr>
              <a:spLocks noChangeArrowheads="1"/>
            </p:cNvSpPr>
            <p:nvPr/>
          </p:nvSpPr>
          <p:spPr bwMode="auto">
            <a:xfrm>
              <a:off x="2121" y="1113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87" name="Rectangle 295"/>
            <p:cNvSpPr>
              <a:spLocks noChangeArrowheads="1"/>
            </p:cNvSpPr>
            <p:nvPr/>
          </p:nvSpPr>
          <p:spPr bwMode="auto">
            <a:xfrm>
              <a:off x="1968" y="1170"/>
              <a:ext cx="36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88" name="Rectangle 296"/>
            <p:cNvSpPr>
              <a:spLocks noChangeArrowheads="1"/>
            </p:cNvSpPr>
            <p:nvPr/>
          </p:nvSpPr>
          <p:spPr bwMode="auto">
            <a:xfrm>
              <a:off x="1968" y="831"/>
              <a:ext cx="36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89" name="Rectangle 297"/>
            <p:cNvSpPr>
              <a:spLocks noChangeArrowheads="1"/>
            </p:cNvSpPr>
            <p:nvPr/>
          </p:nvSpPr>
          <p:spPr bwMode="auto">
            <a:xfrm>
              <a:off x="2069" y="969"/>
              <a:ext cx="44" cy="3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90" name="Rectangle 298"/>
            <p:cNvSpPr>
              <a:spLocks noChangeArrowheads="1"/>
            </p:cNvSpPr>
            <p:nvPr/>
          </p:nvSpPr>
          <p:spPr bwMode="auto">
            <a:xfrm>
              <a:off x="2121" y="1294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91" name="Rectangle 299"/>
            <p:cNvSpPr>
              <a:spLocks noChangeArrowheads="1"/>
            </p:cNvSpPr>
            <p:nvPr/>
          </p:nvSpPr>
          <p:spPr bwMode="auto">
            <a:xfrm>
              <a:off x="2069" y="969"/>
              <a:ext cx="44" cy="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92" name="Rectangle 300"/>
            <p:cNvSpPr>
              <a:spLocks noChangeArrowheads="1"/>
            </p:cNvSpPr>
            <p:nvPr/>
          </p:nvSpPr>
          <p:spPr bwMode="auto">
            <a:xfrm>
              <a:off x="1866" y="910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93" name="Rectangle 301"/>
            <p:cNvSpPr>
              <a:spLocks noChangeArrowheads="1"/>
            </p:cNvSpPr>
            <p:nvPr/>
          </p:nvSpPr>
          <p:spPr bwMode="auto">
            <a:xfrm>
              <a:off x="2019" y="1229"/>
              <a:ext cx="44" cy="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94" name="Rectangle 302"/>
            <p:cNvSpPr>
              <a:spLocks noChangeArrowheads="1"/>
            </p:cNvSpPr>
            <p:nvPr/>
          </p:nvSpPr>
          <p:spPr bwMode="auto">
            <a:xfrm>
              <a:off x="1866" y="831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95" name="Rectangle 303"/>
            <p:cNvSpPr>
              <a:spLocks noChangeArrowheads="1"/>
            </p:cNvSpPr>
            <p:nvPr/>
          </p:nvSpPr>
          <p:spPr bwMode="auto">
            <a:xfrm>
              <a:off x="1815" y="910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96" name="Rectangle 304"/>
            <p:cNvSpPr>
              <a:spLocks noChangeArrowheads="1"/>
            </p:cNvSpPr>
            <p:nvPr/>
          </p:nvSpPr>
          <p:spPr bwMode="auto">
            <a:xfrm>
              <a:off x="2224" y="1170"/>
              <a:ext cx="43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97" name="Rectangle 305"/>
            <p:cNvSpPr>
              <a:spLocks noChangeArrowheads="1"/>
            </p:cNvSpPr>
            <p:nvPr/>
          </p:nvSpPr>
          <p:spPr bwMode="auto">
            <a:xfrm>
              <a:off x="1866" y="852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98" name="Rectangle 306"/>
            <p:cNvSpPr>
              <a:spLocks noChangeArrowheads="1"/>
            </p:cNvSpPr>
            <p:nvPr/>
          </p:nvSpPr>
          <p:spPr bwMode="auto">
            <a:xfrm>
              <a:off x="2317" y="1077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699" name="Rectangle 307"/>
            <p:cNvSpPr>
              <a:spLocks noChangeArrowheads="1"/>
            </p:cNvSpPr>
            <p:nvPr/>
          </p:nvSpPr>
          <p:spPr bwMode="auto">
            <a:xfrm>
              <a:off x="2274" y="1018"/>
              <a:ext cx="37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00" name="Rectangle 308"/>
            <p:cNvSpPr>
              <a:spLocks noChangeArrowheads="1"/>
            </p:cNvSpPr>
            <p:nvPr/>
          </p:nvSpPr>
          <p:spPr bwMode="auto">
            <a:xfrm>
              <a:off x="2172" y="1127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01" name="Rectangle 309"/>
            <p:cNvSpPr>
              <a:spLocks noChangeArrowheads="1"/>
            </p:cNvSpPr>
            <p:nvPr/>
          </p:nvSpPr>
          <p:spPr bwMode="auto">
            <a:xfrm>
              <a:off x="2121" y="1018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02" name="Rectangle 310"/>
            <p:cNvSpPr>
              <a:spLocks noChangeArrowheads="1"/>
            </p:cNvSpPr>
            <p:nvPr/>
          </p:nvSpPr>
          <p:spPr bwMode="auto">
            <a:xfrm>
              <a:off x="2420" y="910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03" name="Rectangle 311"/>
            <p:cNvSpPr>
              <a:spLocks noChangeArrowheads="1"/>
            </p:cNvSpPr>
            <p:nvPr/>
          </p:nvSpPr>
          <p:spPr bwMode="auto">
            <a:xfrm>
              <a:off x="2224" y="1077"/>
              <a:ext cx="43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04" name="Rectangle 312"/>
            <p:cNvSpPr>
              <a:spLocks noChangeArrowheads="1"/>
            </p:cNvSpPr>
            <p:nvPr/>
          </p:nvSpPr>
          <p:spPr bwMode="auto">
            <a:xfrm>
              <a:off x="2369" y="1056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05" name="Rectangle 313"/>
            <p:cNvSpPr>
              <a:spLocks noChangeArrowheads="1"/>
            </p:cNvSpPr>
            <p:nvPr/>
          </p:nvSpPr>
          <p:spPr bwMode="auto">
            <a:xfrm>
              <a:off x="2172" y="997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06" name="Rectangle 314"/>
            <p:cNvSpPr>
              <a:spLocks noChangeArrowheads="1"/>
            </p:cNvSpPr>
            <p:nvPr/>
          </p:nvSpPr>
          <p:spPr bwMode="auto">
            <a:xfrm>
              <a:off x="2069" y="1113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07" name="Rectangle 315"/>
            <p:cNvSpPr>
              <a:spLocks noChangeArrowheads="1"/>
            </p:cNvSpPr>
            <p:nvPr/>
          </p:nvSpPr>
          <p:spPr bwMode="auto">
            <a:xfrm>
              <a:off x="2069" y="1330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08" name="Rectangle 316"/>
            <p:cNvSpPr>
              <a:spLocks noChangeArrowheads="1"/>
            </p:cNvSpPr>
            <p:nvPr/>
          </p:nvSpPr>
          <p:spPr bwMode="auto">
            <a:xfrm>
              <a:off x="2121" y="852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09" name="Rectangle 317"/>
            <p:cNvSpPr>
              <a:spLocks noChangeArrowheads="1"/>
            </p:cNvSpPr>
            <p:nvPr/>
          </p:nvSpPr>
          <p:spPr bwMode="auto">
            <a:xfrm>
              <a:off x="2172" y="722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10" name="Rectangle 318"/>
            <p:cNvSpPr>
              <a:spLocks noChangeArrowheads="1"/>
            </p:cNvSpPr>
            <p:nvPr/>
          </p:nvSpPr>
          <p:spPr bwMode="auto">
            <a:xfrm>
              <a:off x="2121" y="1084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11" name="Rectangle 319"/>
            <p:cNvSpPr>
              <a:spLocks noChangeArrowheads="1"/>
            </p:cNvSpPr>
            <p:nvPr/>
          </p:nvSpPr>
          <p:spPr bwMode="auto">
            <a:xfrm>
              <a:off x="2369" y="1077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12" name="Rectangle 320"/>
            <p:cNvSpPr>
              <a:spLocks noChangeArrowheads="1"/>
            </p:cNvSpPr>
            <p:nvPr/>
          </p:nvSpPr>
          <p:spPr bwMode="auto">
            <a:xfrm>
              <a:off x="2420" y="1091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13" name="Rectangle 321"/>
            <p:cNvSpPr>
              <a:spLocks noChangeArrowheads="1"/>
            </p:cNvSpPr>
            <p:nvPr/>
          </p:nvSpPr>
          <p:spPr bwMode="auto">
            <a:xfrm>
              <a:off x="2470" y="1446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14" name="Rectangle 322"/>
            <p:cNvSpPr>
              <a:spLocks noChangeArrowheads="1"/>
            </p:cNvSpPr>
            <p:nvPr/>
          </p:nvSpPr>
          <p:spPr bwMode="auto">
            <a:xfrm>
              <a:off x="2369" y="1091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15" name="Rectangle 323"/>
            <p:cNvSpPr>
              <a:spLocks noChangeArrowheads="1"/>
            </p:cNvSpPr>
            <p:nvPr/>
          </p:nvSpPr>
          <p:spPr bwMode="auto">
            <a:xfrm>
              <a:off x="2172" y="1034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16" name="Rectangle 324"/>
            <p:cNvSpPr>
              <a:spLocks noChangeArrowheads="1"/>
            </p:cNvSpPr>
            <p:nvPr/>
          </p:nvSpPr>
          <p:spPr bwMode="auto">
            <a:xfrm>
              <a:off x="2573" y="1208"/>
              <a:ext cx="36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17" name="Rectangle 325"/>
            <p:cNvSpPr>
              <a:spLocks noChangeArrowheads="1"/>
            </p:cNvSpPr>
            <p:nvPr/>
          </p:nvSpPr>
          <p:spPr bwMode="auto">
            <a:xfrm>
              <a:off x="2224" y="1056"/>
              <a:ext cx="43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18" name="Rectangle 326"/>
            <p:cNvSpPr>
              <a:spLocks noChangeArrowheads="1"/>
            </p:cNvSpPr>
            <p:nvPr/>
          </p:nvSpPr>
          <p:spPr bwMode="auto">
            <a:xfrm>
              <a:off x="2573" y="1257"/>
              <a:ext cx="36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19" name="Rectangle 327"/>
            <p:cNvSpPr>
              <a:spLocks noChangeArrowheads="1"/>
            </p:cNvSpPr>
            <p:nvPr/>
          </p:nvSpPr>
          <p:spPr bwMode="auto">
            <a:xfrm>
              <a:off x="2069" y="1091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20" name="Rectangle 328"/>
            <p:cNvSpPr>
              <a:spLocks noChangeArrowheads="1"/>
            </p:cNvSpPr>
            <p:nvPr/>
          </p:nvSpPr>
          <p:spPr bwMode="auto">
            <a:xfrm>
              <a:off x="2317" y="1034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21" name="Rectangle 329"/>
            <p:cNvSpPr>
              <a:spLocks noChangeArrowheads="1"/>
            </p:cNvSpPr>
            <p:nvPr/>
          </p:nvSpPr>
          <p:spPr bwMode="auto">
            <a:xfrm>
              <a:off x="2573" y="1149"/>
              <a:ext cx="36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22" name="Line 330"/>
            <p:cNvSpPr>
              <a:spLocks noChangeShapeType="1"/>
            </p:cNvSpPr>
            <p:nvPr/>
          </p:nvSpPr>
          <p:spPr bwMode="auto">
            <a:xfrm>
              <a:off x="1280" y="711"/>
              <a:ext cx="1512" cy="583"/>
            </a:xfrm>
            <a:prstGeom prst="line">
              <a:avLst/>
            </a:prstGeom>
            <a:noFill/>
            <a:ln w="30226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23" name="Rectangle 335"/>
            <p:cNvSpPr>
              <a:spLocks noChangeArrowheads="1"/>
            </p:cNvSpPr>
            <p:nvPr/>
          </p:nvSpPr>
          <p:spPr bwMode="auto">
            <a:xfrm>
              <a:off x="3026" y="266"/>
              <a:ext cx="2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24" name="Rectangle 336"/>
            <p:cNvSpPr>
              <a:spLocks noChangeArrowheads="1"/>
            </p:cNvSpPr>
            <p:nvPr/>
          </p:nvSpPr>
          <p:spPr bwMode="auto">
            <a:xfrm>
              <a:off x="3062" y="309"/>
              <a:ext cx="1923" cy="15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25" name="Line 337"/>
            <p:cNvSpPr>
              <a:spLocks noChangeShapeType="1"/>
            </p:cNvSpPr>
            <p:nvPr/>
          </p:nvSpPr>
          <p:spPr bwMode="auto">
            <a:xfrm>
              <a:off x="3367" y="454"/>
              <a:ext cx="0" cy="112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26" name="Line 338"/>
            <p:cNvSpPr>
              <a:spLocks noChangeShapeType="1"/>
            </p:cNvSpPr>
            <p:nvPr/>
          </p:nvSpPr>
          <p:spPr bwMode="auto">
            <a:xfrm>
              <a:off x="3338" y="1577"/>
              <a:ext cx="2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27" name="Line 339"/>
            <p:cNvSpPr>
              <a:spLocks noChangeShapeType="1"/>
            </p:cNvSpPr>
            <p:nvPr/>
          </p:nvSpPr>
          <p:spPr bwMode="auto">
            <a:xfrm>
              <a:off x="3338" y="1294"/>
              <a:ext cx="2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28" name="Line 340"/>
            <p:cNvSpPr>
              <a:spLocks noChangeShapeType="1"/>
            </p:cNvSpPr>
            <p:nvPr/>
          </p:nvSpPr>
          <p:spPr bwMode="auto">
            <a:xfrm>
              <a:off x="3338" y="1018"/>
              <a:ext cx="2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29" name="Line 341"/>
            <p:cNvSpPr>
              <a:spLocks noChangeShapeType="1"/>
            </p:cNvSpPr>
            <p:nvPr/>
          </p:nvSpPr>
          <p:spPr bwMode="auto">
            <a:xfrm>
              <a:off x="3338" y="736"/>
              <a:ext cx="2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30" name="Line 342"/>
            <p:cNvSpPr>
              <a:spLocks noChangeShapeType="1"/>
            </p:cNvSpPr>
            <p:nvPr/>
          </p:nvSpPr>
          <p:spPr bwMode="auto">
            <a:xfrm>
              <a:off x="3338" y="454"/>
              <a:ext cx="2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31" name="Line 343"/>
            <p:cNvSpPr>
              <a:spLocks noChangeShapeType="1"/>
            </p:cNvSpPr>
            <p:nvPr/>
          </p:nvSpPr>
          <p:spPr bwMode="auto">
            <a:xfrm>
              <a:off x="3367" y="1577"/>
              <a:ext cx="145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32" name="Line 344"/>
            <p:cNvSpPr>
              <a:spLocks noChangeShapeType="1"/>
            </p:cNvSpPr>
            <p:nvPr/>
          </p:nvSpPr>
          <p:spPr bwMode="auto">
            <a:xfrm flipV="1">
              <a:off x="3367" y="1577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33" name="Line 345"/>
            <p:cNvSpPr>
              <a:spLocks noChangeShapeType="1"/>
            </p:cNvSpPr>
            <p:nvPr/>
          </p:nvSpPr>
          <p:spPr bwMode="auto">
            <a:xfrm flipV="1">
              <a:off x="3732" y="1577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34" name="Line 346"/>
            <p:cNvSpPr>
              <a:spLocks noChangeShapeType="1"/>
            </p:cNvSpPr>
            <p:nvPr/>
          </p:nvSpPr>
          <p:spPr bwMode="auto">
            <a:xfrm flipV="1">
              <a:off x="4096" y="1577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35" name="Line 347"/>
            <p:cNvSpPr>
              <a:spLocks noChangeShapeType="1"/>
            </p:cNvSpPr>
            <p:nvPr/>
          </p:nvSpPr>
          <p:spPr bwMode="auto">
            <a:xfrm flipV="1">
              <a:off x="4461" y="1577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36" name="Line 348"/>
            <p:cNvSpPr>
              <a:spLocks noChangeShapeType="1"/>
            </p:cNvSpPr>
            <p:nvPr/>
          </p:nvSpPr>
          <p:spPr bwMode="auto">
            <a:xfrm flipV="1">
              <a:off x="4826" y="1577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37" name="Rectangle 349"/>
            <p:cNvSpPr>
              <a:spLocks noChangeArrowheads="1"/>
            </p:cNvSpPr>
            <p:nvPr/>
          </p:nvSpPr>
          <p:spPr bwMode="auto">
            <a:xfrm>
              <a:off x="3601" y="1243"/>
              <a:ext cx="44" cy="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38" name="Rectangle 350"/>
            <p:cNvSpPr>
              <a:spLocks noChangeArrowheads="1"/>
            </p:cNvSpPr>
            <p:nvPr/>
          </p:nvSpPr>
          <p:spPr bwMode="auto">
            <a:xfrm>
              <a:off x="3637" y="1012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39" name="Rectangle 351"/>
            <p:cNvSpPr>
              <a:spLocks noChangeArrowheads="1"/>
            </p:cNvSpPr>
            <p:nvPr/>
          </p:nvSpPr>
          <p:spPr bwMode="auto">
            <a:xfrm>
              <a:off x="3673" y="1062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40" name="Rectangle 352"/>
            <p:cNvSpPr>
              <a:spLocks noChangeArrowheads="1"/>
            </p:cNvSpPr>
            <p:nvPr/>
          </p:nvSpPr>
          <p:spPr bwMode="auto">
            <a:xfrm>
              <a:off x="3601" y="1113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41" name="Rectangle 353"/>
            <p:cNvSpPr>
              <a:spLocks noChangeArrowheads="1"/>
            </p:cNvSpPr>
            <p:nvPr/>
          </p:nvSpPr>
          <p:spPr bwMode="auto">
            <a:xfrm>
              <a:off x="3601" y="1294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42" name="Rectangle 354"/>
            <p:cNvSpPr>
              <a:spLocks noChangeArrowheads="1"/>
            </p:cNvSpPr>
            <p:nvPr/>
          </p:nvSpPr>
          <p:spPr bwMode="auto">
            <a:xfrm>
              <a:off x="3673" y="1062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43" name="Rectangle 355"/>
            <p:cNvSpPr>
              <a:spLocks noChangeArrowheads="1"/>
            </p:cNvSpPr>
            <p:nvPr/>
          </p:nvSpPr>
          <p:spPr bwMode="auto">
            <a:xfrm>
              <a:off x="3528" y="1084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44" name="Rectangle 356"/>
            <p:cNvSpPr>
              <a:spLocks noChangeArrowheads="1"/>
            </p:cNvSpPr>
            <p:nvPr/>
          </p:nvSpPr>
          <p:spPr bwMode="auto">
            <a:xfrm>
              <a:off x="3601" y="556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45" name="Rectangle 357"/>
            <p:cNvSpPr>
              <a:spLocks noChangeArrowheads="1"/>
            </p:cNvSpPr>
            <p:nvPr/>
          </p:nvSpPr>
          <p:spPr bwMode="auto">
            <a:xfrm>
              <a:off x="3564" y="801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46" name="Rectangle 358"/>
            <p:cNvSpPr>
              <a:spLocks noChangeArrowheads="1"/>
            </p:cNvSpPr>
            <p:nvPr/>
          </p:nvSpPr>
          <p:spPr bwMode="auto">
            <a:xfrm>
              <a:off x="3528" y="817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47" name="Rectangle 359"/>
            <p:cNvSpPr>
              <a:spLocks noChangeArrowheads="1"/>
            </p:cNvSpPr>
            <p:nvPr/>
          </p:nvSpPr>
          <p:spPr bwMode="auto">
            <a:xfrm>
              <a:off x="3564" y="801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48" name="Rectangle 360"/>
            <p:cNvSpPr>
              <a:spLocks noChangeArrowheads="1"/>
            </p:cNvSpPr>
            <p:nvPr/>
          </p:nvSpPr>
          <p:spPr bwMode="auto">
            <a:xfrm>
              <a:off x="3564" y="679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49" name="Rectangle 361"/>
            <p:cNvSpPr>
              <a:spLocks noChangeArrowheads="1"/>
            </p:cNvSpPr>
            <p:nvPr/>
          </p:nvSpPr>
          <p:spPr bwMode="auto">
            <a:xfrm>
              <a:off x="3929" y="1186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50" name="Rectangle 362"/>
            <p:cNvSpPr>
              <a:spLocks noChangeArrowheads="1"/>
            </p:cNvSpPr>
            <p:nvPr/>
          </p:nvSpPr>
          <p:spPr bwMode="auto">
            <a:xfrm>
              <a:off x="3965" y="1257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51" name="Rectangle 363"/>
            <p:cNvSpPr>
              <a:spLocks noChangeArrowheads="1"/>
            </p:cNvSpPr>
            <p:nvPr/>
          </p:nvSpPr>
          <p:spPr bwMode="auto">
            <a:xfrm>
              <a:off x="4221" y="1403"/>
              <a:ext cx="43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52" name="Rectangle 364"/>
            <p:cNvSpPr>
              <a:spLocks noChangeArrowheads="1"/>
            </p:cNvSpPr>
            <p:nvPr/>
          </p:nvSpPr>
          <p:spPr bwMode="auto">
            <a:xfrm>
              <a:off x="4147" y="1186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53" name="Rectangle 365"/>
            <p:cNvSpPr>
              <a:spLocks noChangeArrowheads="1"/>
            </p:cNvSpPr>
            <p:nvPr/>
          </p:nvSpPr>
          <p:spPr bwMode="auto">
            <a:xfrm>
              <a:off x="4082" y="1257"/>
              <a:ext cx="36" cy="3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54" name="Rectangle 366"/>
            <p:cNvSpPr>
              <a:spLocks noChangeArrowheads="1"/>
            </p:cNvSpPr>
            <p:nvPr/>
          </p:nvSpPr>
          <p:spPr bwMode="auto">
            <a:xfrm>
              <a:off x="4082" y="1330"/>
              <a:ext cx="36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55" name="Rectangle 367"/>
            <p:cNvSpPr>
              <a:spLocks noChangeArrowheads="1"/>
            </p:cNvSpPr>
            <p:nvPr/>
          </p:nvSpPr>
          <p:spPr bwMode="auto">
            <a:xfrm>
              <a:off x="4038" y="1200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56" name="Rectangle 368"/>
            <p:cNvSpPr>
              <a:spLocks noChangeArrowheads="1"/>
            </p:cNvSpPr>
            <p:nvPr/>
          </p:nvSpPr>
          <p:spPr bwMode="auto">
            <a:xfrm>
              <a:off x="3965" y="1208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57" name="Rectangle 369"/>
            <p:cNvSpPr>
              <a:spLocks noChangeArrowheads="1"/>
            </p:cNvSpPr>
            <p:nvPr/>
          </p:nvSpPr>
          <p:spPr bwMode="auto">
            <a:xfrm>
              <a:off x="3929" y="1330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58" name="Rectangle 370"/>
            <p:cNvSpPr>
              <a:spLocks noChangeArrowheads="1"/>
            </p:cNvSpPr>
            <p:nvPr/>
          </p:nvSpPr>
          <p:spPr bwMode="auto">
            <a:xfrm>
              <a:off x="3965" y="1156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59" name="Rectangle 371"/>
            <p:cNvSpPr>
              <a:spLocks noChangeArrowheads="1"/>
            </p:cNvSpPr>
            <p:nvPr/>
          </p:nvSpPr>
          <p:spPr bwMode="auto">
            <a:xfrm>
              <a:off x="3893" y="1279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60" name="Rectangle 372"/>
            <p:cNvSpPr>
              <a:spLocks noChangeArrowheads="1"/>
            </p:cNvSpPr>
            <p:nvPr/>
          </p:nvSpPr>
          <p:spPr bwMode="auto">
            <a:xfrm>
              <a:off x="3929" y="1395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61" name="Rectangle 373"/>
            <p:cNvSpPr>
              <a:spLocks noChangeArrowheads="1"/>
            </p:cNvSpPr>
            <p:nvPr/>
          </p:nvSpPr>
          <p:spPr bwMode="auto">
            <a:xfrm>
              <a:off x="4183" y="1352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62" name="Rectangle 374"/>
            <p:cNvSpPr>
              <a:spLocks noChangeArrowheads="1"/>
            </p:cNvSpPr>
            <p:nvPr/>
          </p:nvSpPr>
          <p:spPr bwMode="auto">
            <a:xfrm>
              <a:off x="4147" y="1417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63" name="Rectangle 375"/>
            <p:cNvSpPr>
              <a:spLocks noChangeArrowheads="1"/>
            </p:cNvSpPr>
            <p:nvPr/>
          </p:nvSpPr>
          <p:spPr bwMode="auto">
            <a:xfrm>
              <a:off x="4221" y="1273"/>
              <a:ext cx="43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64" name="Rectangle 376"/>
            <p:cNvSpPr>
              <a:spLocks noChangeArrowheads="1"/>
            </p:cNvSpPr>
            <p:nvPr/>
          </p:nvSpPr>
          <p:spPr bwMode="auto">
            <a:xfrm>
              <a:off x="4257" y="1352"/>
              <a:ext cx="43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65" name="Rectangle 377"/>
            <p:cNvSpPr>
              <a:spLocks noChangeArrowheads="1"/>
            </p:cNvSpPr>
            <p:nvPr/>
          </p:nvSpPr>
          <p:spPr bwMode="auto">
            <a:xfrm>
              <a:off x="4475" y="1294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66" name="Rectangle 378"/>
            <p:cNvSpPr>
              <a:spLocks noChangeArrowheads="1"/>
            </p:cNvSpPr>
            <p:nvPr/>
          </p:nvSpPr>
          <p:spPr bwMode="auto">
            <a:xfrm>
              <a:off x="4147" y="1388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67" name="Rectangle 379"/>
            <p:cNvSpPr>
              <a:spLocks noChangeArrowheads="1"/>
            </p:cNvSpPr>
            <p:nvPr/>
          </p:nvSpPr>
          <p:spPr bwMode="auto">
            <a:xfrm>
              <a:off x="4294" y="1344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68" name="Rectangle 380"/>
            <p:cNvSpPr>
              <a:spLocks noChangeArrowheads="1"/>
            </p:cNvSpPr>
            <p:nvPr/>
          </p:nvSpPr>
          <p:spPr bwMode="auto">
            <a:xfrm>
              <a:off x="4002" y="1257"/>
              <a:ext cx="44" cy="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69" name="Rectangle 381"/>
            <p:cNvSpPr>
              <a:spLocks noChangeArrowheads="1"/>
            </p:cNvSpPr>
            <p:nvPr/>
          </p:nvSpPr>
          <p:spPr bwMode="auto">
            <a:xfrm>
              <a:off x="4147" y="1192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70" name="Rectangle 382"/>
            <p:cNvSpPr>
              <a:spLocks noChangeArrowheads="1"/>
            </p:cNvSpPr>
            <p:nvPr/>
          </p:nvSpPr>
          <p:spPr bwMode="auto">
            <a:xfrm>
              <a:off x="4183" y="1294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71" name="Rectangle 383"/>
            <p:cNvSpPr>
              <a:spLocks noChangeArrowheads="1"/>
            </p:cNvSpPr>
            <p:nvPr/>
          </p:nvSpPr>
          <p:spPr bwMode="auto">
            <a:xfrm>
              <a:off x="4082" y="1251"/>
              <a:ext cx="36" cy="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72" name="Rectangle 384"/>
            <p:cNvSpPr>
              <a:spLocks noChangeArrowheads="1"/>
            </p:cNvSpPr>
            <p:nvPr/>
          </p:nvSpPr>
          <p:spPr bwMode="auto">
            <a:xfrm>
              <a:off x="4111" y="1388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73" name="Rectangle 385"/>
            <p:cNvSpPr>
              <a:spLocks noChangeArrowheads="1"/>
            </p:cNvSpPr>
            <p:nvPr/>
          </p:nvSpPr>
          <p:spPr bwMode="auto">
            <a:xfrm>
              <a:off x="4410" y="1381"/>
              <a:ext cx="37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74" name="Rectangle 386"/>
            <p:cNvSpPr>
              <a:spLocks noChangeArrowheads="1"/>
            </p:cNvSpPr>
            <p:nvPr/>
          </p:nvSpPr>
          <p:spPr bwMode="auto">
            <a:xfrm>
              <a:off x="4439" y="1229"/>
              <a:ext cx="44" cy="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75" name="Rectangle 387"/>
            <p:cNvSpPr>
              <a:spLocks noChangeArrowheads="1"/>
            </p:cNvSpPr>
            <p:nvPr/>
          </p:nvSpPr>
          <p:spPr bwMode="auto">
            <a:xfrm>
              <a:off x="4439" y="1257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76" name="Rectangle 388"/>
            <p:cNvSpPr>
              <a:spLocks noChangeArrowheads="1"/>
            </p:cNvSpPr>
            <p:nvPr/>
          </p:nvSpPr>
          <p:spPr bwMode="auto">
            <a:xfrm>
              <a:off x="4257" y="1409"/>
              <a:ext cx="43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77" name="Rectangle 389"/>
            <p:cNvSpPr>
              <a:spLocks noChangeArrowheads="1"/>
            </p:cNvSpPr>
            <p:nvPr/>
          </p:nvSpPr>
          <p:spPr bwMode="auto">
            <a:xfrm>
              <a:off x="4475" y="1243"/>
              <a:ext cx="44" cy="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78" name="Rectangle 390"/>
            <p:cNvSpPr>
              <a:spLocks noChangeArrowheads="1"/>
            </p:cNvSpPr>
            <p:nvPr/>
          </p:nvSpPr>
          <p:spPr bwMode="auto">
            <a:xfrm>
              <a:off x="4548" y="1251"/>
              <a:ext cx="44" cy="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79" name="Rectangle 391"/>
            <p:cNvSpPr>
              <a:spLocks noChangeArrowheads="1"/>
            </p:cNvSpPr>
            <p:nvPr/>
          </p:nvSpPr>
          <p:spPr bwMode="auto">
            <a:xfrm>
              <a:off x="4439" y="1366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80" name="Rectangle 392"/>
            <p:cNvSpPr>
              <a:spLocks noChangeArrowheads="1"/>
            </p:cNvSpPr>
            <p:nvPr/>
          </p:nvSpPr>
          <p:spPr bwMode="auto">
            <a:xfrm>
              <a:off x="4330" y="1251"/>
              <a:ext cx="44" cy="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81" name="Rectangle 393"/>
            <p:cNvSpPr>
              <a:spLocks noChangeArrowheads="1"/>
            </p:cNvSpPr>
            <p:nvPr/>
          </p:nvSpPr>
          <p:spPr bwMode="auto">
            <a:xfrm>
              <a:off x="4330" y="1265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82" name="Rectangle 394"/>
            <p:cNvSpPr>
              <a:spLocks noChangeArrowheads="1"/>
            </p:cNvSpPr>
            <p:nvPr/>
          </p:nvSpPr>
          <p:spPr bwMode="auto">
            <a:xfrm>
              <a:off x="4374" y="1338"/>
              <a:ext cx="43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83" name="Rectangle 395"/>
            <p:cNvSpPr>
              <a:spLocks noChangeArrowheads="1"/>
            </p:cNvSpPr>
            <p:nvPr/>
          </p:nvSpPr>
          <p:spPr bwMode="auto">
            <a:xfrm>
              <a:off x="4330" y="1186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84" name="Rectangle 396"/>
            <p:cNvSpPr>
              <a:spLocks noChangeArrowheads="1"/>
            </p:cNvSpPr>
            <p:nvPr/>
          </p:nvSpPr>
          <p:spPr bwMode="auto">
            <a:xfrm>
              <a:off x="4330" y="1308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85" name="Rectangle 397"/>
            <p:cNvSpPr>
              <a:spLocks noChangeArrowheads="1"/>
            </p:cNvSpPr>
            <p:nvPr/>
          </p:nvSpPr>
          <p:spPr bwMode="auto">
            <a:xfrm>
              <a:off x="3528" y="1170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86" name="Rectangle 398"/>
            <p:cNvSpPr>
              <a:spLocks noChangeArrowheads="1"/>
            </p:cNvSpPr>
            <p:nvPr/>
          </p:nvSpPr>
          <p:spPr bwMode="auto">
            <a:xfrm>
              <a:off x="3601" y="1070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87" name="Rectangle 399"/>
            <p:cNvSpPr>
              <a:spLocks noChangeArrowheads="1"/>
            </p:cNvSpPr>
            <p:nvPr/>
          </p:nvSpPr>
          <p:spPr bwMode="auto">
            <a:xfrm>
              <a:off x="3492" y="1301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88" name="Rectangle 400"/>
            <p:cNvSpPr>
              <a:spLocks noChangeArrowheads="1"/>
            </p:cNvSpPr>
            <p:nvPr/>
          </p:nvSpPr>
          <p:spPr bwMode="auto">
            <a:xfrm>
              <a:off x="3455" y="1186"/>
              <a:ext cx="37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89" name="Rectangle 401"/>
            <p:cNvSpPr>
              <a:spLocks noChangeArrowheads="1"/>
            </p:cNvSpPr>
            <p:nvPr/>
          </p:nvSpPr>
          <p:spPr bwMode="auto">
            <a:xfrm>
              <a:off x="3419" y="1004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90" name="Rectangle 402"/>
            <p:cNvSpPr>
              <a:spLocks noChangeArrowheads="1"/>
            </p:cNvSpPr>
            <p:nvPr/>
          </p:nvSpPr>
          <p:spPr bwMode="auto">
            <a:xfrm>
              <a:off x="3492" y="939"/>
              <a:ext cx="44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91" name="Rectangle 403"/>
            <p:cNvSpPr>
              <a:spLocks noChangeArrowheads="1"/>
            </p:cNvSpPr>
            <p:nvPr/>
          </p:nvSpPr>
          <p:spPr bwMode="auto">
            <a:xfrm>
              <a:off x="3382" y="1004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92" name="Rectangle 404"/>
            <p:cNvSpPr>
              <a:spLocks noChangeArrowheads="1"/>
            </p:cNvSpPr>
            <p:nvPr/>
          </p:nvSpPr>
          <p:spPr bwMode="auto">
            <a:xfrm>
              <a:off x="3419" y="693"/>
              <a:ext cx="43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93" name="Rectangle 405"/>
            <p:cNvSpPr>
              <a:spLocks noChangeArrowheads="1"/>
            </p:cNvSpPr>
            <p:nvPr/>
          </p:nvSpPr>
          <p:spPr bwMode="auto">
            <a:xfrm>
              <a:off x="3419" y="874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94" name="Rectangle 406"/>
            <p:cNvSpPr>
              <a:spLocks noChangeArrowheads="1"/>
            </p:cNvSpPr>
            <p:nvPr/>
          </p:nvSpPr>
          <p:spPr bwMode="auto">
            <a:xfrm>
              <a:off x="3419" y="1026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95" name="Rectangle 407"/>
            <p:cNvSpPr>
              <a:spLocks noChangeArrowheads="1"/>
            </p:cNvSpPr>
            <p:nvPr/>
          </p:nvSpPr>
          <p:spPr bwMode="auto">
            <a:xfrm>
              <a:off x="3382" y="969"/>
              <a:ext cx="43" cy="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96" name="Rectangle 408"/>
            <p:cNvSpPr>
              <a:spLocks noChangeArrowheads="1"/>
            </p:cNvSpPr>
            <p:nvPr/>
          </p:nvSpPr>
          <p:spPr bwMode="auto">
            <a:xfrm>
              <a:off x="3782" y="1287"/>
              <a:ext cx="38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97" name="Rectangle 409"/>
            <p:cNvSpPr>
              <a:spLocks noChangeArrowheads="1"/>
            </p:cNvSpPr>
            <p:nvPr/>
          </p:nvSpPr>
          <p:spPr bwMode="auto">
            <a:xfrm>
              <a:off x="4038" y="1294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98" name="Rectangle 410"/>
            <p:cNvSpPr>
              <a:spLocks noChangeArrowheads="1"/>
            </p:cNvSpPr>
            <p:nvPr/>
          </p:nvSpPr>
          <p:spPr bwMode="auto">
            <a:xfrm>
              <a:off x="3965" y="1352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799" name="Rectangle 411"/>
            <p:cNvSpPr>
              <a:spLocks noChangeArrowheads="1"/>
            </p:cNvSpPr>
            <p:nvPr/>
          </p:nvSpPr>
          <p:spPr bwMode="auto">
            <a:xfrm>
              <a:off x="3965" y="1330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00" name="Rectangle 412"/>
            <p:cNvSpPr>
              <a:spLocks noChangeArrowheads="1"/>
            </p:cNvSpPr>
            <p:nvPr/>
          </p:nvSpPr>
          <p:spPr bwMode="auto">
            <a:xfrm>
              <a:off x="4111" y="1366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01" name="Rectangle 413"/>
            <p:cNvSpPr>
              <a:spLocks noChangeArrowheads="1"/>
            </p:cNvSpPr>
            <p:nvPr/>
          </p:nvSpPr>
          <p:spPr bwMode="auto">
            <a:xfrm>
              <a:off x="4002" y="1322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02" name="Rectangle 414"/>
            <p:cNvSpPr>
              <a:spLocks noChangeArrowheads="1"/>
            </p:cNvSpPr>
            <p:nvPr/>
          </p:nvSpPr>
          <p:spPr bwMode="auto">
            <a:xfrm>
              <a:off x="4002" y="1330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03" name="Rectangle 415"/>
            <p:cNvSpPr>
              <a:spLocks noChangeArrowheads="1"/>
            </p:cNvSpPr>
            <p:nvPr/>
          </p:nvSpPr>
          <p:spPr bwMode="auto">
            <a:xfrm>
              <a:off x="3893" y="1273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04" name="Rectangle 416"/>
            <p:cNvSpPr>
              <a:spLocks noChangeArrowheads="1"/>
            </p:cNvSpPr>
            <p:nvPr/>
          </p:nvSpPr>
          <p:spPr bwMode="auto">
            <a:xfrm>
              <a:off x="3711" y="1279"/>
              <a:ext cx="43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05" name="Rectangle 417"/>
            <p:cNvSpPr>
              <a:spLocks noChangeArrowheads="1"/>
            </p:cNvSpPr>
            <p:nvPr/>
          </p:nvSpPr>
          <p:spPr bwMode="auto">
            <a:xfrm>
              <a:off x="3820" y="1273"/>
              <a:ext cx="43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06" name="Rectangle 418"/>
            <p:cNvSpPr>
              <a:spLocks noChangeArrowheads="1"/>
            </p:cNvSpPr>
            <p:nvPr/>
          </p:nvSpPr>
          <p:spPr bwMode="auto">
            <a:xfrm>
              <a:off x="3820" y="1316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07" name="Rectangle 419"/>
            <p:cNvSpPr>
              <a:spLocks noChangeArrowheads="1"/>
            </p:cNvSpPr>
            <p:nvPr/>
          </p:nvSpPr>
          <p:spPr bwMode="auto">
            <a:xfrm>
              <a:off x="3782" y="1308"/>
              <a:ext cx="38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08" name="Rectangle 420"/>
            <p:cNvSpPr>
              <a:spLocks noChangeArrowheads="1"/>
            </p:cNvSpPr>
            <p:nvPr/>
          </p:nvSpPr>
          <p:spPr bwMode="auto">
            <a:xfrm>
              <a:off x="4221" y="1431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09" name="Rectangle 421"/>
            <p:cNvSpPr>
              <a:spLocks noChangeArrowheads="1"/>
            </p:cNvSpPr>
            <p:nvPr/>
          </p:nvSpPr>
          <p:spPr bwMode="auto">
            <a:xfrm>
              <a:off x="4257" y="1308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10" name="Rectangle 422"/>
            <p:cNvSpPr>
              <a:spLocks noChangeArrowheads="1"/>
            </p:cNvSpPr>
            <p:nvPr/>
          </p:nvSpPr>
          <p:spPr bwMode="auto">
            <a:xfrm>
              <a:off x="4183" y="1381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11" name="Rectangle 423"/>
            <p:cNvSpPr>
              <a:spLocks noChangeArrowheads="1"/>
            </p:cNvSpPr>
            <p:nvPr/>
          </p:nvSpPr>
          <p:spPr bwMode="auto">
            <a:xfrm>
              <a:off x="4257" y="1316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12" name="Rectangle 424"/>
            <p:cNvSpPr>
              <a:spLocks noChangeArrowheads="1"/>
            </p:cNvSpPr>
            <p:nvPr/>
          </p:nvSpPr>
          <p:spPr bwMode="auto">
            <a:xfrm>
              <a:off x="4410" y="1352"/>
              <a:ext cx="37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13" name="Rectangle 425"/>
            <p:cNvSpPr>
              <a:spLocks noChangeArrowheads="1"/>
            </p:cNvSpPr>
            <p:nvPr/>
          </p:nvSpPr>
          <p:spPr bwMode="auto">
            <a:xfrm>
              <a:off x="4082" y="1431"/>
              <a:ext cx="36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14" name="Rectangle 426"/>
            <p:cNvSpPr>
              <a:spLocks noChangeArrowheads="1"/>
            </p:cNvSpPr>
            <p:nvPr/>
          </p:nvSpPr>
          <p:spPr bwMode="auto">
            <a:xfrm>
              <a:off x="4221" y="1395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15" name="Rectangle 427"/>
            <p:cNvSpPr>
              <a:spLocks noChangeArrowheads="1"/>
            </p:cNvSpPr>
            <p:nvPr/>
          </p:nvSpPr>
          <p:spPr bwMode="auto">
            <a:xfrm>
              <a:off x="4257" y="1330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16" name="Rectangle 428"/>
            <p:cNvSpPr>
              <a:spLocks noChangeArrowheads="1"/>
            </p:cNvSpPr>
            <p:nvPr/>
          </p:nvSpPr>
          <p:spPr bwMode="auto">
            <a:xfrm>
              <a:off x="4111" y="1360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17" name="Rectangle 429"/>
            <p:cNvSpPr>
              <a:spLocks noChangeArrowheads="1"/>
            </p:cNvSpPr>
            <p:nvPr/>
          </p:nvSpPr>
          <p:spPr bwMode="auto">
            <a:xfrm>
              <a:off x="4082" y="1265"/>
              <a:ext cx="36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18" name="Rectangle 430"/>
            <p:cNvSpPr>
              <a:spLocks noChangeArrowheads="1"/>
            </p:cNvSpPr>
            <p:nvPr/>
          </p:nvSpPr>
          <p:spPr bwMode="auto">
            <a:xfrm>
              <a:off x="3965" y="1308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19" name="Rectangle 431"/>
            <p:cNvSpPr>
              <a:spLocks noChangeArrowheads="1"/>
            </p:cNvSpPr>
            <p:nvPr/>
          </p:nvSpPr>
          <p:spPr bwMode="auto">
            <a:xfrm>
              <a:off x="4111" y="1301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20" name="Rectangle 432"/>
            <p:cNvSpPr>
              <a:spLocks noChangeArrowheads="1"/>
            </p:cNvSpPr>
            <p:nvPr/>
          </p:nvSpPr>
          <p:spPr bwMode="auto">
            <a:xfrm>
              <a:off x="4475" y="1388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21" name="Rectangle 433"/>
            <p:cNvSpPr>
              <a:spLocks noChangeArrowheads="1"/>
            </p:cNvSpPr>
            <p:nvPr/>
          </p:nvSpPr>
          <p:spPr bwMode="auto">
            <a:xfrm>
              <a:off x="4475" y="1388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22" name="Rectangle 434"/>
            <p:cNvSpPr>
              <a:spLocks noChangeArrowheads="1"/>
            </p:cNvSpPr>
            <p:nvPr/>
          </p:nvSpPr>
          <p:spPr bwMode="auto">
            <a:xfrm>
              <a:off x="4147" y="139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23" name="Rectangle 435"/>
            <p:cNvSpPr>
              <a:spLocks noChangeArrowheads="1"/>
            </p:cNvSpPr>
            <p:nvPr/>
          </p:nvSpPr>
          <p:spPr bwMode="auto">
            <a:xfrm>
              <a:off x="4410" y="1446"/>
              <a:ext cx="37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24" name="Rectangle 436"/>
            <p:cNvSpPr>
              <a:spLocks noChangeArrowheads="1"/>
            </p:cNvSpPr>
            <p:nvPr/>
          </p:nvSpPr>
          <p:spPr bwMode="auto">
            <a:xfrm>
              <a:off x="4475" y="1344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25" name="Rectangle 437"/>
            <p:cNvSpPr>
              <a:spLocks noChangeArrowheads="1"/>
            </p:cNvSpPr>
            <p:nvPr/>
          </p:nvSpPr>
          <p:spPr bwMode="auto">
            <a:xfrm>
              <a:off x="4584" y="1366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26" name="Rectangle 438"/>
            <p:cNvSpPr>
              <a:spLocks noChangeArrowheads="1"/>
            </p:cNvSpPr>
            <p:nvPr/>
          </p:nvSpPr>
          <p:spPr bwMode="auto">
            <a:xfrm>
              <a:off x="4548" y="1374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27" name="Rectangle 439"/>
            <p:cNvSpPr>
              <a:spLocks noChangeArrowheads="1"/>
            </p:cNvSpPr>
            <p:nvPr/>
          </p:nvSpPr>
          <p:spPr bwMode="auto">
            <a:xfrm>
              <a:off x="4374" y="1330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28" name="Rectangle 440"/>
            <p:cNvSpPr>
              <a:spLocks noChangeArrowheads="1"/>
            </p:cNvSpPr>
            <p:nvPr/>
          </p:nvSpPr>
          <p:spPr bwMode="auto">
            <a:xfrm>
              <a:off x="4410" y="1243"/>
              <a:ext cx="37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29" name="Rectangle 441"/>
            <p:cNvSpPr>
              <a:spLocks noChangeArrowheads="1"/>
            </p:cNvSpPr>
            <p:nvPr/>
          </p:nvSpPr>
          <p:spPr bwMode="auto">
            <a:xfrm>
              <a:off x="4257" y="1257"/>
              <a:ext cx="43" cy="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30" name="Rectangle 442"/>
            <p:cNvSpPr>
              <a:spLocks noChangeArrowheads="1"/>
            </p:cNvSpPr>
            <p:nvPr/>
          </p:nvSpPr>
          <p:spPr bwMode="auto">
            <a:xfrm>
              <a:off x="4294" y="1257"/>
              <a:ext cx="44" cy="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31" name="Rectangle 443"/>
            <p:cNvSpPr>
              <a:spLocks noChangeArrowheads="1"/>
            </p:cNvSpPr>
            <p:nvPr/>
          </p:nvSpPr>
          <p:spPr bwMode="auto">
            <a:xfrm>
              <a:off x="4330" y="1338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32" name="Freeform 444"/>
            <p:cNvSpPr>
              <a:spLocks/>
            </p:cNvSpPr>
            <p:nvPr/>
          </p:nvSpPr>
          <p:spPr bwMode="auto">
            <a:xfrm>
              <a:off x="3367" y="780"/>
              <a:ext cx="1459" cy="702"/>
            </a:xfrm>
            <a:custGeom>
              <a:avLst/>
              <a:gdLst>
                <a:gd name="T0" fmla="*/ 0 w 200"/>
                <a:gd name="T1" fmla="*/ 0 h 97"/>
                <a:gd name="T2" fmla="*/ 2147483647 w 200"/>
                <a:gd name="T3" fmla="*/ 2147483647 h 97"/>
                <a:gd name="T4" fmla="*/ 2147483647 w 200"/>
                <a:gd name="T5" fmla="*/ 2147483647 h 97"/>
                <a:gd name="T6" fmla="*/ 2147483647 w 200"/>
                <a:gd name="T7" fmla="*/ 2147483647 h 97"/>
                <a:gd name="T8" fmla="*/ 2147483647 w 200"/>
                <a:gd name="T9" fmla="*/ 2147483647 h 97"/>
                <a:gd name="T10" fmla="*/ 2147483647 w 200"/>
                <a:gd name="T11" fmla="*/ 2147483647 h 97"/>
                <a:gd name="T12" fmla="*/ 2147483647 w 200"/>
                <a:gd name="T13" fmla="*/ 2147483647 h 97"/>
                <a:gd name="T14" fmla="*/ 2147483647 w 200"/>
                <a:gd name="T15" fmla="*/ 2147483647 h 97"/>
                <a:gd name="T16" fmla="*/ 2147483647 w 200"/>
                <a:gd name="T17" fmla="*/ 2147483647 h 97"/>
                <a:gd name="T18" fmla="*/ 2147483647 w 200"/>
                <a:gd name="T19" fmla="*/ 2147483647 h 97"/>
                <a:gd name="T20" fmla="*/ 2147483647 w 200"/>
                <a:gd name="T21" fmla="*/ 2147483647 h 97"/>
                <a:gd name="T22" fmla="*/ 2147483647 w 200"/>
                <a:gd name="T23" fmla="*/ 2147483647 h 97"/>
                <a:gd name="T24" fmla="*/ 2147483647 w 200"/>
                <a:gd name="T25" fmla="*/ 2147483647 h 97"/>
                <a:gd name="T26" fmla="*/ 2147483647 w 200"/>
                <a:gd name="T27" fmla="*/ 2147483647 h 97"/>
                <a:gd name="T28" fmla="*/ 2147483647 w 200"/>
                <a:gd name="T29" fmla="*/ 2147483647 h 97"/>
                <a:gd name="T30" fmla="*/ 2147483647 w 200"/>
                <a:gd name="T31" fmla="*/ 2147483647 h 97"/>
                <a:gd name="T32" fmla="*/ 2147483647 w 200"/>
                <a:gd name="T33" fmla="*/ 2147483647 h 97"/>
                <a:gd name="T34" fmla="*/ 2147483647 w 200"/>
                <a:gd name="T35" fmla="*/ 2147483647 h 97"/>
                <a:gd name="T36" fmla="*/ 2147483647 w 200"/>
                <a:gd name="T37" fmla="*/ 2147483647 h 97"/>
                <a:gd name="T38" fmla="*/ 2147483647 w 200"/>
                <a:gd name="T39" fmla="*/ 2147483647 h 97"/>
                <a:gd name="T40" fmla="*/ 2147483647 w 200"/>
                <a:gd name="T41" fmla="*/ 2147483647 h 97"/>
                <a:gd name="T42" fmla="*/ 2147483647 w 200"/>
                <a:gd name="T43" fmla="*/ 2147483647 h 97"/>
                <a:gd name="T44" fmla="*/ 2147483647 w 200"/>
                <a:gd name="T45" fmla="*/ 2147483647 h 97"/>
                <a:gd name="T46" fmla="*/ 2147483647 w 200"/>
                <a:gd name="T47" fmla="*/ 2147483647 h 97"/>
                <a:gd name="T48" fmla="*/ 2147483647 w 200"/>
                <a:gd name="T49" fmla="*/ 2147483647 h 97"/>
                <a:gd name="T50" fmla="*/ 2147483647 w 200"/>
                <a:gd name="T51" fmla="*/ 2147483647 h 97"/>
                <a:gd name="T52" fmla="*/ 2147483647 w 200"/>
                <a:gd name="T53" fmla="*/ 2147483647 h 97"/>
                <a:gd name="T54" fmla="*/ 2147483647 w 200"/>
                <a:gd name="T55" fmla="*/ 2147483647 h 97"/>
                <a:gd name="T56" fmla="*/ 2147483647 w 200"/>
                <a:gd name="T57" fmla="*/ 2147483647 h 97"/>
                <a:gd name="T58" fmla="*/ 2147483647 w 200"/>
                <a:gd name="T59" fmla="*/ 2147483647 h 97"/>
                <a:gd name="T60" fmla="*/ 2147483647 w 200"/>
                <a:gd name="T61" fmla="*/ 2147483647 h 97"/>
                <a:gd name="T62" fmla="*/ 2147483647 w 200"/>
                <a:gd name="T63" fmla="*/ 2147483647 h 97"/>
                <a:gd name="T64" fmla="*/ 2147483647 w 200"/>
                <a:gd name="T65" fmla="*/ 2147483647 h 97"/>
                <a:gd name="T66" fmla="*/ 2147483647 w 200"/>
                <a:gd name="T67" fmla="*/ 2147483647 h 97"/>
                <a:gd name="T68" fmla="*/ 2147483647 w 200"/>
                <a:gd name="T69" fmla="*/ 2147483647 h 97"/>
                <a:gd name="T70" fmla="*/ 2147483647 w 200"/>
                <a:gd name="T71" fmla="*/ 2147483647 h 97"/>
                <a:gd name="T72" fmla="*/ 2147483647 w 200"/>
                <a:gd name="T73" fmla="*/ 2147483647 h 97"/>
                <a:gd name="T74" fmla="*/ 2147483647 w 200"/>
                <a:gd name="T75" fmla="*/ 2147483647 h 97"/>
                <a:gd name="T76" fmla="*/ 2147483647 w 200"/>
                <a:gd name="T77" fmla="*/ 2147483647 h 97"/>
                <a:gd name="T78" fmla="*/ 2147483647 w 200"/>
                <a:gd name="T79" fmla="*/ 2147483647 h 97"/>
                <a:gd name="T80" fmla="*/ 2147483647 w 200"/>
                <a:gd name="T81" fmla="*/ 2147483647 h 97"/>
                <a:gd name="T82" fmla="*/ 2147483647 w 200"/>
                <a:gd name="T83" fmla="*/ 2147483647 h 97"/>
                <a:gd name="T84" fmla="*/ 2147483647 w 200"/>
                <a:gd name="T85" fmla="*/ 2147483647 h 97"/>
                <a:gd name="T86" fmla="*/ 2147483647 w 200"/>
                <a:gd name="T87" fmla="*/ 2147483647 h 97"/>
                <a:gd name="T88" fmla="*/ 2147483647 w 200"/>
                <a:gd name="T89" fmla="*/ 2147483647 h 97"/>
                <a:gd name="T90" fmla="*/ 2147483647 w 200"/>
                <a:gd name="T91" fmla="*/ 2147483647 h 97"/>
                <a:gd name="T92" fmla="*/ 2147483647 w 200"/>
                <a:gd name="T93" fmla="*/ 2147483647 h 97"/>
                <a:gd name="T94" fmla="*/ 2147483647 w 200"/>
                <a:gd name="T95" fmla="*/ 2147483647 h 97"/>
                <a:gd name="T96" fmla="*/ 2147483647 w 200"/>
                <a:gd name="T97" fmla="*/ 2147483647 h 97"/>
                <a:gd name="T98" fmla="*/ 2147483647 w 200"/>
                <a:gd name="T99" fmla="*/ 2147483647 h 97"/>
                <a:gd name="T100" fmla="*/ 2147483647 w 200"/>
                <a:gd name="T101" fmla="*/ 2147483647 h 97"/>
                <a:gd name="T102" fmla="*/ 2147483647 w 200"/>
                <a:gd name="T103" fmla="*/ 2147483647 h 97"/>
                <a:gd name="T104" fmla="*/ 2147483647 w 200"/>
                <a:gd name="T105" fmla="*/ 2147483647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"/>
                <a:gd name="T160" fmla="*/ 0 h 97"/>
                <a:gd name="T161" fmla="*/ 200 w 200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" h="97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2" y="11"/>
                  </a:lnTo>
                  <a:lnTo>
                    <a:pt x="15" y="14"/>
                  </a:lnTo>
                  <a:lnTo>
                    <a:pt x="19" y="18"/>
                  </a:lnTo>
                  <a:lnTo>
                    <a:pt x="23" y="21"/>
                  </a:lnTo>
                  <a:lnTo>
                    <a:pt x="27" y="24"/>
                  </a:lnTo>
                  <a:lnTo>
                    <a:pt x="31" y="26"/>
                  </a:lnTo>
                  <a:lnTo>
                    <a:pt x="34" y="29"/>
                  </a:lnTo>
                  <a:lnTo>
                    <a:pt x="38" y="31"/>
                  </a:lnTo>
                  <a:lnTo>
                    <a:pt x="42" y="34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4" y="41"/>
                  </a:lnTo>
                  <a:lnTo>
                    <a:pt x="58" y="44"/>
                  </a:lnTo>
                  <a:lnTo>
                    <a:pt x="61" y="46"/>
                  </a:lnTo>
                  <a:lnTo>
                    <a:pt x="65" y="48"/>
                  </a:lnTo>
                  <a:lnTo>
                    <a:pt x="69" y="51"/>
                  </a:lnTo>
                  <a:lnTo>
                    <a:pt x="73" y="53"/>
                  </a:lnTo>
                  <a:lnTo>
                    <a:pt x="77" y="55"/>
                  </a:lnTo>
                  <a:lnTo>
                    <a:pt x="81" y="57"/>
                  </a:lnTo>
                  <a:lnTo>
                    <a:pt x="85" y="59"/>
                  </a:lnTo>
                  <a:lnTo>
                    <a:pt x="89" y="60"/>
                  </a:lnTo>
                  <a:lnTo>
                    <a:pt x="93" y="62"/>
                  </a:lnTo>
                  <a:lnTo>
                    <a:pt x="97" y="64"/>
                  </a:lnTo>
                  <a:lnTo>
                    <a:pt x="100" y="66"/>
                  </a:lnTo>
                  <a:lnTo>
                    <a:pt x="103" y="66"/>
                  </a:lnTo>
                  <a:lnTo>
                    <a:pt x="107" y="68"/>
                  </a:lnTo>
                  <a:lnTo>
                    <a:pt x="111" y="70"/>
                  </a:lnTo>
                  <a:lnTo>
                    <a:pt x="115" y="71"/>
                  </a:lnTo>
                  <a:lnTo>
                    <a:pt x="119" y="73"/>
                  </a:lnTo>
                  <a:lnTo>
                    <a:pt x="123" y="74"/>
                  </a:lnTo>
                  <a:lnTo>
                    <a:pt x="127" y="76"/>
                  </a:lnTo>
                  <a:lnTo>
                    <a:pt x="131" y="77"/>
                  </a:lnTo>
                  <a:lnTo>
                    <a:pt x="135" y="78"/>
                  </a:lnTo>
                  <a:lnTo>
                    <a:pt x="139" y="80"/>
                  </a:lnTo>
                  <a:lnTo>
                    <a:pt x="143" y="81"/>
                  </a:lnTo>
                  <a:lnTo>
                    <a:pt x="146" y="82"/>
                  </a:lnTo>
                  <a:lnTo>
                    <a:pt x="150" y="83"/>
                  </a:lnTo>
                  <a:lnTo>
                    <a:pt x="154" y="85"/>
                  </a:lnTo>
                  <a:lnTo>
                    <a:pt x="158" y="86"/>
                  </a:lnTo>
                  <a:lnTo>
                    <a:pt x="162" y="87"/>
                  </a:lnTo>
                  <a:lnTo>
                    <a:pt x="166" y="88"/>
                  </a:lnTo>
                  <a:lnTo>
                    <a:pt x="169" y="89"/>
                  </a:lnTo>
                  <a:lnTo>
                    <a:pt x="173" y="90"/>
                  </a:lnTo>
                  <a:lnTo>
                    <a:pt x="177" y="91"/>
                  </a:lnTo>
                  <a:lnTo>
                    <a:pt x="181" y="92"/>
                  </a:lnTo>
                  <a:lnTo>
                    <a:pt x="185" y="93"/>
                  </a:lnTo>
                  <a:lnTo>
                    <a:pt x="188" y="94"/>
                  </a:lnTo>
                  <a:lnTo>
                    <a:pt x="192" y="95"/>
                  </a:lnTo>
                  <a:lnTo>
                    <a:pt x="196" y="96"/>
                  </a:lnTo>
                  <a:lnTo>
                    <a:pt x="200" y="97"/>
                  </a:lnTo>
                </a:path>
              </a:pathLst>
            </a:custGeom>
            <a:noFill/>
            <a:ln w="30226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33" name="Freeform 445"/>
            <p:cNvSpPr>
              <a:spLocks/>
            </p:cNvSpPr>
            <p:nvPr/>
          </p:nvSpPr>
          <p:spPr bwMode="auto">
            <a:xfrm>
              <a:off x="3367" y="1018"/>
              <a:ext cx="36" cy="30"/>
            </a:xfrm>
            <a:custGeom>
              <a:avLst/>
              <a:gdLst>
                <a:gd name="T0" fmla="*/ 267 w 28"/>
                <a:gd name="T1" fmla="*/ 0 h 23"/>
                <a:gd name="T2" fmla="*/ 1205 w 28"/>
                <a:gd name="T3" fmla="*/ 655 h 23"/>
                <a:gd name="T4" fmla="*/ 1012 w 28"/>
                <a:gd name="T5" fmla="*/ 1230 h 23"/>
                <a:gd name="T6" fmla="*/ 0 w 28"/>
                <a:gd name="T7" fmla="*/ 655 h 23"/>
                <a:gd name="T8" fmla="*/ 267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6" y="0"/>
                  </a:moveTo>
                  <a:lnTo>
                    <a:pt x="28" y="12"/>
                  </a:lnTo>
                  <a:lnTo>
                    <a:pt x="23" y="23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34" name="Freeform 446"/>
            <p:cNvSpPr>
              <a:spLocks/>
            </p:cNvSpPr>
            <p:nvPr/>
          </p:nvSpPr>
          <p:spPr bwMode="auto">
            <a:xfrm>
              <a:off x="3397" y="1034"/>
              <a:ext cx="36" cy="28"/>
            </a:xfrm>
            <a:custGeom>
              <a:avLst/>
              <a:gdLst>
                <a:gd name="T0" fmla="*/ 208 w 28"/>
                <a:gd name="T1" fmla="*/ 0 h 22"/>
                <a:gd name="T2" fmla="*/ 1205 w 28"/>
                <a:gd name="T3" fmla="*/ 414 h 22"/>
                <a:gd name="T4" fmla="*/ 937 w 28"/>
                <a:gd name="T5" fmla="*/ 831 h 22"/>
                <a:gd name="T6" fmla="*/ 0 w 28"/>
                <a:gd name="T7" fmla="*/ 414 h 22"/>
                <a:gd name="T8" fmla="*/ 208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5" y="0"/>
                  </a:moveTo>
                  <a:lnTo>
                    <a:pt x="28" y="11"/>
                  </a:lnTo>
                  <a:lnTo>
                    <a:pt x="22" y="22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35" name="Freeform 447"/>
            <p:cNvSpPr>
              <a:spLocks/>
            </p:cNvSpPr>
            <p:nvPr/>
          </p:nvSpPr>
          <p:spPr bwMode="auto">
            <a:xfrm>
              <a:off x="3425" y="1048"/>
              <a:ext cx="37" cy="29"/>
            </a:xfrm>
            <a:custGeom>
              <a:avLst/>
              <a:gdLst>
                <a:gd name="T0" fmla="*/ 254 w 29"/>
                <a:gd name="T1" fmla="*/ 0 h 23"/>
                <a:gd name="T2" fmla="*/ 1115 w 29"/>
                <a:gd name="T3" fmla="*/ 376 h 23"/>
                <a:gd name="T4" fmla="*/ 874 w 29"/>
                <a:gd name="T5" fmla="*/ 754 h 23"/>
                <a:gd name="T6" fmla="*/ 0 w 29"/>
                <a:gd name="T7" fmla="*/ 376 h 23"/>
                <a:gd name="T8" fmla="*/ 254 w 2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6" y="0"/>
                  </a:moveTo>
                  <a:lnTo>
                    <a:pt x="29" y="11"/>
                  </a:lnTo>
                  <a:lnTo>
                    <a:pt x="23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36" name="Freeform 448"/>
            <p:cNvSpPr>
              <a:spLocks/>
            </p:cNvSpPr>
            <p:nvPr/>
          </p:nvSpPr>
          <p:spPr bwMode="auto">
            <a:xfrm>
              <a:off x="3455" y="1062"/>
              <a:ext cx="22" cy="22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286 h 17"/>
                <a:gd name="T4" fmla="*/ 591 w 17"/>
                <a:gd name="T5" fmla="*/ 802 h 17"/>
                <a:gd name="T6" fmla="*/ 0 w 17"/>
                <a:gd name="T7" fmla="*/ 591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6"/>
                  </a:lnTo>
                  <a:lnTo>
                    <a:pt x="12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37" name="Freeform 449"/>
            <p:cNvSpPr>
              <a:spLocks/>
            </p:cNvSpPr>
            <p:nvPr/>
          </p:nvSpPr>
          <p:spPr bwMode="auto">
            <a:xfrm>
              <a:off x="3520" y="1099"/>
              <a:ext cx="22" cy="22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221 h 17"/>
                <a:gd name="T4" fmla="*/ 591 w 17"/>
                <a:gd name="T5" fmla="*/ 802 h 17"/>
                <a:gd name="T6" fmla="*/ 0 w 17"/>
                <a:gd name="T7" fmla="*/ 511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5"/>
                  </a:lnTo>
                  <a:lnTo>
                    <a:pt x="12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38" name="Freeform 450"/>
            <p:cNvSpPr>
              <a:spLocks/>
            </p:cNvSpPr>
            <p:nvPr/>
          </p:nvSpPr>
          <p:spPr bwMode="auto">
            <a:xfrm>
              <a:off x="3536" y="1105"/>
              <a:ext cx="36" cy="30"/>
            </a:xfrm>
            <a:custGeom>
              <a:avLst/>
              <a:gdLst>
                <a:gd name="T0" fmla="*/ 208 w 28"/>
                <a:gd name="T1" fmla="*/ 0 h 23"/>
                <a:gd name="T2" fmla="*/ 1205 w 28"/>
                <a:gd name="T3" fmla="*/ 655 h 23"/>
                <a:gd name="T4" fmla="*/ 937 w 28"/>
                <a:gd name="T5" fmla="*/ 1230 h 23"/>
                <a:gd name="T6" fmla="*/ 0 w 28"/>
                <a:gd name="T7" fmla="*/ 655 h 23"/>
                <a:gd name="T8" fmla="*/ 208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5" y="0"/>
                  </a:moveTo>
                  <a:lnTo>
                    <a:pt x="28" y="12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39" name="Freeform 451"/>
            <p:cNvSpPr>
              <a:spLocks/>
            </p:cNvSpPr>
            <p:nvPr/>
          </p:nvSpPr>
          <p:spPr bwMode="auto">
            <a:xfrm>
              <a:off x="3564" y="1121"/>
              <a:ext cx="37" cy="28"/>
            </a:xfrm>
            <a:custGeom>
              <a:avLst/>
              <a:gdLst>
                <a:gd name="T0" fmla="*/ 254 w 29"/>
                <a:gd name="T1" fmla="*/ 0 h 22"/>
                <a:gd name="T2" fmla="*/ 1115 w 29"/>
                <a:gd name="T3" fmla="*/ 414 h 22"/>
                <a:gd name="T4" fmla="*/ 874 w 29"/>
                <a:gd name="T5" fmla="*/ 831 h 22"/>
                <a:gd name="T6" fmla="*/ 0 w 29"/>
                <a:gd name="T7" fmla="*/ 414 h 22"/>
                <a:gd name="T8" fmla="*/ 254 w 2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6" y="0"/>
                  </a:moveTo>
                  <a:lnTo>
                    <a:pt x="29" y="11"/>
                  </a:lnTo>
                  <a:lnTo>
                    <a:pt x="23" y="22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40" name="Freeform 452"/>
            <p:cNvSpPr>
              <a:spLocks/>
            </p:cNvSpPr>
            <p:nvPr/>
          </p:nvSpPr>
          <p:spPr bwMode="auto">
            <a:xfrm>
              <a:off x="3594" y="1135"/>
              <a:ext cx="29" cy="29"/>
            </a:xfrm>
            <a:custGeom>
              <a:avLst/>
              <a:gdLst>
                <a:gd name="T0" fmla="*/ 200 w 23"/>
                <a:gd name="T1" fmla="*/ 0 h 23"/>
                <a:gd name="T2" fmla="*/ 754 w 23"/>
                <a:gd name="T3" fmla="*/ 376 h 23"/>
                <a:gd name="T4" fmla="*/ 538 w 23"/>
                <a:gd name="T5" fmla="*/ 754 h 23"/>
                <a:gd name="T6" fmla="*/ 0 w 23"/>
                <a:gd name="T7" fmla="*/ 376 h 23"/>
                <a:gd name="T8" fmla="*/ 200 w 2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6" y="0"/>
                  </a:moveTo>
                  <a:lnTo>
                    <a:pt x="23" y="11"/>
                  </a:lnTo>
                  <a:lnTo>
                    <a:pt x="17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41" name="Freeform 453"/>
            <p:cNvSpPr>
              <a:spLocks/>
            </p:cNvSpPr>
            <p:nvPr/>
          </p:nvSpPr>
          <p:spPr bwMode="auto">
            <a:xfrm>
              <a:off x="3615" y="1149"/>
              <a:ext cx="15" cy="15"/>
            </a:xfrm>
            <a:custGeom>
              <a:avLst/>
              <a:gdLst>
                <a:gd name="T0" fmla="*/ 599 w 11"/>
                <a:gd name="T1" fmla="*/ 0 h 12"/>
                <a:gd name="T2" fmla="*/ 1114 w 11"/>
                <a:gd name="T3" fmla="*/ 186 h 12"/>
                <a:gd name="T4" fmla="*/ 599 w 11"/>
                <a:gd name="T5" fmla="*/ 350 h 12"/>
                <a:gd name="T6" fmla="*/ 0 w 11"/>
                <a:gd name="T7" fmla="*/ 186 h 12"/>
                <a:gd name="T8" fmla="*/ 599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6" y="0"/>
                  </a:moveTo>
                  <a:lnTo>
                    <a:pt x="11" y="6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42" name="Freeform 454"/>
            <p:cNvSpPr>
              <a:spLocks/>
            </p:cNvSpPr>
            <p:nvPr/>
          </p:nvSpPr>
          <p:spPr bwMode="auto">
            <a:xfrm>
              <a:off x="3681" y="1178"/>
              <a:ext cx="30" cy="22"/>
            </a:xfrm>
            <a:custGeom>
              <a:avLst/>
              <a:gdLst>
                <a:gd name="T0" fmla="*/ 322 w 23"/>
                <a:gd name="T1" fmla="*/ 0 h 17"/>
                <a:gd name="T2" fmla="*/ 1230 w 23"/>
                <a:gd name="T3" fmla="*/ 286 h 17"/>
                <a:gd name="T4" fmla="*/ 933 w 23"/>
                <a:gd name="T5" fmla="*/ 802 h 17"/>
                <a:gd name="T6" fmla="*/ 0 w 23"/>
                <a:gd name="T7" fmla="*/ 511 h 17"/>
                <a:gd name="T8" fmla="*/ 322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6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43" name="Freeform 455"/>
            <p:cNvSpPr>
              <a:spLocks/>
            </p:cNvSpPr>
            <p:nvPr/>
          </p:nvSpPr>
          <p:spPr bwMode="auto">
            <a:xfrm>
              <a:off x="3703" y="1186"/>
              <a:ext cx="36" cy="28"/>
            </a:xfrm>
            <a:custGeom>
              <a:avLst/>
              <a:gdLst>
                <a:gd name="T0" fmla="*/ 267 w 28"/>
                <a:gd name="T1" fmla="*/ 0 h 22"/>
                <a:gd name="T2" fmla="*/ 1205 w 28"/>
                <a:gd name="T3" fmla="*/ 414 h 22"/>
                <a:gd name="T4" fmla="*/ 1012 w 28"/>
                <a:gd name="T5" fmla="*/ 831 h 22"/>
                <a:gd name="T6" fmla="*/ 0 w 28"/>
                <a:gd name="T7" fmla="*/ 414 h 22"/>
                <a:gd name="T8" fmla="*/ 267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6" y="0"/>
                  </a:moveTo>
                  <a:lnTo>
                    <a:pt x="28" y="11"/>
                  </a:lnTo>
                  <a:lnTo>
                    <a:pt x="23" y="22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44" name="Freeform 456"/>
            <p:cNvSpPr>
              <a:spLocks/>
            </p:cNvSpPr>
            <p:nvPr/>
          </p:nvSpPr>
          <p:spPr bwMode="auto">
            <a:xfrm>
              <a:off x="3732" y="1200"/>
              <a:ext cx="29" cy="22"/>
            </a:xfrm>
            <a:custGeom>
              <a:avLst/>
              <a:gdLst>
                <a:gd name="T0" fmla="*/ 0 w 22"/>
                <a:gd name="T1" fmla="*/ 0 h 17"/>
                <a:gd name="T2" fmla="*/ 1387 w 22"/>
                <a:gd name="T3" fmla="*/ 286 h 17"/>
                <a:gd name="T4" fmla="*/ 1387 w 22"/>
                <a:gd name="T5" fmla="*/ 802 h 17"/>
                <a:gd name="T6" fmla="*/ 0 w 22"/>
                <a:gd name="T7" fmla="*/ 51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45" name="Freeform 457"/>
            <p:cNvSpPr>
              <a:spLocks/>
            </p:cNvSpPr>
            <p:nvPr/>
          </p:nvSpPr>
          <p:spPr bwMode="auto">
            <a:xfrm>
              <a:off x="3761" y="1208"/>
              <a:ext cx="29" cy="28"/>
            </a:xfrm>
            <a:custGeom>
              <a:avLst/>
              <a:gdLst>
                <a:gd name="T0" fmla="*/ 200 w 23"/>
                <a:gd name="T1" fmla="*/ 0 h 22"/>
                <a:gd name="T2" fmla="*/ 754 w 23"/>
                <a:gd name="T3" fmla="*/ 414 h 22"/>
                <a:gd name="T4" fmla="*/ 538 w 23"/>
                <a:gd name="T5" fmla="*/ 831 h 22"/>
                <a:gd name="T6" fmla="*/ 0 w 23"/>
                <a:gd name="T7" fmla="*/ 414 h 22"/>
                <a:gd name="T8" fmla="*/ 200 w 2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2"/>
                <a:gd name="T17" fmla="*/ 23 w 2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2">
                  <a:moveTo>
                    <a:pt x="6" y="0"/>
                  </a:moveTo>
                  <a:lnTo>
                    <a:pt x="23" y="11"/>
                  </a:lnTo>
                  <a:lnTo>
                    <a:pt x="17" y="22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46" name="Rectangle 458"/>
            <p:cNvSpPr>
              <a:spLocks noChangeArrowheads="1"/>
            </p:cNvSpPr>
            <p:nvPr/>
          </p:nvSpPr>
          <p:spPr bwMode="auto">
            <a:xfrm>
              <a:off x="3834" y="1243"/>
              <a:ext cx="8" cy="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47" name="Freeform 459"/>
            <p:cNvSpPr>
              <a:spLocks/>
            </p:cNvSpPr>
            <p:nvPr/>
          </p:nvSpPr>
          <p:spPr bwMode="auto">
            <a:xfrm>
              <a:off x="3842" y="1243"/>
              <a:ext cx="29" cy="14"/>
            </a:xfrm>
            <a:custGeom>
              <a:avLst/>
              <a:gdLst>
                <a:gd name="T0" fmla="*/ 0 w 23"/>
                <a:gd name="T1" fmla="*/ 0 h 11"/>
                <a:gd name="T2" fmla="*/ 754 w 23"/>
                <a:gd name="T3" fmla="*/ 249 h 11"/>
                <a:gd name="T4" fmla="*/ 754 w 23"/>
                <a:gd name="T5" fmla="*/ 414 h 11"/>
                <a:gd name="T6" fmla="*/ 0 w 23"/>
                <a:gd name="T7" fmla="*/ 414 h 11"/>
                <a:gd name="T8" fmla="*/ 0 w 2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1"/>
                <a:gd name="T17" fmla="*/ 23 w 2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1">
                  <a:moveTo>
                    <a:pt x="0" y="0"/>
                  </a:moveTo>
                  <a:lnTo>
                    <a:pt x="23" y="6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48" name="Freeform 460"/>
            <p:cNvSpPr>
              <a:spLocks/>
            </p:cNvSpPr>
            <p:nvPr/>
          </p:nvSpPr>
          <p:spPr bwMode="auto">
            <a:xfrm>
              <a:off x="3871" y="1251"/>
              <a:ext cx="36" cy="22"/>
            </a:xfrm>
            <a:custGeom>
              <a:avLst/>
              <a:gdLst>
                <a:gd name="T0" fmla="*/ 208 w 28"/>
                <a:gd name="T1" fmla="*/ 0 h 17"/>
                <a:gd name="T2" fmla="*/ 1205 w 28"/>
                <a:gd name="T3" fmla="*/ 221 h 17"/>
                <a:gd name="T4" fmla="*/ 937 w 28"/>
                <a:gd name="T5" fmla="*/ 802 h 17"/>
                <a:gd name="T6" fmla="*/ 0 w 28"/>
                <a:gd name="T7" fmla="*/ 221 h 17"/>
                <a:gd name="T8" fmla="*/ 208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5" y="0"/>
                  </a:moveTo>
                  <a:lnTo>
                    <a:pt x="28" y="5"/>
                  </a:lnTo>
                  <a:lnTo>
                    <a:pt x="22" y="17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49" name="Freeform 461"/>
            <p:cNvSpPr>
              <a:spLocks/>
            </p:cNvSpPr>
            <p:nvPr/>
          </p:nvSpPr>
          <p:spPr bwMode="auto">
            <a:xfrm>
              <a:off x="3899" y="1257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9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50" name="Rectangle 462"/>
            <p:cNvSpPr>
              <a:spLocks noChangeArrowheads="1"/>
            </p:cNvSpPr>
            <p:nvPr/>
          </p:nvSpPr>
          <p:spPr bwMode="auto">
            <a:xfrm>
              <a:off x="3929" y="1265"/>
              <a:ext cx="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51" name="Freeform 463"/>
            <p:cNvSpPr>
              <a:spLocks/>
            </p:cNvSpPr>
            <p:nvPr/>
          </p:nvSpPr>
          <p:spPr bwMode="auto">
            <a:xfrm>
              <a:off x="3995" y="1287"/>
              <a:ext cx="29" cy="21"/>
            </a:xfrm>
            <a:custGeom>
              <a:avLst/>
              <a:gdLst>
                <a:gd name="T0" fmla="*/ 200 w 23"/>
                <a:gd name="T1" fmla="*/ 0 h 17"/>
                <a:gd name="T2" fmla="*/ 754 w 23"/>
                <a:gd name="T3" fmla="*/ 142 h 17"/>
                <a:gd name="T4" fmla="*/ 538 w 23"/>
                <a:gd name="T5" fmla="*/ 408 h 17"/>
                <a:gd name="T6" fmla="*/ 0 w 23"/>
                <a:gd name="T7" fmla="*/ 267 h 17"/>
                <a:gd name="T8" fmla="*/ 20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6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52" name="Freeform 464"/>
            <p:cNvSpPr>
              <a:spLocks/>
            </p:cNvSpPr>
            <p:nvPr/>
          </p:nvSpPr>
          <p:spPr bwMode="auto">
            <a:xfrm>
              <a:off x="4016" y="1294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21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53" name="Freeform 465"/>
            <p:cNvSpPr>
              <a:spLocks/>
            </p:cNvSpPr>
            <p:nvPr/>
          </p:nvSpPr>
          <p:spPr bwMode="auto">
            <a:xfrm>
              <a:off x="4046" y="1301"/>
              <a:ext cx="28" cy="21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142 h 17"/>
                <a:gd name="T4" fmla="*/ 831 w 22"/>
                <a:gd name="T5" fmla="*/ 408 h 17"/>
                <a:gd name="T6" fmla="*/ 0 w 22"/>
                <a:gd name="T7" fmla="*/ 285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54" name="Freeform 466"/>
            <p:cNvSpPr>
              <a:spLocks/>
            </p:cNvSpPr>
            <p:nvPr/>
          </p:nvSpPr>
          <p:spPr bwMode="auto">
            <a:xfrm>
              <a:off x="4074" y="1308"/>
              <a:ext cx="22" cy="22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286 h 17"/>
                <a:gd name="T4" fmla="*/ 802 w 17"/>
                <a:gd name="T5" fmla="*/ 802 h 17"/>
                <a:gd name="T6" fmla="*/ 0 w 17"/>
                <a:gd name="T7" fmla="*/ 511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6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55" name="Freeform 467"/>
            <p:cNvSpPr>
              <a:spLocks/>
            </p:cNvSpPr>
            <p:nvPr/>
          </p:nvSpPr>
          <p:spPr bwMode="auto">
            <a:xfrm>
              <a:off x="4147" y="1338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21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56" name="Freeform 468"/>
            <p:cNvSpPr>
              <a:spLocks/>
            </p:cNvSpPr>
            <p:nvPr/>
          </p:nvSpPr>
          <p:spPr bwMode="auto">
            <a:xfrm>
              <a:off x="4177" y="1344"/>
              <a:ext cx="28" cy="22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286 h 17"/>
                <a:gd name="T4" fmla="*/ 831 w 22"/>
                <a:gd name="T5" fmla="*/ 802 h 17"/>
                <a:gd name="T6" fmla="*/ 0 w 22"/>
                <a:gd name="T7" fmla="*/ 59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57" name="Freeform 469"/>
            <p:cNvSpPr>
              <a:spLocks/>
            </p:cNvSpPr>
            <p:nvPr/>
          </p:nvSpPr>
          <p:spPr bwMode="auto">
            <a:xfrm>
              <a:off x="4205" y="1352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58" name="Freeform 470"/>
            <p:cNvSpPr>
              <a:spLocks/>
            </p:cNvSpPr>
            <p:nvPr/>
          </p:nvSpPr>
          <p:spPr bwMode="auto">
            <a:xfrm>
              <a:off x="4235" y="1360"/>
              <a:ext cx="22" cy="21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115 h 17"/>
                <a:gd name="T4" fmla="*/ 511 w 17"/>
                <a:gd name="T5" fmla="*/ 408 h 17"/>
                <a:gd name="T6" fmla="*/ 0 w 17"/>
                <a:gd name="T7" fmla="*/ 267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5"/>
                  </a:lnTo>
                  <a:lnTo>
                    <a:pt x="11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59" name="Rectangle 471"/>
            <p:cNvSpPr>
              <a:spLocks noChangeArrowheads="1"/>
            </p:cNvSpPr>
            <p:nvPr/>
          </p:nvSpPr>
          <p:spPr bwMode="auto">
            <a:xfrm>
              <a:off x="4308" y="1381"/>
              <a:ext cx="14" cy="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60" name="Freeform 472"/>
            <p:cNvSpPr>
              <a:spLocks/>
            </p:cNvSpPr>
            <p:nvPr/>
          </p:nvSpPr>
          <p:spPr bwMode="auto">
            <a:xfrm>
              <a:off x="4322" y="1381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21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61" name="Freeform 473"/>
            <p:cNvSpPr>
              <a:spLocks/>
            </p:cNvSpPr>
            <p:nvPr/>
          </p:nvSpPr>
          <p:spPr bwMode="auto">
            <a:xfrm>
              <a:off x="4352" y="1388"/>
              <a:ext cx="29" cy="21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142 h 17"/>
                <a:gd name="T4" fmla="*/ 754 w 23"/>
                <a:gd name="T5" fmla="*/ 408 h 17"/>
                <a:gd name="T6" fmla="*/ 0 w 23"/>
                <a:gd name="T7" fmla="*/ 285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62" name="Freeform 474"/>
            <p:cNvSpPr>
              <a:spLocks/>
            </p:cNvSpPr>
            <p:nvPr/>
          </p:nvSpPr>
          <p:spPr bwMode="auto">
            <a:xfrm>
              <a:off x="4381" y="1395"/>
              <a:ext cx="29" cy="22"/>
            </a:xfrm>
            <a:custGeom>
              <a:avLst/>
              <a:gdLst>
                <a:gd name="T0" fmla="*/ 0 w 22"/>
                <a:gd name="T1" fmla="*/ 0 h 17"/>
                <a:gd name="T2" fmla="*/ 1387 w 22"/>
                <a:gd name="T3" fmla="*/ 286 h 17"/>
                <a:gd name="T4" fmla="*/ 1387 w 22"/>
                <a:gd name="T5" fmla="*/ 802 h 17"/>
                <a:gd name="T6" fmla="*/ 0 w 22"/>
                <a:gd name="T7" fmla="*/ 51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63" name="Rectangle 475"/>
            <p:cNvSpPr>
              <a:spLocks noChangeArrowheads="1"/>
            </p:cNvSpPr>
            <p:nvPr/>
          </p:nvSpPr>
          <p:spPr bwMode="auto">
            <a:xfrm>
              <a:off x="4461" y="1417"/>
              <a:ext cx="30" cy="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64" name="Freeform 476"/>
            <p:cNvSpPr>
              <a:spLocks/>
            </p:cNvSpPr>
            <p:nvPr/>
          </p:nvSpPr>
          <p:spPr bwMode="auto">
            <a:xfrm>
              <a:off x="4491" y="1417"/>
              <a:ext cx="28" cy="22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286 h 17"/>
                <a:gd name="T4" fmla="*/ 831 w 22"/>
                <a:gd name="T5" fmla="*/ 802 h 17"/>
                <a:gd name="T6" fmla="*/ 0 w 22"/>
                <a:gd name="T7" fmla="*/ 51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65" name="Freeform 477"/>
            <p:cNvSpPr>
              <a:spLocks/>
            </p:cNvSpPr>
            <p:nvPr/>
          </p:nvSpPr>
          <p:spPr bwMode="auto">
            <a:xfrm>
              <a:off x="4519" y="1425"/>
              <a:ext cx="29" cy="21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115 h 17"/>
                <a:gd name="T4" fmla="*/ 754 w 23"/>
                <a:gd name="T5" fmla="*/ 408 h 17"/>
                <a:gd name="T6" fmla="*/ 0 w 23"/>
                <a:gd name="T7" fmla="*/ 267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66" name="Freeform 478"/>
            <p:cNvSpPr>
              <a:spLocks/>
            </p:cNvSpPr>
            <p:nvPr/>
          </p:nvSpPr>
          <p:spPr bwMode="auto">
            <a:xfrm>
              <a:off x="4548" y="1431"/>
              <a:ext cx="22" cy="22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286 h 17"/>
                <a:gd name="T4" fmla="*/ 511 w 17"/>
                <a:gd name="T5" fmla="*/ 802 h 17"/>
                <a:gd name="T6" fmla="*/ 0 w 17"/>
                <a:gd name="T7" fmla="*/ 591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6"/>
                  </a:lnTo>
                  <a:lnTo>
                    <a:pt x="11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67" name="Rectangle 479"/>
            <p:cNvSpPr>
              <a:spLocks noChangeArrowheads="1"/>
            </p:cNvSpPr>
            <p:nvPr/>
          </p:nvSpPr>
          <p:spPr bwMode="auto">
            <a:xfrm>
              <a:off x="4622" y="1453"/>
              <a:ext cx="6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68" name="Rectangle 480"/>
            <p:cNvSpPr>
              <a:spLocks noChangeArrowheads="1"/>
            </p:cNvSpPr>
            <p:nvPr/>
          </p:nvSpPr>
          <p:spPr bwMode="auto">
            <a:xfrm>
              <a:off x="4628" y="1453"/>
              <a:ext cx="30" cy="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69" name="Freeform 481"/>
            <p:cNvSpPr>
              <a:spLocks/>
            </p:cNvSpPr>
            <p:nvPr/>
          </p:nvSpPr>
          <p:spPr bwMode="auto">
            <a:xfrm>
              <a:off x="4658" y="1453"/>
              <a:ext cx="29" cy="22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286 h 17"/>
                <a:gd name="T4" fmla="*/ 754 w 23"/>
                <a:gd name="T5" fmla="*/ 802 h 17"/>
                <a:gd name="T6" fmla="*/ 0 w 23"/>
                <a:gd name="T7" fmla="*/ 59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70" name="Freeform 482"/>
            <p:cNvSpPr>
              <a:spLocks/>
            </p:cNvSpPr>
            <p:nvPr/>
          </p:nvSpPr>
          <p:spPr bwMode="auto">
            <a:xfrm>
              <a:off x="4687" y="1460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71" name="Rectangle 483"/>
            <p:cNvSpPr>
              <a:spLocks noChangeArrowheads="1"/>
            </p:cNvSpPr>
            <p:nvPr/>
          </p:nvSpPr>
          <p:spPr bwMode="auto">
            <a:xfrm>
              <a:off x="4717" y="1468"/>
              <a:ext cx="1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72" name="Freeform 484"/>
            <p:cNvSpPr>
              <a:spLocks/>
            </p:cNvSpPr>
            <p:nvPr/>
          </p:nvSpPr>
          <p:spPr bwMode="auto">
            <a:xfrm>
              <a:off x="4775" y="1475"/>
              <a:ext cx="29" cy="21"/>
            </a:xfrm>
            <a:custGeom>
              <a:avLst/>
              <a:gdLst>
                <a:gd name="T0" fmla="*/ 200 w 23"/>
                <a:gd name="T1" fmla="*/ 0 h 17"/>
                <a:gd name="T2" fmla="*/ 754 w 23"/>
                <a:gd name="T3" fmla="*/ 142 h 17"/>
                <a:gd name="T4" fmla="*/ 538 w 23"/>
                <a:gd name="T5" fmla="*/ 408 h 17"/>
                <a:gd name="T6" fmla="*/ 0 w 23"/>
                <a:gd name="T7" fmla="*/ 285 h 17"/>
                <a:gd name="T8" fmla="*/ 20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6"/>
                  </a:lnTo>
                  <a:lnTo>
                    <a:pt x="17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73" name="Freeform 485"/>
            <p:cNvSpPr>
              <a:spLocks/>
            </p:cNvSpPr>
            <p:nvPr/>
          </p:nvSpPr>
          <p:spPr bwMode="auto">
            <a:xfrm>
              <a:off x="4796" y="1482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74" name="Rectangle 491"/>
            <p:cNvSpPr>
              <a:spLocks noChangeArrowheads="1"/>
            </p:cNvSpPr>
            <p:nvPr/>
          </p:nvSpPr>
          <p:spPr bwMode="auto">
            <a:xfrm rot="-5400000">
              <a:off x="307" y="902"/>
              <a:ext cx="12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3333CC"/>
                  </a:solidFill>
                  <a:ea typeface="ＭＳ Ｐゴシック" charset="0"/>
                  <a:cs typeface="ＭＳ Ｐゴシック" charset="0"/>
                </a:rPr>
                <a:t>Mn nas folhas (mg kg</a:t>
              </a:r>
              <a:r>
                <a:rPr lang="pt-BR" sz="1500" baseline="30000">
                  <a:solidFill>
                    <a:srgbClr val="3333CC"/>
                  </a:solidFill>
                  <a:ea typeface="ＭＳ Ｐゴシック" charset="0"/>
                  <a:cs typeface="ＭＳ Ｐゴシック" charset="0"/>
                </a:rPr>
                <a:t>-1</a:t>
              </a:r>
              <a:r>
                <a:rPr lang="pt-BR" sz="1500">
                  <a:solidFill>
                    <a:srgbClr val="3333CC"/>
                  </a:solidFill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  <p:sp>
          <p:nvSpPr>
            <p:cNvPr id="238875" name="Rectangle 492"/>
            <p:cNvSpPr>
              <a:spLocks noChangeArrowheads="1"/>
            </p:cNvSpPr>
            <p:nvPr/>
          </p:nvSpPr>
          <p:spPr bwMode="auto">
            <a:xfrm>
              <a:off x="3893" y="302"/>
              <a:ext cx="38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2060"/>
                  </a:solidFill>
                  <a:ea typeface="ＭＳ Ｐゴシック" charset="0"/>
                  <a:cs typeface="ＭＳ Ｐゴシック" charset="0"/>
                </a:rPr>
                <a:t>2005-06</a:t>
              </a:r>
              <a:endParaRPr lang="pt-BR">
                <a:solidFill>
                  <a:srgbClr val="00206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76" name="Rectangle 495"/>
            <p:cNvSpPr>
              <a:spLocks noChangeArrowheads="1"/>
            </p:cNvSpPr>
            <p:nvPr/>
          </p:nvSpPr>
          <p:spPr bwMode="auto">
            <a:xfrm>
              <a:off x="3893" y="434"/>
              <a:ext cx="38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2060"/>
                  </a:solidFill>
                  <a:ea typeface="ＭＳ Ｐゴシック" charset="0"/>
                  <a:cs typeface="ＭＳ Ｐゴシック" charset="0"/>
                </a:rPr>
                <a:t>2006-07</a:t>
              </a:r>
              <a:endParaRPr lang="pt-BR">
                <a:solidFill>
                  <a:srgbClr val="00206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77" name="Rectangle 498"/>
            <p:cNvSpPr>
              <a:spLocks noChangeArrowheads="1"/>
            </p:cNvSpPr>
            <p:nvPr/>
          </p:nvSpPr>
          <p:spPr bwMode="auto">
            <a:xfrm>
              <a:off x="3768" y="361"/>
              <a:ext cx="58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78" name="Rectangle 499"/>
            <p:cNvSpPr>
              <a:spLocks noChangeArrowheads="1"/>
            </p:cNvSpPr>
            <p:nvPr/>
          </p:nvSpPr>
          <p:spPr bwMode="auto">
            <a:xfrm>
              <a:off x="3767" y="347"/>
              <a:ext cx="57" cy="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79" name="Rectangle 500"/>
            <p:cNvSpPr>
              <a:spLocks noChangeArrowheads="1"/>
            </p:cNvSpPr>
            <p:nvPr/>
          </p:nvSpPr>
          <p:spPr bwMode="auto">
            <a:xfrm>
              <a:off x="3800" y="472"/>
              <a:ext cx="57" cy="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80" name="Rectangle 502"/>
            <p:cNvSpPr>
              <a:spLocks noChangeArrowheads="1"/>
            </p:cNvSpPr>
            <p:nvPr/>
          </p:nvSpPr>
          <p:spPr bwMode="auto">
            <a:xfrm>
              <a:off x="3871" y="65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Times New Roman" charset="0"/>
                </a:rPr>
                <a:t>ŷ</a:t>
              </a:r>
            </a:p>
          </p:txBody>
        </p:sp>
        <p:sp>
          <p:nvSpPr>
            <p:cNvPr id="238881" name="Rectangle 503"/>
            <p:cNvSpPr>
              <a:spLocks noChangeArrowheads="1"/>
            </p:cNvSpPr>
            <p:nvPr/>
          </p:nvSpPr>
          <p:spPr bwMode="auto">
            <a:xfrm>
              <a:off x="3937" y="657"/>
              <a:ext cx="66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= 5412,30x</a:t>
              </a:r>
              <a:r>
                <a:rPr lang="pt-BR" sz="1100" baseline="300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-2,57</a:t>
              </a:r>
              <a:endParaRPr lang="pt-BR" sz="1100">
                <a:solidFill>
                  <a:srgbClr val="1B8E2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82" name="Rectangle 506"/>
            <p:cNvSpPr>
              <a:spLocks noChangeArrowheads="1"/>
            </p:cNvSpPr>
            <p:nvPr/>
          </p:nvSpPr>
          <p:spPr bwMode="auto">
            <a:xfrm>
              <a:off x="4710" y="657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r = 0,72**</a:t>
              </a:r>
            </a:p>
          </p:txBody>
        </p:sp>
        <p:sp>
          <p:nvSpPr>
            <p:cNvPr id="238883" name="Rectangle 507"/>
            <p:cNvSpPr>
              <a:spLocks noChangeArrowheads="1"/>
            </p:cNvSpPr>
            <p:nvPr/>
          </p:nvSpPr>
          <p:spPr bwMode="auto">
            <a:xfrm>
              <a:off x="3871" y="766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Times New Roman" charset="0"/>
                </a:rPr>
                <a:t>ŷ</a:t>
              </a:r>
            </a:p>
          </p:txBody>
        </p:sp>
        <p:sp>
          <p:nvSpPr>
            <p:cNvPr id="238884" name="Rectangle 508"/>
            <p:cNvSpPr>
              <a:spLocks noChangeArrowheads="1"/>
            </p:cNvSpPr>
            <p:nvPr/>
          </p:nvSpPr>
          <p:spPr bwMode="auto">
            <a:xfrm>
              <a:off x="3937" y="766"/>
              <a:ext cx="66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= 1956,72x</a:t>
              </a:r>
              <a:r>
                <a:rPr lang="pt-BR" sz="1100" baseline="300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-2,02</a:t>
              </a:r>
              <a:endParaRPr lang="pt-BR" sz="1100">
                <a:solidFill>
                  <a:srgbClr val="1B8E2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85" name="Rectangle 511"/>
            <p:cNvSpPr>
              <a:spLocks noChangeArrowheads="1"/>
            </p:cNvSpPr>
            <p:nvPr/>
          </p:nvSpPr>
          <p:spPr bwMode="auto">
            <a:xfrm>
              <a:off x="4710" y="766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r = 0,81**</a:t>
              </a:r>
            </a:p>
          </p:txBody>
        </p:sp>
        <p:sp>
          <p:nvSpPr>
            <p:cNvPr id="238886" name="Rectangle 512"/>
            <p:cNvSpPr>
              <a:spLocks noChangeArrowheads="1"/>
            </p:cNvSpPr>
            <p:nvPr/>
          </p:nvSpPr>
          <p:spPr bwMode="auto">
            <a:xfrm>
              <a:off x="3776" y="708"/>
              <a:ext cx="50" cy="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87" name="Rectangle 513"/>
            <p:cNvSpPr>
              <a:spLocks noChangeArrowheads="1"/>
            </p:cNvSpPr>
            <p:nvPr/>
          </p:nvSpPr>
          <p:spPr bwMode="auto">
            <a:xfrm>
              <a:off x="3776" y="708"/>
              <a:ext cx="50" cy="5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88" name="Rectangle 514"/>
            <p:cNvSpPr>
              <a:spLocks noChangeArrowheads="1"/>
            </p:cNvSpPr>
            <p:nvPr/>
          </p:nvSpPr>
          <p:spPr bwMode="auto">
            <a:xfrm>
              <a:off x="3776" y="809"/>
              <a:ext cx="50" cy="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89" name="Rectangle 520"/>
            <p:cNvSpPr>
              <a:spLocks noChangeArrowheads="1"/>
            </p:cNvSpPr>
            <p:nvPr/>
          </p:nvSpPr>
          <p:spPr bwMode="auto">
            <a:xfrm>
              <a:off x="1851" y="548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r = 0,60**</a:t>
              </a:r>
            </a:p>
          </p:txBody>
        </p:sp>
        <p:sp>
          <p:nvSpPr>
            <p:cNvPr id="238890" name="Rectangle 521"/>
            <p:cNvSpPr>
              <a:spLocks noChangeArrowheads="1"/>
            </p:cNvSpPr>
            <p:nvPr/>
          </p:nvSpPr>
          <p:spPr bwMode="auto">
            <a:xfrm>
              <a:off x="1406" y="111"/>
              <a:ext cx="38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>
                  <a:solidFill>
                    <a:srgbClr val="002060"/>
                  </a:solidFill>
                  <a:ea typeface="ＭＳ Ｐゴシック" charset="0"/>
                  <a:cs typeface="ＭＳ Ｐゴシック" charset="0"/>
                </a:rPr>
                <a:t>Milho </a:t>
              </a:r>
            </a:p>
          </p:txBody>
        </p:sp>
        <p:sp>
          <p:nvSpPr>
            <p:cNvPr id="238891" name="Rectangle 522"/>
            <p:cNvSpPr>
              <a:spLocks noChangeArrowheads="1"/>
            </p:cNvSpPr>
            <p:nvPr/>
          </p:nvSpPr>
          <p:spPr bwMode="auto">
            <a:xfrm>
              <a:off x="1406" y="302"/>
              <a:ext cx="38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00">
                  <a:solidFill>
                    <a:srgbClr val="002060"/>
                  </a:solidFill>
                  <a:ea typeface="ＭＳ Ｐゴシック" charset="0"/>
                  <a:cs typeface="ＭＳ Ｐゴシック" charset="0"/>
                </a:rPr>
                <a:t>2004-05</a:t>
              </a:r>
              <a:endParaRPr lang="pt-BR">
                <a:solidFill>
                  <a:srgbClr val="00206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92" name="Rectangle 525"/>
            <p:cNvSpPr>
              <a:spLocks noChangeArrowheads="1"/>
            </p:cNvSpPr>
            <p:nvPr/>
          </p:nvSpPr>
          <p:spPr bwMode="auto">
            <a:xfrm>
              <a:off x="3717" y="114"/>
              <a:ext cx="3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>
                  <a:solidFill>
                    <a:srgbClr val="002060"/>
                  </a:solidFill>
                  <a:ea typeface="ＭＳ Ｐゴシック" charset="0"/>
                  <a:cs typeface="ＭＳ Ｐゴシック" charset="0"/>
                </a:rPr>
                <a:t>Soja</a:t>
              </a:r>
              <a:r>
                <a:rPr lang="pt-BR">
                  <a:solidFill>
                    <a:srgbClr val="00206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</a:t>
              </a:r>
              <a:endParaRPr lang="pt-BR">
                <a:solidFill>
                  <a:srgbClr val="00206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93" name="Rectangle 526"/>
            <p:cNvSpPr>
              <a:spLocks noChangeArrowheads="1"/>
            </p:cNvSpPr>
            <p:nvPr/>
          </p:nvSpPr>
          <p:spPr bwMode="auto">
            <a:xfrm>
              <a:off x="1013" y="2394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94" name="Line 527"/>
            <p:cNvSpPr>
              <a:spLocks noChangeShapeType="1"/>
            </p:cNvSpPr>
            <p:nvPr/>
          </p:nvSpPr>
          <p:spPr bwMode="auto">
            <a:xfrm>
              <a:off x="1305" y="1988"/>
              <a:ext cx="0" cy="1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95" name="Line 528"/>
            <p:cNvSpPr>
              <a:spLocks noChangeShapeType="1"/>
            </p:cNvSpPr>
            <p:nvPr/>
          </p:nvSpPr>
          <p:spPr bwMode="auto">
            <a:xfrm>
              <a:off x="1275" y="3110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96" name="Line 529"/>
            <p:cNvSpPr>
              <a:spLocks noChangeShapeType="1"/>
            </p:cNvSpPr>
            <p:nvPr/>
          </p:nvSpPr>
          <p:spPr bwMode="auto">
            <a:xfrm>
              <a:off x="1275" y="2734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97" name="Line 530"/>
            <p:cNvSpPr>
              <a:spLocks noChangeShapeType="1"/>
            </p:cNvSpPr>
            <p:nvPr/>
          </p:nvSpPr>
          <p:spPr bwMode="auto">
            <a:xfrm>
              <a:off x="1275" y="2365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98" name="Line 531"/>
            <p:cNvSpPr>
              <a:spLocks noChangeShapeType="1"/>
            </p:cNvSpPr>
            <p:nvPr/>
          </p:nvSpPr>
          <p:spPr bwMode="auto">
            <a:xfrm>
              <a:off x="1275" y="1988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899" name="Line 532"/>
            <p:cNvSpPr>
              <a:spLocks noChangeShapeType="1"/>
            </p:cNvSpPr>
            <p:nvPr/>
          </p:nvSpPr>
          <p:spPr bwMode="auto">
            <a:xfrm>
              <a:off x="1305" y="3110"/>
              <a:ext cx="15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00" name="Line 533"/>
            <p:cNvSpPr>
              <a:spLocks noChangeShapeType="1"/>
            </p:cNvSpPr>
            <p:nvPr/>
          </p:nvSpPr>
          <p:spPr bwMode="auto">
            <a:xfrm flipV="1">
              <a:off x="1305" y="3110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01" name="Line 534"/>
            <p:cNvSpPr>
              <a:spLocks noChangeShapeType="1"/>
            </p:cNvSpPr>
            <p:nvPr/>
          </p:nvSpPr>
          <p:spPr bwMode="auto">
            <a:xfrm flipV="1">
              <a:off x="1807" y="3110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02" name="Line 535"/>
            <p:cNvSpPr>
              <a:spLocks noChangeShapeType="1"/>
            </p:cNvSpPr>
            <p:nvPr/>
          </p:nvSpPr>
          <p:spPr bwMode="auto">
            <a:xfrm flipV="1">
              <a:off x="2311" y="3110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03" name="Line 536"/>
            <p:cNvSpPr>
              <a:spLocks noChangeShapeType="1"/>
            </p:cNvSpPr>
            <p:nvPr/>
          </p:nvSpPr>
          <p:spPr bwMode="auto">
            <a:xfrm flipV="1">
              <a:off x="2814" y="3110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04" name="Oval 537"/>
            <p:cNvSpPr>
              <a:spLocks noChangeArrowheads="1"/>
            </p:cNvSpPr>
            <p:nvPr/>
          </p:nvSpPr>
          <p:spPr bwMode="auto">
            <a:xfrm>
              <a:off x="1742" y="2661"/>
              <a:ext cx="37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05" name="Oval 538"/>
            <p:cNvSpPr>
              <a:spLocks noChangeArrowheads="1"/>
            </p:cNvSpPr>
            <p:nvPr/>
          </p:nvSpPr>
          <p:spPr bwMode="auto">
            <a:xfrm>
              <a:off x="1690" y="2357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06" name="Oval 539"/>
            <p:cNvSpPr>
              <a:spLocks noChangeArrowheads="1"/>
            </p:cNvSpPr>
            <p:nvPr/>
          </p:nvSpPr>
          <p:spPr bwMode="auto">
            <a:xfrm>
              <a:off x="1633" y="2900"/>
              <a:ext cx="43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07" name="Oval 540"/>
            <p:cNvSpPr>
              <a:spLocks noChangeArrowheads="1"/>
            </p:cNvSpPr>
            <p:nvPr/>
          </p:nvSpPr>
          <p:spPr bwMode="auto">
            <a:xfrm>
              <a:off x="1690" y="2473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08" name="Oval 541"/>
            <p:cNvSpPr>
              <a:spLocks noChangeArrowheads="1"/>
            </p:cNvSpPr>
            <p:nvPr/>
          </p:nvSpPr>
          <p:spPr bwMode="auto">
            <a:xfrm>
              <a:off x="1581" y="2929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09" name="Oval 542"/>
            <p:cNvSpPr>
              <a:spLocks noChangeArrowheads="1"/>
            </p:cNvSpPr>
            <p:nvPr/>
          </p:nvSpPr>
          <p:spPr bwMode="auto">
            <a:xfrm>
              <a:off x="1690" y="2748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10" name="Oval 543"/>
            <p:cNvSpPr>
              <a:spLocks noChangeArrowheads="1"/>
            </p:cNvSpPr>
            <p:nvPr/>
          </p:nvSpPr>
          <p:spPr bwMode="auto">
            <a:xfrm>
              <a:off x="1690" y="2523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11" name="Oval 544"/>
            <p:cNvSpPr>
              <a:spLocks noChangeArrowheads="1"/>
            </p:cNvSpPr>
            <p:nvPr/>
          </p:nvSpPr>
          <p:spPr bwMode="auto">
            <a:xfrm>
              <a:off x="1581" y="2560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12" name="Oval 545"/>
            <p:cNvSpPr>
              <a:spLocks noChangeArrowheads="1"/>
            </p:cNvSpPr>
            <p:nvPr/>
          </p:nvSpPr>
          <p:spPr bwMode="auto">
            <a:xfrm>
              <a:off x="1480" y="2531"/>
              <a:ext cx="43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13" name="Oval 546"/>
            <p:cNvSpPr>
              <a:spLocks noChangeArrowheads="1"/>
            </p:cNvSpPr>
            <p:nvPr/>
          </p:nvSpPr>
          <p:spPr bwMode="auto">
            <a:xfrm>
              <a:off x="1633" y="2675"/>
              <a:ext cx="43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14" name="Oval 547"/>
            <p:cNvSpPr>
              <a:spLocks noChangeArrowheads="1"/>
            </p:cNvSpPr>
            <p:nvPr/>
          </p:nvSpPr>
          <p:spPr bwMode="auto">
            <a:xfrm>
              <a:off x="1633" y="2422"/>
              <a:ext cx="43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15" name="Oval 548"/>
            <p:cNvSpPr>
              <a:spLocks noChangeArrowheads="1"/>
            </p:cNvSpPr>
            <p:nvPr/>
          </p:nvSpPr>
          <p:spPr bwMode="auto">
            <a:xfrm>
              <a:off x="1531" y="2350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16" name="Oval 549"/>
            <p:cNvSpPr>
              <a:spLocks noChangeArrowheads="1"/>
            </p:cNvSpPr>
            <p:nvPr/>
          </p:nvSpPr>
          <p:spPr bwMode="auto">
            <a:xfrm>
              <a:off x="2135" y="2545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17" name="Oval 550"/>
            <p:cNvSpPr>
              <a:spLocks noChangeArrowheads="1"/>
            </p:cNvSpPr>
            <p:nvPr/>
          </p:nvSpPr>
          <p:spPr bwMode="auto">
            <a:xfrm>
              <a:off x="1990" y="2770"/>
              <a:ext cx="43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18" name="Oval 551"/>
            <p:cNvSpPr>
              <a:spLocks noChangeArrowheads="1"/>
            </p:cNvSpPr>
            <p:nvPr/>
          </p:nvSpPr>
          <p:spPr bwMode="auto">
            <a:xfrm>
              <a:off x="1990" y="2784"/>
              <a:ext cx="43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19" name="Oval 552"/>
            <p:cNvSpPr>
              <a:spLocks noChangeArrowheads="1"/>
            </p:cNvSpPr>
            <p:nvPr/>
          </p:nvSpPr>
          <p:spPr bwMode="auto">
            <a:xfrm>
              <a:off x="2085" y="2734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20" name="Oval 553"/>
            <p:cNvSpPr>
              <a:spLocks noChangeArrowheads="1"/>
            </p:cNvSpPr>
            <p:nvPr/>
          </p:nvSpPr>
          <p:spPr bwMode="auto">
            <a:xfrm>
              <a:off x="2135" y="2523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21" name="Oval 554"/>
            <p:cNvSpPr>
              <a:spLocks noChangeArrowheads="1"/>
            </p:cNvSpPr>
            <p:nvPr/>
          </p:nvSpPr>
          <p:spPr bwMode="auto">
            <a:xfrm>
              <a:off x="2085" y="2567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22" name="Oval 555"/>
            <p:cNvSpPr>
              <a:spLocks noChangeArrowheads="1"/>
            </p:cNvSpPr>
            <p:nvPr/>
          </p:nvSpPr>
          <p:spPr bwMode="auto">
            <a:xfrm>
              <a:off x="1888" y="2726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23" name="Oval 556"/>
            <p:cNvSpPr>
              <a:spLocks noChangeArrowheads="1"/>
            </p:cNvSpPr>
            <p:nvPr/>
          </p:nvSpPr>
          <p:spPr bwMode="auto">
            <a:xfrm>
              <a:off x="2041" y="2661"/>
              <a:ext cx="36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24" name="Oval 557"/>
            <p:cNvSpPr>
              <a:spLocks noChangeArrowheads="1"/>
            </p:cNvSpPr>
            <p:nvPr/>
          </p:nvSpPr>
          <p:spPr bwMode="auto">
            <a:xfrm>
              <a:off x="1888" y="2539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25" name="Oval 558"/>
            <p:cNvSpPr>
              <a:spLocks noChangeArrowheads="1"/>
            </p:cNvSpPr>
            <p:nvPr/>
          </p:nvSpPr>
          <p:spPr bwMode="auto">
            <a:xfrm>
              <a:off x="1837" y="2328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26" name="Oval 559"/>
            <p:cNvSpPr>
              <a:spLocks noChangeArrowheads="1"/>
            </p:cNvSpPr>
            <p:nvPr/>
          </p:nvSpPr>
          <p:spPr bwMode="auto">
            <a:xfrm>
              <a:off x="2238" y="2452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27" name="Oval 560"/>
            <p:cNvSpPr>
              <a:spLocks noChangeArrowheads="1"/>
            </p:cNvSpPr>
            <p:nvPr/>
          </p:nvSpPr>
          <p:spPr bwMode="auto">
            <a:xfrm>
              <a:off x="1888" y="2480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28" name="Oval 561"/>
            <p:cNvSpPr>
              <a:spLocks noChangeArrowheads="1"/>
            </p:cNvSpPr>
            <p:nvPr/>
          </p:nvSpPr>
          <p:spPr bwMode="auto">
            <a:xfrm>
              <a:off x="2339" y="2777"/>
              <a:ext cx="38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29" name="Oval 562"/>
            <p:cNvSpPr>
              <a:spLocks noChangeArrowheads="1"/>
            </p:cNvSpPr>
            <p:nvPr/>
          </p:nvSpPr>
          <p:spPr bwMode="auto">
            <a:xfrm>
              <a:off x="2289" y="2436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30" name="Oval 563"/>
            <p:cNvSpPr>
              <a:spLocks noChangeArrowheads="1"/>
            </p:cNvSpPr>
            <p:nvPr/>
          </p:nvSpPr>
          <p:spPr bwMode="auto">
            <a:xfrm>
              <a:off x="2186" y="2827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31" name="Oval 564"/>
            <p:cNvSpPr>
              <a:spLocks noChangeArrowheads="1"/>
            </p:cNvSpPr>
            <p:nvPr/>
          </p:nvSpPr>
          <p:spPr bwMode="auto">
            <a:xfrm>
              <a:off x="2135" y="2799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32" name="Oval 565"/>
            <p:cNvSpPr>
              <a:spLocks noChangeArrowheads="1"/>
            </p:cNvSpPr>
            <p:nvPr/>
          </p:nvSpPr>
          <p:spPr bwMode="auto">
            <a:xfrm>
              <a:off x="2442" y="2545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33" name="Oval 566"/>
            <p:cNvSpPr>
              <a:spLocks noChangeArrowheads="1"/>
            </p:cNvSpPr>
            <p:nvPr/>
          </p:nvSpPr>
          <p:spPr bwMode="auto">
            <a:xfrm>
              <a:off x="2238" y="2466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34" name="Oval 567"/>
            <p:cNvSpPr>
              <a:spLocks noChangeArrowheads="1"/>
            </p:cNvSpPr>
            <p:nvPr/>
          </p:nvSpPr>
          <p:spPr bwMode="auto">
            <a:xfrm>
              <a:off x="2383" y="2300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35" name="Oval 568"/>
            <p:cNvSpPr>
              <a:spLocks noChangeArrowheads="1"/>
            </p:cNvSpPr>
            <p:nvPr/>
          </p:nvSpPr>
          <p:spPr bwMode="auto">
            <a:xfrm>
              <a:off x="2186" y="2734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36" name="Oval 569"/>
            <p:cNvSpPr>
              <a:spLocks noChangeArrowheads="1"/>
            </p:cNvSpPr>
            <p:nvPr/>
          </p:nvSpPr>
          <p:spPr bwMode="auto">
            <a:xfrm>
              <a:off x="2085" y="2712"/>
              <a:ext cx="44" cy="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37" name="Oval 570"/>
            <p:cNvSpPr>
              <a:spLocks noChangeArrowheads="1"/>
            </p:cNvSpPr>
            <p:nvPr/>
          </p:nvSpPr>
          <p:spPr bwMode="auto">
            <a:xfrm>
              <a:off x="2085" y="2480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38" name="Oval 571"/>
            <p:cNvSpPr>
              <a:spLocks noChangeArrowheads="1"/>
            </p:cNvSpPr>
            <p:nvPr/>
          </p:nvSpPr>
          <p:spPr bwMode="auto">
            <a:xfrm>
              <a:off x="2135" y="2762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39" name="Oval 572"/>
            <p:cNvSpPr>
              <a:spLocks noChangeArrowheads="1"/>
            </p:cNvSpPr>
            <p:nvPr/>
          </p:nvSpPr>
          <p:spPr bwMode="auto">
            <a:xfrm>
              <a:off x="2186" y="2191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40" name="Oval 573"/>
            <p:cNvSpPr>
              <a:spLocks noChangeArrowheads="1"/>
            </p:cNvSpPr>
            <p:nvPr/>
          </p:nvSpPr>
          <p:spPr bwMode="auto">
            <a:xfrm>
              <a:off x="2135" y="2300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41" name="Oval 574"/>
            <p:cNvSpPr>
              <a:spLocks noChangeArrowheads="1"/>
            </p:cNvSpPr>
            <p:nvPr/>
          </p:nvSpPr>
          <p:spPr bwMode="auto">
            <a:xfrm>
              <a:off x="2383" y="2560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42" name="Oval 575"/>
            <p:cNvSpPr>
              <a:spLocks noChangeArrowheads="1"/>
            </p:cNvSpPr>
            <p:nvPr/>
          </p:nvSpPr>
          <p:spPr bwMode="auto">
            <a:xfrm>
              <a:off x="2442" y="2734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43" name="Oval 576"/>
            <p:cNvSpPr>
              <a:spLocks noChangeArrowheads="1"/>
            </p:cNvSpPr>
            <p:nvPr/>
          </p:nvSpPr>
          <p:spPr bwMode="auto">
            <a:xfrm>
              <a:off x="2492" y="2835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44" name="Oval 577"/>
            <p:cNvSpPr>
              <a:spLocks noChangeArrowheads="1"/>
            </p:cNvSpPr>
            <p:nvPr/>
          </p:nvSpPr>
          <p:spPr bwMode="auto">
            <a:xfrm>
              <a:off x="2383" y="2632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45" name="Oval 578"/>
            <p:cNvSpPr>
              <a:spLocks noChangeArrowheads="1"/>
            </p:cNvSpPr>
            <p:nvPr/>
          </p:nvSpPr>
          <p:spPr bwMode="auto">
            <a:xfrm>
              <a:off x="2186" y="2712"/>
              <a:ext cx="44" cy="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46" name="Oval 579"/>
            <p:cNvSpPr>
              <a:spLocks noChangeArrowheads="1"/>
            </p:cNvSpPr>
            <p:nvPr/>
          </p:nvSpPr>
          <p:spPr bwMode="auto">
            <a:xfrm>
              <a:off x="2595" y="2691"/>
              <a:ext cx="4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47" name="Oval 580"/>
            <p:cNvSpPr>
              <a:spLocks noChangeArrowheads="1"/>
            </p:cNvSpPr>
            <p:nvPr/>
          </p:nvSpPr>
          <p:spPr bwMode="auto">
            <a:xfrm>
              <a:off x="2238" y="2669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48" name="Oval 581"/>
            <p:cNvSpPr>
              <a:spLocks noChangeArrowheads="1"/>
            </p:cNvSpPr>
            <p:nvPr/>
          </p:nvSpPr>
          <p:spPr bwMode="auto">
            <a:xfrm>
              <a:off x="2595" y="2813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49" name="Oval 582"/>
            <p:cNvSpPr>
              <a:spLocks noChangeArrowheads="1"/>
            </p:cNvSpPr>
            <p:nvPr/>
          </p:nvSpPr>
          <p:spPr bwMode="auto">
            <a:xfrm>
              <a:off x="2085" y="2610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50" name="Oval 583"/>
            <p:cNvSpPr>
              <a:spLocks noChangeArrowheads="1"/>
            </p:cNvSpPr>
            <p:nvPr/>
          </p:nvSpPr>
          <p:spPr bwMode="auto">
            <a:xfrm>
              <a:off x="2339" y="2632"/>
              <a:ext cx="38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51" name="Oval 584"/>
            <p:cNvSpPr>
              <a:spLocks noChangeArrowheads="1"/>
            </p:cNvSpPr>
            <p:nvPr/>
          </p:nvSpPr>
          <p:spPr bwMode="auto">
            <a:xfrm>
              <a:off x="2595" y="2553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52" name="Rectangle 589"/>
            <p:cNvSpPr>
              <a:spLocks noChangeArrowheads="1"/>
            </p:cNvSpPr>
            <p:nvPr/>
          </p:nvSpPr>
          <p:spPr bwMode="auto">
            <a:xfrm>
              <a:off x="1458" y="2422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53" name="Rectangle 590"/>
            <p:cNvSpPr>
              <a:spLocks noChangeArrowheads="1"/>
            </p:cNvSpPr>
            <p:nvPr/>
          </p:nvSpPr>
          <p:spPr bwMode="auto">
            <a:xfrm>
              <a:off x="1728" y="2422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54" name="Rectangle 591"/>
            <p:cNvSpPr>
              <a:spLocks noChangeArrowheads="1"/>
            </p:cNvSpPr>
            <p:nvPr/>
          </p:nvSpPr>
          <p:spPr bwMode="auto">
            <a:xfrm>
              <a:off x="1771" y="2422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55" name="Rectangle 592"/>
            <p:cNvSpPr>
              <a:spLocks noChangeArrowheads="1"/>
            </p:cNvSpPr>
            <p:nvPr/>
          </p:nvSpPr>
          <p:spPr bwMode="auto">
            <a:xfrm>
              <a:off x="2966" y="2401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56" name="Rectangle 593"/>
            <p:cNvSpPr>
              <a:spLocks noChangeArrowheads="1"/>
            </p:cNvSpPr>
            <p:nvPr/>
          </p:nvSpPr>
          <p:spPr bwMode="auto">
            <a:xfrm>
              <a:off x="1902" y="1966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238957" name="Rectangle 594"/>
            <p:cNvSpPr>
              <a:spLocks noChangeArrowheads="1"/>
            </p:cNvSpPr>
            <p:nvPr/>
          </p:nvSpPr>
          <p:spPr bwMode="auto">
            <a:xfrm>
              <a:off x="1013" y="2394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58" name="Line 595"/>
            <p:cNvSpPr>
              <a:spLocks noChangeShapeType="1"/>
            </p:cNvSpPr>
            <p:nvPr/>
          </p:nvSpPr>
          <p:spPr bwMode="auto">
            <a:xfrm>
              <a:off x="1305" y="1988"/>
              <a:ext cx="0" cy="11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59" name="Line 596"/>
            <p:cNvSpPr>
              <a:spLocks noChangeShapeType="1"/>
            </p:cNvSpPr>
            <p:nvPr/>
          </p:nvSpPr>
          <p:spPr bwMode="auto">
            <a:xfrm>
              <a:off x="1275" y="3110"/>
              <a:ext cx="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60" name="Line 597"/>
            <p:cNvSpPr>
              <a:spLocks noChangeShapeType="1"/>
            </p:cNvSpPr>
            <p:nvPr/>
          </p:nvSpPr>
          <p:spPr bwMode="auto">
            <a:xfrm>
              <a:off x="1275" y="2734"/>
              <a:ext cx="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61" name="Line 598"/>
            <p:cNvSpPr>
              <a:spLocks noChangeShapeType="1"/>
            </p:cNvSpPr>
            <p:nvPr/>
          </p:nvSpPr>
          <p:spPr bwMode="auto">
            <a:xfrm>
              <a:off x="1275" y="2365"/>
              <a:ext cx="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62" name="Line 599"/>
            <p:cNvSpPr>
              <a:spLocks noChangeShapeType="1"/>
            </p:cNvSpPr>
            <p:nvPr/>
          </p:nvSpPr>
          <p:spPr bwMode="auto">
            <a:xfrm>
              <a:off x="1275" y="1988"/>
              <a:ext cx="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63" name="Line 600"/>
            <p:cNvSpPr>
              <a:spLocks noChangeShapeType="1"/>
            </p:cNvSpPr>
            <p:nvPr/>
          </p:nvSpPr>
          <p:spPr bwMode="auto">
            <a:xfrm>
              <a:off x="1305" y="3110"/>
              <a:ext cx="150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64" name="Line 601"/>
            <p:cNvSpPr>
              <a:spLocks noChangeShapeType="1"/>
            </p:cNvSpPr>
            <p:nvPr/>
          </p:nvSpPr>
          <p:spPr bwMode="auto">
            <a:xfrm flipV="1">
              <a:off x="1305" y="3110"/>
              <a:ext cx="0" cy="2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65" name="Line 602"/>
            <p:cNvSpPr>
              <a:spLocks noChangeShapeType="1"/>
            </p:cNvSpPr>
            <p:nvPr/>
          </p:nvSpPr>
          <p:spPr bwMode="auto">
            <a:xfrm flipV="1">
              <a:off x="1807" y="3110"/>
              <a:ext cx="0" cy="2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66" name="Line 603"/>
            <p:cNvSpPr>
              <a:spLocks noChangeShapeType="1"/>
            </p:cNvSpPr>
            <p:nvPr/>
          </p:nvSpPr>
          <p:spPr bwMode="auto">
            <a:xfrm flipV="1">
              <a:off x="2311" y="3110"/>
              <a:ext cx="0" cy="2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67" name="Line 604"/>
            <p:cNvSpPr>
              <a:spLocks noChangeShapeType="1"/>
            </p:cNvSpPr>
            <p:nvPr/>
          </p:nvSpPr>
          <p:spPr bwMode="auto">
            <a:xfrm flipV="1">
              <a:off x="2814" y="3110"/>
              <a:ext cx="0" cy="2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68" name="Oval 605"/>
            <p:cNvSpPr>
              <a:spLocks noChangeArrowheads="1"/>
            </p:cNvSpPr>
            <p:nvPr/>
          </p:nvSpPr>
          <p:spPr bwMode="auto">
            <a:xfrm>
              <a:off x="1742" y="2661"/>
              <a:ext cx="37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69" name="Oval 606"/>
            <p:cNvSpPr>
              <a:spLocks noChangeArrowheads="1"/>
            </p:cNvSpPr>
            <p:nvPr/>
          </p:nvSpPr>
          <p:spPr bwMode="auto">
            <a:xfrm>
              <a:off x="1690" y="2357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70" name="Oval 607"/>
            <p:cNvSpPr>
              <a:spLocks noChangeArrowheads="1"/>
            </p:cNvSpPr>
            <p:nvPr/>
          </p:nvSpPr>
          <p:spPr bwMode="auto">
            <a:xfrm>
              <a:off x="1633" y="2900"/>
              <a:ext cx="43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71" name="Oval 608"/>
            <p:cNvSpPr>
              <a:spLocks noChangeArrowheads="1"/>
            </p:cNvSpPr>
            <p:nvPr/>
          </p:nvSpPr>
          <p:spPr bwMode="auto">
            <a:xfrm>
              <a:off x="1690" y="2473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72" name="Oval 609"/>
            <p:cNvSpPr>
              <a:spLocks noChangeArrowheads="1"/>
            </p:cNvSpPr>
            <p:nvPr/>
          </p:nvSpPr>
          <p:spPr bwMode="auto">
            <a:xfrm>
              <a:off x="1581" y="2929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73" name="Oval 610"/>
            <p:cNvSpPr>
              <a:spLocks noChangeArrowheads="1"/>
            </p:cNvSpPr>
            <p:nvPr/>
          </p:nvSpPr>
          <p:spPr bwMode="auto">
            <a:xfrm>
              <a:off x="1690" y="2748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74" name="Oval 611"/>
            <p:cNvSpPr>
              <a:spLocks noChangeArrowheads="1"/>
            </p:cNvSpPr>
            <p:nvPr/>
          </p:nvSpPr>
          <p:spPr bwMode="auto">
            <a:xfrm>
              <a:off x="1690" y="2523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75" name="Oval 612"/>
            <p:cNvSpPr>
              <a:spLocks noChangeArrowheads="1"/>
            </p:cNvSpPr>
            <p:nvPr/>
          </p:nvSpPr>
          <p:spPr bwMode="auto">
            <a:xfrm>
              <a:off x="1581" y="2560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76" name="Oval 613"/>
            <p:cNvSpPr>
              <a:spLocks noChangeArrowheads="1"/>
            </p:cNvSpPr>
            <p:nvPr/>
          </p:nvSpPr>
          <p:spPr bwMode="auto">
            <a:xfrm>
              <a:off x="1480" y="2531"/>
              <a:ext cx="43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77" name="Oval 614"/>
            <p:cNvSpPr>
              <a:spLocks noChangeArrowheads="1"/>
            </p:cNvSpPr>
            <p:nvPr/>
          </p:nvSpPr>
          <p:spPr bwMode="auto">
            <a:xfrm>
              <a:off x="1633" y="2675"/>
              <a:ext cx="43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78" name="Oval 615"/>
            <p:cNvSpPr>
              <a:spLocks noChangeArrowheads="1"/>
            </p:cNvSpPr>
            <p:nvPr/>
          </p:nvSpPr>
          <p:spPr bwMode="auto">
            <a:xfrm>
              <a:off x="1633" y="2422"/>
              <a:ext cx="43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79" name="Oval 616"/>
            <p:cNvSpPr>
              <a:spLocks noChangeArrowheads="1"/>
            </p:cNvSpPr>
            <p:nvPr/>
          </p:nvSpPr>
          <p:spPr bwMode="auto">
            <a:xfrm>
              <a:off x="1531" y="2350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80" name="Oval 617"/>
            <p:cNvSpPr>
              <a:spLocks noChangeArrowheads="1"/>
            </p:cNvSpPr>
            <p:nvPr/>
          </p:nvSpPr>
          <p:spPr bwMode="auto">
            <a:xfrm>
              <a:off x="2135" y="2545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81" name="Oval 618"/>
            <p:cNvSpPr>
              <a:spLocks noChangeArrowheads="1"/>
            </p:cNvSpPr>
            <p:nvPr/>
          </p:nvSpPr>
          <p:spPr bwMode="auto">
            <a:xfrm>
              <a:off x="1990" y="2770"/>
              <a:ext cx="43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82" name="Oval 619"/>
            <p:cNvSpPr>
              <a:spLocks noChangeArrowheads="1"/>
            </p:cNvSpPr>
            <p:nvPr/>
          </p:nvSpPr>
          <p:spPr bwMode="auto">
            <a:xfrm>
              <a:off x="1990" y="2784"/>
              <a:ext cx="43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83" name="Oval 620"/>
            <p:cNvSpPr>
              <a:spLocks noChangeArrowheads="1"/>
            </p:cNvSpPr>
            <p:nvPr/>
          </p:nvSpPr>
          <p:spPr bwMode="auto">
            <a:xfrm>
              <a:off x="2085" y="2734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84" name="Oval 621"/>
            <p:cNvSpPr>
              <a:spLocks noChangeArrowheads="1"/>
            </p:cNvSpPr>
            <p:nvPr/>
          </p:nvSpPr>
          <p:spPr bwMode="auto">
            <a:xfrm>
              <a:off x="2135" y="2523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85" name="Oval 622"/>
            <p:cNvSpPr>
              <a:spLocks noChangeArrowheads="1"/>
            </p:cNvSpPr>
            <p:nvPr/>
          </p:nvSpPr>
          <p:spPr bwMode="auto">
            <a:xfrm>
              <a:off x="2085" y="2567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86" name="Oval 623"/>
            <p:cNvSpPr>
              <a:spLocks noChangeArrowheads="1"/>
            </p:cNvSpPr>
            <p:nvPr/>
          </p:nvSpPr>
          <p:spPr bwMode="auto">
            <a:xfrm>
              <a:off x="1888" y="2726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87" name="Oval 624"/>
            <p:cNvSpPr>
              <a:spLocks noChangeArrowheads="1"/>
            </p:cNvSpPr>
            <p:nvPr/>
          </p:nvSpPr>
          <p:spPr bwMode="auto">
            <a:xfrm>
              <a:off x="2041" y="2661"/>
              <a:ext cx="36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88" name="Oval 625"/>
            <p:cNvSpPr>
              <a:spLocks noChangeArrowheads="1"/>
            </p:cNvSpPr>
            <p:nvPr/>
          </p:nvSpPr>
          <p:spPr bwMode="auto">
            <a:xfrm>
              <a:off x="1888" y="2539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89" name="Oval 626"/>
            <p:cNvSpPr>
              <a:spLocks noChangeArrowheads="1"/>
            </p:cNvSpPr>
            <p:nvPr/>
          </p:nvSpPr>
          <p:spPr bwMode="auto">
            <a:xfrm>
              <a:off x="1837" y="2328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90" name="Oval 627"/>
            <p:cNvSpPr>
              <a:spLocks noChangeArrowheads="1"/>
            </p:cNvSpPr>
            <p:nvPr/>
          </p:nvSpPr>
          <p:spPr bwMode="auto">
            <a:xfrm>
              <a:off x="2238" y="2452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91" name="Oval 628"/>
            <p:cNvSpPr>
              <a:spLocks noChangeArrowheads="1"/>
            </p:cNvSpPr>
            <p:nvPr/>
          </p:nvSpPr>
          <p:spPr bwMode="auto">
            <a:xfrm>
              <a:off x="1888" y="2480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92" name="Oval 629"/>
            <p:cNvSpPr>
              <a:spLocks noChangeArrowheads="1"/>
            </p:cNvSpPr>
            <p:nvPr/>
          </p:nvSpPr>
          <p:spPr bwMode="auto">
            <a:xfrm>
              <a:off x="2339" y="2777"/>
              <a:ext cx="38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93" name="Oval 630"/>
            <p:cNvSpPr>
              <a:spLocks noChangeArrowheads="1"/>
            </p:cNvSpPr>
            <p:nvPr/>
          </p:nvSpPr>
          <p:spPr bwMode="auto">
            <a:xfrm>
              <a:off x="2289" y="2436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94" name="Oval 631"/>
            <p:cNvSpPr>
              <a:spLocks noChangeArrowheads="1"/>
            </p:cNvSpPr>
            <p:nvPr/>
          </p:nvSpPr>
          <p:spPr bwMode="auto">
            <a:xfrm>
              <a:off x="2186" y="2827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95" name="Oval 632"/>
            <p:cNvSpPr>
              <a:spLocks noChangeArrowheads="1"/>
            </p:cNvSpPr>
            <p:nvPr/>
          </p:nvSpPr>
          <p:spPr bwMode="auto">
            <a:xfrm>
              <a:off x="2135" y="2799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96" name="Oval 633"/>
            <p:cNvSpPr>
              <a:spLocks noChangeArrowheads="1"/>
            </p:cNvSpPr>
            <p:nvPr/>
          </p:nvSpPr>
          <p:spPr bwMode="auto">
            <a:xfrm>
              <a:off x="2442" y="2545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97" name="Oval 634"/>
            <p:cNvSpPr>
              <a:spLocks noChangeArrowheads="1"/>
            </p:cNvSpPr>
            <p:nvPr/>
          </p:nvSpPr>
          <p:spPr bwMode="auto">
            <a:xfrm>
              <a:off x="2238" y="2466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98" name="Oval 635"/>
            <p:cNvSpPr>
              <a:spLocks noChangeArrowheads="1"/>
            </p:cNvSpPr>
            <p:nvPr/>
          </p:nvSpPr>
          <p:spPr bwMode="auto">
            <a:xfrm>
              <a:off x="2383" y="2300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8999" name="Oval 636"/>
            <p:cNvSpPr>
              <a:spLocks noChangeArrowheads="1"/>
            </p:cNvSpPr>
            <p:nvPr/>
          </p:nvSpPr>
          <p:spPr bwMode="auto">
            <a:xfrm>
              <a:off x="2186" y="2734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00" name="Oval 637"/>
            <p:cNvSpPr>
              <a:spLocks noChangeArrowheads="1"/>
            </p:cNvSpPr>
            <p:nvPr/>
          </p:nvSpPr>
          <p:spPr bwMode="auto">
            <a:xfrm>
              <a:off x="2085" y="2712"/>
              <a:ext cx="44" cy="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01" name="Oval 638"/>
            <p:cNvSpPr>
              <a:spLocks noChangeArrowheads="1"/>
            </p:cNvSpPr>
            <p:nvPr/>
          </p:nvSpPr>
          <p:spPr bwMode="auto">
            <a:xfrm>
              <a:off x="2085" y="2480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02" name="Oval 639"/>
            <p:cNvSpPr>
              <a:spLocks noChangeArrowheads="1"/>
            </p:cNvSpPr>
            <p:nvPr/>
          </p:nvSpPr>
          <p:spPr bwMode="auto">
            <a:xfrm>
              <a:off x="2135" y="2762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03" name="Oval 640"/>
            <p:cNvSpPr>
              <a:spLocks noChangeArrowheads="1"/>
            </p:cNvSpPr>
            <p:nvPr/>
          </p:nvSpPr>
          <p:spPr bwMode="auto">
            <a:xfrm>
              <a:off x="2186" y="2191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04" name="Oval 641"/>
            <p:cNvSpPr>
              <a:spLocks noChangeArrowheads="1"/>
            </p:cNvSpPr>
            <p:nvPr/>
          </p:nvSpPr>
          <p:spPr bwMode="auto">
            <a:xfrm>
              <a:off x="2135" y="2300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05" name="Oval 642"/>
            <p:cNvSpPr>
              <a:spLocks noChangeArrowheads="1"/>
            </p:cNvSpPr>
            <p:nvPr/>
          </p:nvSpPr>
          <p:spPr bwMode="auto">
            <a:xfrm>
              <a:off x="2383" y="2560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06" name="Oval 643"/>
            <p:cNvSpPr>
              <a:spLocks noChangeArrowheads="1"/>
            </p:cNvSpPr>
            <p:nvPr/>
          </p:nvSpPr>
          <p:spPr bwMode="auto">
            <a:xfrm>
              <a:off x="2442" y="2734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07" name="Oval 644"/>
            <p:cNvSpPr>
              <a:spLocks noChangeArrowheads="1"/>
            </p:cNvSpPr>
            <p:nvPr/>
          </p:nvSpPr>
          <p:spPr bwMode="auto">
            <a:xfrm>
              <a:off x="2492" y="2835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08" name="Oval 645"/>
            <p:cNvSpPr>
              <a:spLocks noChangeArrowheads="1"/>
            </p:cNvSpPr>
            <p:nvPr/>
          </p:nvSpPr>
          <p:spPr bwMode="auto">
            <a:xfrm>
              <a:off x="2383" y="2632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09" name="Oval 646"/>
            <p:cNvSpPr>
              <a:spLocks noChangeArrowheads="1"/>
            </p:cNvSpPr>
            <p:nvPr/>
          </p:nvSpPr>
          <p:spPr bwMode="auto">
            <a:xfrm>
              <a:off x="2186" y="2712"/>
              <a:ext cx="44" cy="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10" name="Oval 647"/>
            <p:cNvSpPr>
              <a:spLocks noChangeArrowheads="1"/>
            </p:cNvSpPr>
            <p:nvPr/>
          </p:nvSpPr>
          <p:spPr bwMode="auto">
            <a:xfrm>
              <a:off x="2595" y="2691"/>
              <a:ext cx="44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11" name="Oval 648"/>
            <p:cNvSpPr>
              <a:spLocks noChangeArrowheads="1"/>
            </p:cNvSpPr>
            <p:nvPr/>
          </p:nvSpPr>
          <p:spPr bwMode="auto">
            <a:xfrm>
              <a:off x="2238" y="2669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12" name="Oval 649"/>
            <p:cNvSpPr>
              <a:spLocks noChangeArrowheads="1"/>
            </p:cNvSpPr>
            <p:nvPr/>
          </p:nvSpPr>
          <p:spPr bwMode="auto">
            <a:xfrm>
              <a:off x="2595" y="2813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13" name="Oval 650"/>
            <p:cNvSpPr>
              <a:spLocks noChangeArrowheads="1"/>
            </p:cNvSpPr>
            <p:nvPr/>
          </p:nvSpPr>
          <p:spPr bwMode="auto">
            <a:xfrm>
              <a:off x="2085" y="2610"/>
              <a:ext cx="44" cy="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14" name="Oval 651"/>
            <p:cNvSpPr>
              <a:spLocks noChangeArrowheads="1"/>
            </p:cNvSpPr>
            <p:nvPr/>
          </p:nvSpPr>
          <p:spPr bwMode="auto">
            <a:xfrm>
              <a:off x="2339" y="2632"/>
              <a:ext cx="38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15" name="Oval 652"/>
            <p:cNvSpPr>
              <a:spLocks noChangeArrowheads="1"/>
            </p:cNvSpPr>
            <p:nvPr/>
          </p:nvSpPr>
          <p:spPr bwMode="auto">
            <a:xfrm>
              <a:off x="2595" y="2553"/>
              <a:ext cx="44" cy="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16" name="Rectangle 657"/>
            <p:cNvSpPr>
              <a:spLocks noChangeArrowheads="1"/>
            </p:cNvSpPr>
            <p:nvPr/>
          </p:nvSpPr>
          <p:spPr bwMode="auto">
            <a:xfrm>
              <a:off x="2966" y="2401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</a:t>
              </a:r>
              <a:endParaRPr lang="pt-BR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17" name="Rectangle 658"/>
            <p:cNvSpPr>
              <a:spLocks noChangeArrowheads="1"/>
            </p:cNvSpPr>
            <p:nvPr/>
          </p:nvSpPr>
          <p:spPr bwMode="auto">
            <a:xfrm rot="-5400000">
              <a:off x="317" y="2497"/>
              <a:ext cx="125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3333CC"/>
                  </a:solidFill>
                  <a:ea typeface="ＭＳ Ｐゴシック" charset="0"/>
                  <a:cs typeface="ＭＳ Ｐゴシック" charset="0"/>
                </a:rPr>
                <a:t>Mn nos grãos (mg kg</a:t>
              </a:r>
              <a:r>
                <a:rPr lang="pt-BR" sz="1500" baseline="30000">
                  <a:solidFill>
                    <a:srgbClr val="3333CC"/>
                  </a:solidFill>
                  <a:ea typeface="ＭＳ Ｐゴシック" charset="0"/>
                  <a:cs typeface="ＭＳ Ｐゴシック" charset="0"/>
                </a:rPr>
                <a:t>-1</a:t>
              </a:r>
              <a:r>
                <a:rPr lang="pt-BR" sz="1500">
                  <a:solidFill>
                    <a:srgbClr val="3333CC"/>
                  </a:solidFill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  <p:sp>
          <p:nvSpPr>
            <p:cNvPr id="239018" name="Rectangle 659"/>
            <p:cNvSpPr>
              <a:spLocks noChangeArrowheads="1"/>
            </p:cNvSpPr>
            <p:nvPr/>
          </p:nvSpPr>
          <p:spPr bwMode="auto">
            <a:xfrm>
              <a:off x="1232" y="3163"/>
              <a:ext cx="1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4,0</a:t>
              </a:r>
            </a:p>
          </p:txBody>
        </p:sp>
        <p:sp>
          <p:nvSpPr>
            <p:cNvPr id="239019" name="Rectangle 660"/>
            <p:cNvSpPr>
              <a:spLocks noChangeArrowheads="1"/>
            </p:cNvSpPr>
            <p:nvPr/>
          </p:nvSpPr>
          <p:spPr bwMode="auto">
            <a:xfrm>
              <a:off x="1728" y="3163"/>
              <a:ext cx="1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4,5</a:t>
              </a:r>
            </a:p>
          </p:txBody>
        </p:sp>
        <p:sp>
          <p:nvSpPr>
            <p:cNvPr id="239020" name="Rectangle 661"/>
            <p:cNvSpPr>
              <a:spLocks noChangeArrowheads="1"/>
            </p:cNvSpPr>
            <p:nvPr/>
          </p:nvSpPr>
          <p:spPr bwMode="auto">
            <a:xfrm>
              <a:off x="2238" y="3163"/>
              <a:ext cx="1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5,0</a:t>
              </a:r>
            </a:p>
          </p:txBody>
        </p:sp>
        <p:sp>
          <p:nvSpPr>
            <p:cNvPr id="239021" name="Rectangle 662"/>
            <p:cNvSpPr>
              <a:spLocks noChangeArrowheads="1"/>
            </p:cNvSpPr>
            <p:nvPr/>
          </p:nvSpPr>
          <p:spPr bwMode="auto">
            <a:xfrm>
              <a:off x="2734" y="3163"/>
              <a:ext cx="1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5,5</a:t>
              </a:r>
            </a:p>
          </p:txBody>
        </p:sp>
        <p:sp>
          <p:nvSpPr>
            <p:cNvPr id="239022" name="Line 664"/>
            <p:cNvSpPr>
              <a:spLocks noChangeShapeType="1"/>
            </p:cNvSpPr>
            <p:nvPr/>
          </p:nvSpPr>
          <p:spPr bwMode="auto">
            <a:xfrm>
              <a:off x="3374" y="1996"/>
              <a:ext cx="0" cy="11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23" name="Line 665"/>
            <p:cNvSpPr>
              <a:spLocks noChangeShapeType="1"/>
            </p:cNvSpPr>
            <p:nvPr/>
          </p:nvSpPr>
          <p:spPr bwMode="auto">
            <a:xfrm>
              <a:off x="3344" y="3125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24" name="Line 666"/>
            <p:cNvSpPr>
              <a:spLocks noChangeShapeType="1"/>
            </p:cNvSpPr>
            <p:nvPr/>
          </p:nvSpPr>
          <p:spPr bwMode="auto">
            <a:xfrm>
              <a:off x="3344" y="2748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25" name="Line 667"/>
            <p:cNvSpPr>
              <a:spLocks noChangeShapeType="1"/>
            </p:cNvSpPr>
            <p:nvPr/>
          </p:nvSpPr>
          <p:spPr bwMode="auto">
            <a:xfrm>
              <a:off x="3344" y="2365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26" name="Line 668"/>
            <p:cNvSpPr>
              <a:spLocks noChangeShapeType="1"/>
            </p:cNvSpPr>
            <p:nvPr/>
          </p:nvSpPr>
          <p:spPr bwMode="auto">
            <a:xfrm>
              <a:off x="3344" y="1996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27" name="Line 669"/>
            <p:cNvSpPr>
              <a:spLocks noChangeShapeType="1"/>
            </p:cNvSpPr>
            <p:nvPr/>
          </p:nvSpPr>
          <p:spPr bwMode="auto">
            <a:xfrm>
              <a:off x="3374" y="3125"/>
              <a:ext cx="15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28" name="Line 670"/>
            <p:cNvSpPr>
              <a:spLocks noChangeShapeType="1"/>
            </p:cNvSpPr>
            <p:nvPr/>
          </p:nvSpPr>
          <p:spPr bwMode="auto">
            <a:xfrm flipV="1">
              <a:off x="3374" y="3125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29" name="Line 671"/>
            <p:cNvSpPr>
              <a:spLocks noChangeShapeType="1"/>
            </p:cNvSpPr>
            <p:nvPr/>
          </p:nvSpPr>
          <p:spPr bwMode="auto">
            <a:xfrm flipV="1">
              <a:off x="3753" y="3125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30" name="Line 672"/>
            <p:cNvSpPr>
              <a:spLocks noChangeShapeType="1"/>
            </p:cNvSpPr>
            <p:nvPr/>
          </p:nvSpPr>
          <p:spPr bwMode="auto">
            <a:xfrm flipV="1">
              <a:off x="4140" y="3125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31" name="Line 673"/>
            <p:cNvSpPr>
              <a:spLocks noChangeShapeType="1"/>
            </p:cNvSpPr>
            <p:nvPr/>
          </p:nvSpPr>
          <p:spPr bwMode="auto">
            <a:xfrm flipV="1">
              <a:off x="4511" y="3125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32" name="Line 674"/>
            <p:cNvSpPr>
              <a:spLocks noChangeShapeType="1"/>
            </p:cNvSpPr>
            <p:nvPr/>
          </p:nvSpPr>
          <p:spPr bwMode="auto">
            <a:xfrm flipV="1">
              <a:off x="4890" y="3125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33" name="Rectangle 675"/>
            <p:cNvSpPr>
              <a:spLocks noChangeArrowheads="1"/>
            </p:cNvSpPr>
            <p:nvPr/>
          </p:nvSpPr>
          <p:spPr bwMode="auto">
            <a:xfrm>
              <a:off x="3614" y="2748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34" name="Rectangle 676"/>
            <p:cNvSpPr>
              <a:spLocks noChangeArrowheads="1"/>
            </p:cNvSpPr>
            <p:nvPr/>
          </p:nvSpPr>
          <p:spPr bwMode="auto">
            <a:xfrm>
              <a:off x="3658" y="2740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35" name="Rectangle 677"/>
            <p:cNvSpPr>
              <a:spLocks noChangeArrowheads="1"/>
            </p:cNvSpPr>
            <p:nvPr/>
          </p:nvSpPr>
          <p:spPr bwMode="auto">
            <a:xfrm>
              <a:off x="3695" y="2857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36" name="Rectangle 678"/>
            <p:cNvSpPr>
              <a:spLocks noChangeArrowheads="1"/>
            </p:cNvSpPr>
            <p:nvPr/>
          </p:nvSpPr>
          <p:spPr bwMode="auto">
            <a:xfrm>
              <a:off x="3614" y="2756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37" name="Rectangle 679"/>
            <p:cNvSpPr>
              <a:spLocks noChangeArrowheads="1"/>
            </p:cNvSpPr>
            <p:nvPr/>
          </p:nvSpPr>
          <p:spPr bwMode="auto">
            <a:xfrm>
              <a:off x="3614" y="2762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38" name="Rectangle 680"/>
            <p:cNvSpPr>
              <a:spLocks noChangeArrowheads="1"/>
            </p:cNvSpPr>
            <p:nvPr/>
          </p:nvSpPr>
          <p:spPr bwMode="auto">
            <a:xfrm>
              <a:off x="3695" y="2799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39" name="Rectangle 681"/>
            <p:cNvSpPr>
              <a:spLocks noChangeArrowheads="1"/>
            </p:cNvSpPr>
            <p:nvPr/>
          </p:nvSpPr>
          <p:spPr bwMode="auto">
            <a:xfrm>
              <a:off x="3549" y="2705"/>
              <a:ext cx="37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40" name="Rectangle 682"/>
            <p:cNvSpPr>
              <a:spLocks noChangeArrowheads="1"/>
            </p:cNvSpPr>
            <p:nvPr/>
          </p:nvSpPr>
          <p:spPr bwMode="auto">
            <a:xfrm>
              <a:off x="3614" y="2653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41" name="Rectangle 683"/>
            <p:cNvSpPr>
              <a:spLocks noChangeArrowheads="1"/>
            </p:cNvSpPr>
            <p:nvPr/>
          </p:nvSpPr>
          <p:spPr bwMode="auto">
            <a:xfrm>
              <a:off x="3578" y="2849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42" name="Rectangle 684"/>
            <p:cNvSpPr>
              <a:spLocks noChangeArrowheads="1"/>
            </p:cNvSpPr>
            <p:nvPr/>
          </p:nvSpPr>
          <p:spPr bwMode="auto">
            <a:xfrm>
              <a:off x="3549" y="2690"/>
              <a:ext cx="3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43" name="Rectangle 685"/>
            <p:cNvSpPr>
              <a:spLocks noChangeArrowheads="1"/>
            </p:cNvSpPr>
            <p:nvPr/>
          </p:nvSpPr>
          <p:spPr bwMode="auto">
            <a:xfrm>
              <a:off x="3578" y="2567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44" name="Rectangle 686"/>
            <p:cNvSpPr>
              <a:spLocks noChangeArrowheads="1"/>
            </p:cNvSpPr>
            <p:nvPr/>
          </p:nvSpPr>
          <p:spPr bwMode="auto">
            <a:xfrm>
              <a:off x="3578" y="2878"/>
              <a:ext cx="44" cy="3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45" name="Rectangle 687"/>
            <p:cNvSpPr>
              <a:spLocks noChangeArrowheads="1"/>
            </p:cNvSpPr>
            <p:nvPr/>
          </p:nvSpPr>
          <p:spPr bwMode="auto">
            <a:xfrm>
              <a:off x="3957" y="2864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46" name="Rectangle 688"/>
            <p:cNvSpPr>
              <a:spLocks noChangeArrowheads="1"/>
            </p:cNvSpPr>
            <p:nvPr/>
          </p:nvSpPr>
          <p:spPr bwMode="auto">
            <a:xfrm>
              <a:off x="4001" y="2871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47" name="Rectangle 689"/>
            <p:cNvSpPr>
              <a:spLocks noChangeArrowheads="1"/>
            </p:cNvSpPr>
            <p:nvPr/>
          </p:nvSpPr>
          <p:spPr bwMode="auto">
            <a:xfrm>
              <a:off x="4263" y="3008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48" name="Rectangle 690"/>
            <p:cNvSpPr>
              <a:spLocks noChangeArrowheads="1"/>
            </p:cNvSpPr>
            <p:nvPr/>
          </p:nvSpPr>
          <p:spPr bwMode="auto">
            <a:xfrm>
              <a:off x="4184" y="2908"/>
              <a:ext cx="43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49" name="Rectangle 691"/>
            <p:cNvSpPr>
              <a:spLocks noChangeArrowheads="1"/>
            </p:cNvSpPr>
            <p:nvPr/>
          </p:nvSpPr>
          <p:spPr bwMode="auto">
            <a:xfrm>
              <a:off x="4118" y="2943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50" name="Rectangle 692"/>
            <p:cNvSpPr>
              <a:spLocks noChangeArrowheads="1"/>
            </p:cNvSpPr>
            <p:nvPr/>
          </p:nvSpPr>
          <p:spPr bwMode="auto">
            <a:xfrm>
              <a:off x="4118" y="2908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51" name="Rectangle 693"/>
            <p:cNvSpPr>
              <a:spLocks noChangeArrowheads="1"/>
            </p:cNvSpPr>
            <p:nvPr/>
          </p:nvSpPr>
          <p:spPr bwMode="auto">
            <a:xfrm>
              <a:off x="4074" y="2908"/>
              <a:ext cx="44" cy="3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52" name="Rectangle 694"/>
            <p:cNvSpPr>
              <a:spLocks noChangeArrowheads="1"/>
            </p:cNvSpPr>
            <p:nvPr/>
          </p:nvSpPr>
          <p:spPr bwMode="auto">
            <a:xfrm>
              <a:off x="4001" y="2842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53" name="Rectangle 695"/>
            <p:cNvSpPr>
              <a:spLocks noChangeArrowheads="1"/>
            </p:cNvSpPr>
            <p:nvPr/>
          </p:nvSpPr>
          <p:spPr bwMode="auto">
            <a:xfrm>
              <a:off x="3957" y="2871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54" name="Rectangle 696"/>
            <p:cNvSpPr>
              <a:spLocks noChangeArrowheads="1"/>
            </p:cNvSpPr>
            <p:nvPr/>
          </p:nvSpPr>
          <p:spPr bwMode="auto">
            <a:xfrm>
              <a:off x="4001" y="2799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55" name="Rectangle 697"/>
            <p:cNvSpPr>
              <a:spLocks noChangeArrowheads="1"/>
            </p:cNvSpPr>
            <p:nvPr/>
          </p:nvSpPr>
          <p:spPr bwMode="auto">
            <a:xfrm>
              <a:off x="3920" y="2777"/>
              <a:ext cx="45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56" name="Rectangle 698"/>
            <p:cNvSpPr>
              <a:spLocks noChangeArrowheads="1"/>
            </p:cNvSpPr>
            <p:nvPr/>
          </p:nvSpPr>
          <p:spPr bwMode="auto">
            <a:xfrm>
              <a:off x="3957" y="2965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57" name="Rectangle 699"/>
            <p:cNvSpPr>
              <a:spLocks noChangeArrowheads="1"/>
            </p:cNvSpPr>
            <p:nvPr/>
          </p:nvSpPr>
          <p:spPr bwMode="auto">
            <a:xfrm>
              <a:off x="4219" y="2821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58" name="Rectangle 700"/>
            <p:cNvSpPr>
              <a:spLocks noChangeArrowheads="1"/>
            </p:cNvSpPr>
            <p:nvPr/>
          </p:nvSpPr>
          <p:spPr bwMode="auto">
            <a:xfrm>
              <a:off x="4184" y="2908"/>
              <a:ext cx="43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59" name="Rectangle 701"/>
            <p:cNvSpPr>
              <a:spLocks noChangeArrowheads="1"/>
            </p:cNvSpPr>
            <p:nvPr/>
          </p:nvSpPr>
          <p:spPr bwMode="auto">
            <a:xfrm>
              <a:off x="4263" y="2878"/>
              <a:ext cx="44" cy="3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60" name="Rectangle 702"/>
            <p:cNvSpPr>
              <a:spLocks noChangeArrowheads="1"/>
            </p:cNvSpPr>
            <p:nvPr/>
          </p:nvSpPr>
          <p:spPr bwMode="auto">
            <a:xfrm>
              <a:off x="4299" y="2842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61" name="Rectangle 703"/>
            <p:cNvSpPr>
              <a:spLocks noChangeArrowheads="1"/>
            </p:cNvSpPr>
            <p:nvPr/>
          </p:nvSpPr>
          <p:spPr bwMode="auto">
            <a:xfrm>
              <a:off x="4525" y="2871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62" name="Rectangle 704"/>
            <p:cNvSpPr>
              <a:spLocks noChangeArrowheads="1"/>
            </p:cNvSpPr>
            <p:nvPr/>
          </p:nvSpPr>
          <p:spPr bwMode="auto">
            <a:xfrm>
              <a:off x="4184" y="2857"/>
              <a:ext cx="43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63" name="Rectangle 705"/>
            <p:cNvSpPr>
              <a:spLocks noChangeArrowheads="1"/>
            </p:cNvSpPr>
            <p:nvPr/>
          </p:nvSpPr>
          <p:spPr bwMode="auto">
            <a:xfrm>
              <a:off x="4336" y="2842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64" name="Rectangle 706"/>
            <p:cNvSpPr>
              <a:spLocks noChangeArrowheads="1"/>
            </p:cNvSpPr>
            <p:nvPr/>
          </p:nvSpPr>
          <p:spPr bwMode="auto">
            <a:xfrm>
              <a:off x="4037" y="2871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65" name="Rectangle 707"/>
            <p:cNvSpPr>
              <a:spLocks noChangeArrowheads="1"/>
            </p:cNvSpPr>
            <p:nvPr/>
          </p:nvSpPr>
          <p:spPr bwMode="auto">
            <a:xfrm>
              <a:off x="4184" y="2943"/>
              <a:ext cx="43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66" name="Rectangle 708"/>
            <p:cNvSpPr>
              <a:spLocks noChangeArrowheads="1"/>
            </p:cNvSpPr>
            <p:nvPr/>
          </p:nvSpPr>
          <p:spPr bwMode="auto">
            <a:xfrm>
              <a:off x="4219" y="2864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67" name="Rectangle 709"/>
            <p:cNvSpPr>
              <a:spLocks noChangeArrowheads="1"/>
            </p:cNvSpPr>
            <p:nvPr/>
          </p:nvSpPr>
          <p:spPr bwMode="auto">
            <a:xfrm>
              <a:off x="4118" y="2864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68" name="Rectangle 710"/>
            <p:cNvSpPr>
              <a:spLocks noChangeArrowheads="1"/>
            </p:cNvSpPr>
            <p:nvPr/>
          </p:nvSpPr>
          <p:spPr bwMode="auto">
            <a:xfrm>
              <a:off x="4154" y="2871"/>
              <a:ext cx="36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69" name="Rectangle 711"/>
            <p:cNvSpPr>
              <a:spLocks noChangeArrowheads="1"/>
            </p:cNvSpPr>
            <p:nvPr/>
          </p:nvSpPr>
          <p:spPr bwMode="auto">
            <a:xfrm>
              <a:off x="4446" y="2886"/>
              <a:ext cx="43" cy="3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70" name="Rectangle 712"/>
            <p:cNvSpPr>
              <a:spLocks noChangeArrowheads="1"/>
            </p:cNvSpPr>
            <p:nvPr/>
          </p:nvSpPr>
          <p:spPr bwMode="auto">
            <a:xfrm>
              <a:off x="4489" y="2979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71" name="Rectangle 713"/>
            <p:cNvSpPr>
              <a:spLocks noChangeArrowheads="1"/>
            </p:cNvSpPr>
            <p:nvPr/>
          </p:nvSpPr>
          <p:spPr bwMode="auto">
            <a:xfrm>
              <a:off x="4489" y="2929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72" name="Rectangle 714"/>
            <p:cNvSpPr>
              <a:spLocks noChangeArrowheads="1"/>
            </p:cNvSpPr>
            <p:nvPr/>
          </p:nvSpPr>
          <p:spPr bwMode="auto">
            <a:xfrm>
              <a:off x="4299" y="2929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73" name="Rectangle 715"/>
            <p:cNvSpPr>
              <a:spLocks noChangeArrowheads="1"/>
            </p:cNvSpPr>
            <p:nvPr/>
          </p:nvSpPr>
          <p:spPr bwMode="auto">
            <a:xfrm>
              <a:off x="4525" y="2821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74" name="Rectangle 716"/>
            <p:cNvSpPr>
              <a:spLocks noChangeArrowheads="1"/>
            </p:cNvSpPr>
            <p:nvPr/>
          </p:nvSpPr>
          <p:spPr bwMode="auto">
            <a:xfrm>
              <a:off x="4606" y="2908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75" name="Rectangle 717"/>
            <p:cNvSpPr>
              <a:spLocks noChangeArrowheads="1"/>
            </p:cNvSpPr>
            <p:nvPr/>
          </p:nvSpPr>
          <p:spPr bwMode="auto">
            <a:xfrm>
              <a:off x="4489" y="2871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76" name="Rectangle 718"/>
            <p:cNvSpPr>
              <a:spLocks noChangeArrowheads="1"/>
            </p:cNvSpPr>
            <p:nvPr/>
          </p:nvSpPr>
          <p:spPr bwMode="auto">
            <a:xfrm>
              <a:off x="4380" y="3001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77" name="Rectangle 719"/>
            <p:cNvSpPr>
              <a:spLocks noChangeArrowheads="1"/>
            </p:cNvSpPr>
            <p:nvPr/>
          </p:nvSpPr>
          <p:spPr bwMode="auto">
            <a:xfrm>
              <a:off x="4380" y="2849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78" name="Rectangle 720"/>
            <p:cNvSpPr>
              <a:spLocks noChangeArrowheads="1"/>
            </p:cNvSpPr>
            <p:nvPr/>
          </p:nvSpPr>
          <p:spPr bwMode="auto">
            <a:xfrm>
              <a:off x="4416" y="2842"/>
              <a:ext cx="3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79" name="Rectangle 721"/>
            <p:cNvSpPr>
              <a:spLocks noChangeArrowheads="1"/>
            </p:cNvSpPr>
            <p:nvPr/>
          </p:nvSpPr>
          <p:spPr bwMode="auto">
            <a:xfrm>
              <a:off x="4380" y="2965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80" name="Rectangle 722"/>
            <p:cNvSpPr>
              <a:spLocks noChangeArrowheads="1"/>
            </p:cNvSpPr>
            <p:nvPr/>
          </p:nvSpPr>
          <p:spPr bwMode="auto">
            <a:xfrm>
              <a:off x="4380" y="2908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81" name="Rectangle 723"/>
            <p:cNvSpPr>
              <a:spLocks noChangeArrowheads="1"/>
            </p:cNvSpPr>
            <p:nvPr/>
          </p:nvSpPr>
          <p:spPr bwMode="auto">
            <a:xfrm>
              <a:off x="3549" y="2430"/>
              <a:ext cx="37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82" name="Rectangle 724"/>
            <p:cNvSpPr>
              <a:spLocks noChangeArrowheads="1"/>
            </p:cNvSpPr>
            <p:nvPr/>
          </p:nvSpPr>
          <p:spPr bwMode="auto">
            <a:xfrm>
              <a:off x="3614" y="2365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83" name="Rectangle 725"/>
            <p:cNvSpPr>
              <a:spLocks noChangeArrowheads="1"/>
            </p:cNvSpPr>
            <p:nvPr/>
          </p:nvSpPr>
          <p:spPr bwMode="auto">
            <a:xfrm>
              <a:off x="3505" y="249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84" name="Rectangle 726"/>
            <p:cNvSpPr>
              <a:spLocks noChangeArrowheads="1"/>
            </p:cNvSpPr>
            <p:nvPr/>
          </p:nvSpPr>
          <p:spPr bwMode="auto">
            <a:xfrm>
              <a:off x="3469" y="2487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85" name="Rectangle 727"/>
            <p:cNvSpPr>
              <a:spLocks noChangeArrowheads="1"/>
            </p:cNvSpPr>
            <p:nvPr/>
          </p:nvSpPr>
          <p:spPr bwMode="auto">
            <a:xfrm>
              <a:off x="3432" y="2270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86" name="Rectangle 728"/>
            <p:cNvSpPr>
              <a:spLocks noChangeArrowheads="1"/>
            </p:cNvSpPr>
            <p:nvPr/>
          </p:nvSpPr>
          <p:spPr bwMode="auto">
            <a:xfrm>
              <a:off x="3505" y="2393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87" name="Rectangle 729"/>
            <p:cNvSpPr>
              <a:spLocks noChangeArrowheads="1"/>
            </p:cNvSpPr>
            <p:nvPr/>
          </p:nvSpPr>
          <p:spPr bwMode="auto">
            <a:xfrm>
              <a:off x="3388" y="2422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88" name="Rectangle 730"/>
            <p:cNvSpPr>
              <a:spLocks noChangeArrowheads="1"/>
            </p:cNvSpPr>
            <p:nvPr/>
          </p:nvSpPr>
          <p:spPr bwMode="auto">
            <a:xfrm>
              <a:off x="3432" y="2162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89" name="Rectangle 731"/>
            <p:cNvSpPr>
              <a:spLocks noChangeArrowheads="1"/>
            </p:cNvSpPr>
            <p:nvPr/>
          </p:nvSpPr>
          <p:spPr bwMode="auto">
            <a:xfrm>
              <a:off x="3432" y="2387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90" name="Rectangle 732"/>
            <p:cNvSpPr>
              <a:spLocks noChangeArrowheads="1"/>
            </p:cNvSpPr>
            <p:nvPr/>
          </p:nvSpPr>
          <p:spPr bwMode="auto">
            <a:xfrm>
              <a:off x="3432" y="2169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91" name="Rectangle 733"/>
            <p:cNvSpPr>
              <a:spLocks noChangeArrowheads="1"/>
            </p:cNvSpPr>
            <p:nvPr/>
          </p:nvSpPr>
          <p:spPr bwMode="auto">
            <a:xfrm>
              <a:off x="3388" y="2256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92" name="Rectangle 734"/>
            <p:cNvSpPr>
              <a:spLocks noChangeArrowheads="1"/>
            </p:cNvSpPr>
            <p:nvPr/>
          </p:nvSpPr>
          <p:spPr bwMode="auto">
            <a:xfrm>
              <a:off x="3811" y="2596"/>
              <a:ext cx="44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93" name="Rectangle 735"/>
            <p:cNvSpPr>
              <a:spLocks noChangeArrowheads="1"/>
            </p:cNvSpPr>
            <p:nvPr/>
          </p:nvSpPr>
          <p:spPr bwMode="auto">
            <a:xfrm>
              <a:off x="4074" y="2618"/>
              <a:ext cx="44" cy="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94" name="Rectangle 736"/>
            <p:cNvSpPr>
              <a:spLocks noChangeArrowheads="1"/>
            </p:cNvSpPr>
            <p:nvPr/>
          </p:nvSpPr>
          <p:spPr bwMode="auto">
            <a:xfrm>
              <a:off x="4001" y="2647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95" name="Rectangle 737"/>
            <p:cNvSpPr>
              <a:spLocks noChangeArrowheads="1"/>
            </p:cNvSpPr>
            <p:nvPr/>
          </p:nvSpPr>
          <p:spPr bwMode="auto">
            <a:xfrm>
              <a:off x="4001" y="262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96" name="Rectangle 738"/>
            <p:cNvSpPr>
              <a:spLocks noChangeArrowheads="1"/>
            </p:cNvSpPr>
            <p:nvPr/>
          </p:nvSpPr>
          <p:spPr bwMode="auto">
            <a:xfrm>
              <a:off x="4154" y="2625"/>
              <a:ext cx="36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97" name="Rectangle 739"/>
            <p:cNvSpPr>
              <a:spLocks noChangeArrowheads="1"/>
            </p:cNvSpPr>
            <p:nvPr/>
          </p:nvSpPr>
          <p:spPr bwMode="auto">
            <a:xfrm>
              <a:off x="4037" y="2705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98" name="Rectangle 740"/>
            <p:cNvSpPr>
              <a:spLocks noChangeArrowheads="1"/>
            </p:cNvSpPr>
            <p:nvPr/>
          </p:nvSpPr>
          <p:spPr bwMode="auto">
            <a:xfrm>
              <a:off x="4037" y="267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099" name="Rectangle 741"/>
            <p:cNvSpPr>
              <a:spLocks noChangeArrowheads="1"/>
            </p:cNvSpPr>
            <p:nvPr/>
          </p:nvSpPr>
          <p:spPr bwMode="auto">
            <a:xfrm>
              <a:off x="3920" y="2625"/>
              <a:ext cx="45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00" name="Rectangle 742"/>
            <p:cNvSpPr>
              <a:spLocks noChangeArrowheads="1"/>
            </p:cNvSpPr>
            <p:nvPr/>
          </p:nvSpPr>
          <p:spPr bwMode="auto">
            <a:xfrm>
              <a:off x="3731" y="2618"/>
              <a:ext cx="44" cy="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01" name="Rectangle 743"/>
            <p:cNvSpPr>
              <a:spLocks noChangeArrowheads="1"/>
            </p:cNvSpPr>
            <p:nvPr/>
          </p:nvSpPr>
          <p:spPr bwMode="auto">
            <a:xfrm>
              <a:off x="3848" y="2582"/>
              <a:ext cx="36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02" name="Rectangle 744"/>
            <p:cNvSpPr>
              <a:spLocks noChangeArrowheads="1"/>
            </p:cNvSpPr>
            <p:nvPr/>
          </p:nvSpPr>
          <p:spPr bwMode="auto">
            <a:xfrm>
              <a:off x="3848" y="2618"/>
              <a:ext cx="36" cy="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03" name="Rectangle 745"/>
            <p:cNvSpPr>
              <a:spLocks noChangeArrowheads="1"/>
            </p:cNvSpPr>
            <p:nvPr/>
          </p:nvSpPr>
          <p:spPr bwMode="auto">
            <a:xfrm>
              <a:off x="3811" y="2596"/>
              <a:ext cx="44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04" name="Rectangle 746"/>
            <p:cNvSpPr>
              <a:spLocks noChangeArrowheads="1"/>
            </p:cNvSpPr>
            <p:nvPr/>
          </p:nvSpPr>
          <p:spPr bwMode="auto">
            <a:xfrm>
              <a:off x="4263" y="2740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05" name="Rectangle 747"/>
            <p:cNvSpPr>
              <a:spLocks noChangeArrowheads="1"/>
            </p:cNvSpPr>
            <p:nvPr/>
          </p:nvSpPr>
          <p:spPr bwMode="auto">
            <a:xfrm>
              <a:off x="4299" y="267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06" name="Rectangle 748"/>
            <p:cNvSpPr>
              <a:spLocks noChangeArrowheads="1"/>
            </p:cNvSpPr>
            <p:nvPr/>
          </p:nvSpPr>
          <p:spPr bwMode="auto">
            <a:xfrm>
              <a:off x="4219" y="2705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07" name="Rectangle 749"/>
            <p:cNvSpPr>
              <a:spLocks noChangeArrowheads="1"/>
            </p:cNvSpPr>
            <p:nvPr/>
          </p:nvSpPr>
          <p:spPr bwMode="auto">
            <a:xfrm>
              <a:off x="4299" y="2582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08" name="Rectangle 750"/>
            <p:cNvSpPr>
              <a:spLocks noChangeArrowheads="1"/>
            </p:cNvSpPr>
            <p:nvPr/>
          </p:nvSpPr>
          <p:spPr bwMode="auto">
            <a:xfrm>
              <a:off x="4446" y="2690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09" name="Rectangle 751"/>
            <p:cNvSpPr>
              <a:spLocks noChangeArrowheads="1"/>
            </p:cNvSpPr>
            <p:nvPr/>
          </p:nvSpPr>
          <p:spPr bwMode="auto">
            <a:xfrm>
              <a:off x="4118" y="2726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10" name="Rectangle 752"/>
            <p:cNvSpPr>
              <a:spLocks noChangeArrowheads="1"/>
            </p:cNvSpPr>
            <p:nvPr/>
          </p:nvSpPr>
          <p:spPr bwMode="auto">
            <a:xfrm>
              <a:off x="4263" y="2661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11" name="Rectangle 753"/>
            <p:cNvSpPr>
              <a:spLocks noChangeArrowheads="1"/>
            </p:cNvSpPr>
            <p:nvPr/>
          </p:nvSpPr>
          <p:spPr bwMode="auto">
            <a:xfrm>
              <a:off x="4299" y="2567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12" name="Rectangle 754"/>
            <p:cNvSpPr>
              <a:spLocks noChangeArrowheads="1"/>
            </p:cNvSpPr>
            <p:nvPr/>
          </p:nvSpPr>
          <p:spPr bwMode="auto">
            <a:xfrm>
              <a:off x="4154" y="2618"/>
              <a:ext cx="36" cy="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13" name="Rectangle 755"/>
            <p:cNvSpPr>
              <a:spLocks noChangeArrowheads="1"/>
            </p:cNvSpPr>
            <p:nvPr/>
          </p:nvSpPr>
          <p:spPr bwMode="auto">
            <a:xfrm>
              <a:off x="4118" y="2632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14" name="Rectangle 756"/>
            <p:cNvSpPr>
              <a:spLocks noChangeArrowheads="1"/>
            </p:cNvSpPr>
            <p:nvPr/>
          </p:nvSpPr>
          <p:spPr bwMode="auto">
            <a:xfrm>
              <a:off x="4001" y="262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15" name="Rectangle 757"/>
            <p:cNvSpPr>
              <a:spLocks noChangeArrowheads="1"/>
            </p:cNvSpPr>
            <p:nvPr/>
          </p:nvSpPr>
          <p:spPr bwMode="auto">
            <a:xfrm>
              <a:off x="4154" y="2625"/>
              <a:ext cx="36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16" name="Rectangle 758"/>
            <p:cNvSpPr>
              <a:spLocks noChangeArrowheads="1"/>
            </p:cNvSpPr>
            <p:nvPr/>
          </p:nvSpPr>
          <p:spPr bwMode="auto">
            <a:xfrm>
              <a:off x="4525" y="2712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17" name="Rectangle 759"/>
            <p:cNvSpPr>
              <a:spLocks noChangeArrowheads="1"/>
            </p:cNvSpPr>
            <p:nvPr/>
          </p:nvSpPr>
          <p:spPr bwMode="auto">
            <a:xfrm>
              <a:off x="4525" y="267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18" name="Rectangle 760"/>
            <p:cNvSpPr>
              <a:spLocks noChangeArrowheads="1"/>
            </p:cNvSpPr>
            <p:nvPr/>
          </p:nvSpPr>
          <p:spPr bwMode="auto">
            <a:xfrm>
              <a:off x="4184" y="2675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19" name="Rectangle 761"/>
            <p:cNvSpPr>
              <a:spLocks noChangeArrowheads="1"/>
            </p:cNvSpPr>
            <p:nvPr/>
          </p:nvSpPr>
          <p:spPr bwMode="auto">
            <a:xfrm>
              <a:off x="4446" y="2690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20" name="Rectangle 762"/>
            <p:cNvSpPr>
              <a:spLocks noChangeArrowheads="1"/>
            </p:cNvSpPr>
            <p:nvPr/>
          </p:nvSpPr>
          <p:spPr bwMode="auto">
            <a:xfrm>
              <a:off x="4525" y="2726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21" name="Rectangle 763"/>
            <p:cNvSpPr>
              <a:spLocks noChangeArrowheads="1"/>
            </p:cNvSpPr>
            <p:nvPr/>
          </p:nvSpPr>
          <p:spPr bwMode="auto">
            <a:xfrm>
              <a:off x="4642" y="2712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22" name="Rectangle 764"/>
            <p:cNvSpPr>
              <a:spLocks noChangeArrowheads="1"/>
            </p:cNvSpPr>
            <p:nvPr/>
          </p:nvSpPr>
          <p:spPr bwMode="auto">
            <a:xfrm>
              <a:off x="4606" y="2647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23" name="Rectangle 765"/>
            <p:cNvSpPr>
              <a:spLocks noChangeArrowheads="1"/>
            </p:cNvSpPr>
            <p:nvPr/>
          </p:nvSpPr>
          <p:spPr bwMode="auto">
            <a:xfrm>
              <a:off x="4416" y="2596"/>
              <a:ext cx="37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24" name="Rectangle 766"/>
            <p:cNvSpPr>
              <a:spLocks noChangeArrowheads="1"/>
            </p:cNvSpPr>
            <p:nvPr/>
          </p:nvSpPr>
          <p:spPr bwMode="auto">
            <a:xfrm>
              <a:off x="4446" y="2539"/>
              <a:ext cx="43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25" name="Rectangle 767"/>
            <p:cNvSpPr>
              <a:spLocks noChangeArrowheads="1"/>
            </p:cNvSpPr>
            <p:nvPr/>
          </p:nvSpPr>
          <p:spPr bwMode="auto">
            <a:xfrm>
              <a:off x="4299" y="262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26" name="Rectangle 768"/>
            <p:cNvSpPr>
              <a:spLocks noChangeArrowheads="1"/>
            </p:cNvSpPr>
            <p:nvPr/>
          </p:nvSpPr>
          <p:spPr bwMode="auto">
            <a:xfrm>
              <a:off x="4336" y="2588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27" name="Rectangle 769"/>
            <p:cNvSpPr>
              <a:spLocks noChangeArrowheads="1"/>
            </p:cNvSpPr>
            <p:nvPr/>
          </p:nvSpPr>
          <p:spPr bwMode="auto">
            <a:xfrm>
              <a:off x="4380" y="2610"/>
              <a:ext cx="44" cy="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28" name="Freeform 770"/>
            <p:cNvSpPr>
              <a:spLocks/>
            </p:cNvSpPr>
            <p:nvPr/>
          </p:nvSpPr>
          <p:spPr bwMode="auto">
            <a:xfrm>
              <a:off x="3374" y="2697"/>
              <a:ext cx="1516" cy="282"/>
            </a:xfrm>
            <a:custGeom>
              <a:avLst/>
              <a:gdLst>
                <a:gd name="T0" fmla="*/ 0 w 208"/>
                <a:gd name="T1" fmla="*/ 0 h 39"/>
                <a:gd name="T2" fmla="*/ 2147483647 w 208"/>
                <a:gd name="T3" fmla="*/ 2147483647 h 39"/>
                <a:gd name="T4" fmla="*/ 2147483647 w 208"/>
                <a:gd name="T5" fmla="*/ 2147483647 h 39"/>
                <a:gd name="T6" fmla="*/ 2147483647 w 208"/>
                <a:gd name="T7" fmla="*/ 2147483647 h 39"/>
                <a:gd name="T8" fmla="*/ 2147483647 w 208"/>
                <a:gd name="T9" fmla="*/ 2147483647 h 39"/>
                <a:gd name="T10" fmla="*/ 2147483647 w 208"/>
                <a:gd name="T11" fmla="*/ 2147483647 h 39"/>
                <a:gd name="T12" fmla="*/ 2147483647 w 208"/>
                <a:gd name="T13" fmla="*/ 2147483647 h 39"/>
                <a:gd name="T14" fmla="*/ 2147483647 w 208"/>
                <a:gd name="T15" fmla="*/ 2147483647 h 39"/>
                <a:gd name="T16" fmla="*/ 2147483647 w 208"/>
                <a:gd name="T17" fmla="*/ 2147483647 h 39"/>
                <a:gd name="T18" fmla="*/ 2147483647 w 208"/>
                <a:gd name="T19" fmla="*/ 2147483647 h 39"/>
                <a:gd name="T20" fmla="*/ 2147483647 w 208"/>
                <a:gd name="T21" fmla="*/ 2147483647 h 39"/>
                <a:gd name="T22" fmla="*/ 2147483647 w 208"/>
                <a:gd name="T23" fmla="*/ 2147483647 h 39"/>
                <a:gd name="T24" fmla="*/ 2147483647 w 208"/>
                <a:gd name="T25" fmla="*/ 2147483647 h 39"/>
                <a:gd name="T26" fmla="*/ 2147483647 w 208"/>
                <a:gd name="T27" fmla="*/ 2147483647 h 39"/>
                <a:gd name="T28" fmla="*/ 2147483647 w 208"/>
                <a:gd name="T29" fmla="*/ 2147483647 h 39"/>
                <a:gd name="T30" fmla="*/ 2147483647 w 208"/>
                <a:gd name="T31" fmla="*/ 2147483647 h 39"/>
                <a:gd name="T32" fmla="*/ 2147483647 w 208"/>
                <a:gd name="T33" fmla="*/ 2147483647 h 39"/>
                <a:gd name="T34" fmla="*/ 2147483647 w 208"/>
                <a:gd name="T35" fmla="*/ 2147483647 h 39"/>
                <a:gd name="T36" fmla="*/ 2147483647 w 208"/>
                <a:gd name="T37" fmla="*/ 2147483647 h 39"/>
                <a:gd name="T38" fmla="*/ 2147483647 w 208"/>
                <a:gd name="T39" fmla="*/ 2147483647 h 39"/>
                <a:gd name="T40" fmla="*/ 2147483647 w 208"/>
                <a:gd name="T41" fmla="*/ 2147483647 h 39"/>
                <a:gd name="T42" fmla="*/ 2147483647 w 208"/>
                <a:gd name="T43" fmla="*/ 2147483647 h 39"/>
                <a:gd name="T44" fmla="*/ 2147483647 w 208"/>
                <a:gd name="T45" fmla="*/ 2147483647 h 39"/>
                <a:gd name="T46" fmla="*/ 2147483647 w 208"/>
                <a:gd name="T47" fmla="*/ 2147483647 h 39"/>
                <a:gd name="T48" fmla="*/ 2147483647 w 208"/>
                <a:gd name="T49" fmla="*/ 2147483647 h 39"/>
                <a:gd name="T50" fmla="*/ 2147483647 w 208"/>
                <a:gd name="T51" fmla="*/ 2147483647 h 39"/>
                <a:gd name="T52" fmla="*/ 2147483647 w 208"/>
                <a:gd name="T53" fmla="*/ 2147483647 h 39"/>
                <a:gd name="T54" fmla="*/ 2147483647 w 208"/>
                <a:gd name="T55" fmla="*/ 2147483647 h 39"/>
                <a:gd name="T56" fmla="*/ 2147483647 w 208"/>
                <a:gd name="T57" fmla="*/ 2147483647 h 39"/>
                <a:gd name="T58" fmla="*/ 2147483647 w 208"/>
                <a:gd name="T59" fmla="*/ 2147483647 h 39"/>
                <a:gd name="T60" fmla="*/ 2147483647 w 208"/>
                <a:gd name="T61" fmla="*/ 2147483647 h 39"/>
                <a:gd name="T62" fmla="*/ 2147483647 w 208"/>
                <a:gd name="T63" fmla="*/ 2147483647 h 39"/>
                <a:gd name="T64" fmla="*/ 2147483647 w 208"/>
                <a:gd name="T65" fmla="*/ 2147483647 h 39"/>
                <a:gd name="T66" fmla="*/ 2147483647 w 208"/>
                <a:gd name="T67" fmla="*/ 2147483647 h 39"/>
                <a:gd name="T68" fmla="*/ 2147483647 w 208"/>
                <a:gd name="T69" fmla="*/ 2147483647 h 39"/>
                <a:gd name="T70" fmla="*/ 2147483647 w 208"/>
                <a:gd name="T71" fmla="*/ 2147483647 h 39"/>
                <a:gd name="T72" fmla="*/ 2147483647 w 208"/>
                <a:gd name="T73" fmla="*/ 2147483647 h 39"/>
                <a:gd name="T74" fmla="*/ 2147483647 w 208"/>
                <a:gd name="T75" fmla="*/ 2147483647 h 39"/>
                <a:gd name="T76" fmla="*/ 2147483647 w 208"/>
                <a:gd name="T77" fmla="*/ 2147483647 h 39"/>
                <a:gd name="T78" fmla="*/ 2147483647 w 208"/>
                <a:gd name="T79" fmla="*/ 2147483647 h 39"/>
                <a:gd name="T80" fmla="*/ 2147483647 w 208"/>
                <a:gd name="T81" fmla="*/ 2147483647 h 39"/>
                <a:gd name="T82" fmla="*/ 2147483647 w 208"/>
                <a:gd name="T83" fmla="*/ 2147483647 h 39"/>
                <a:gd name="T84" fmla="*/ 2147483647 w 208"/>
                <a:gd name="T85" fmla="*/ 2147483647 h 39"/>
                <a:gd name="T86" fmla="*/ 2147483647 w 208"/>
                <a:gd name="T87" fmla="*/ 2147483647 h 39"/>
                <a:gd name="T88" fmla="*/ 2147483647 w 208"/>
                <a:gd name="T89" fmla="*/ 2147483647 h 39"/>
                <a:gd name="T90" fmla="*/ 2147483647 w 208"/>
                <a:gd name="T91" fmla="*/ 2147483647 h 39"/>
                <a:gd name="T92" fmla="*/ 2147483647 w 208"/>
                <a:gd name="T93" fmla="*/ 2147483647 h 39"/>
                <a:gd name="T94" fmla="*/ 2147483647 w 208"/>
                <a:gd name="T95" fmla="*/ 2147483647 h 39"/>
                <a:gd name="T96" fmla="*/ 2147483647 w 208"/>
                <a:gd name="T97" fmla="*/ 2147483647 h 39"/>
                <a:gd name="T98" fmla="*/ 2147483647 w 208"/>
                <a:gd name="T99" fmla="*/ 2147483647 h 39"/>
                <a:gd name="T100" fmla="*/ 2147483647 w 208"/>
                <a:gd name="T101" fmla="*/ 2147483647 h 39"/>
                <a:gd name="T102" fmla="*/ 2147483647 w 208"/>
                <a:gd name="T103" fmla="*/ 2147483647 h 39"/>
                <a:gd name="T104" fmla="*/ 2147483647 w 208"/>
                <a:gd name="T105" fmla="*/ 2147483647 h 39"/>
                <a:gd name="T106" fmla="*/ 2147483647 w 208"/>
                <a:gd name="T107" fmla="*/ 2147483647 h 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8"/>
                <a:gd name="T163" fmla="*/ 0 h 39"/>
                <a:gd name="T164" fmla="*/ 208 w 208"/>
                <a:gd name="T165" fmla="*/ 39 h 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8" h="39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2" y="3"/>
                  </a:lnTo>
                  <a:lnTo>
                    <a:pt x="16" y="4"/>
                  </a:lnTo>
                  <a:lnTo>
                    <a:pt x="20" y="5"/>
                  </a:lnTo>
                  <a:lnTo>
                    <a:pt x="24" y="6"/>
                  </a:lnTo>
                  <a:lnTo>
                    <a:pt x="27" y="7"/>
                  </a:lnTo>
                  <a:lnTo>
                    <a:pt x="31" y="8"/>
                  </a:lnTo>
                  <a:lnTo>
                    <a:pt x="35" y="9"/>
                  </a:lnTo>
                  <a:lnTo>
                    <a:pt x="39" y="10"/>
                  </a:lnTo>
                  <a:lnTo>
                    <a:pt x="43" y="11"/>
                  </a:lnTo>
                  <a:lnTo>
                    <a:pt x="47" y="12"/>
                  </a:lnTo>
                  <a:lnTo>
                    <a:pt x="51" y="13"/>
                  </a:lnTo>
                  <a:lnTo>
                    <a:pt x="55" y="14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6" y="16"/>
                  </a:lnTo>
                  <a:lnTo>
                    <a:pt x="70" y="17"/>
                  </a:lnTo>
                  <a:lnTo>
                    <a:pt x="74" y="18"/>
                  </a:lnTo>
                  <a:lnTo>
                    <a:pt x="78" y="19"/>
                  </a:lnTo>
                  <a:lnTo>
                    <a:pt x="82" y="19"/>
                  </a:lnTo>
                  <a:lnTo>
                    <a:pt x="86" y="20"/>
                  </a:lnTo>
                  <a:lnTo>
                    <a:pt x="90" y="21"/>
                  </a:lnTo>
                  <a:lnTo>
                    <a:pt x="94" y="22"/>
                  </a:lnTo>
                  <a:lnTo>
                    <a:pt x="98" y="23"/>
                  </a:lnTo>
                  <a:lnTo>
                    <a:pt x="102" y="23"/>
                  </a:lnTo>
                  <a:lnTo>
                    <a:pt x="107" y="24"/>
                  </a:lnTo>
                  <a:lnTo>
                    <a:pt x="110" y="25"/>
                  </a:lnTo>
                  <a:lnTo>
                    <a:pt x="114" y="25"/>
                  </a:lnTo>
                  <a:lnTo>
                    <a:pt x="118" y="26"/>
                  </a:lnTo>
                  <a:lnTo>
                    <a:pt x="122" y="27"/>
                  </a:lnTo>
                  <a:lnTo>
                    <a:pt x="126" y="28"/>
                  </a:lnTo>
                  <a:lnTo>
                    <a:pt x="130" y="28"/>
                  </a:lnTo>
                  <a:lnTo>
                    <a:pt x="134" y="29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6" y="30"/>
                  </a:lnTo>
                  <a:lnTo>
                    <a:pt x="149" y="30"/>
                  </a:lnTo>
                  <a:lnTo>
                    <a:pt x="153" y="31"/>
                  </a:lnTo>
                  <a:lnTo>
                    <a:pt x="157" y="32"/>
                  </a:lnTo>
                  <a:lnTo>
                    <a:pt x="161" y="32"/>
                  </a:lnTo>
                  <a:lnTo>
                    <a:pt x="165" y="33"/>
                  </a:lnTo>
                  <a:lnTo>
                    <a:pt x="169" y="33"/>
                  </a:lnTo>
                  <a:lnTo>
                    <a:pt x="173" y="34"/>
                  </a:lnTo>
                  <a:lnTo>
                    <a:pt x="177" y="35"/>
                  </a:lnTo>
                  <a:lnTo>
                    <a:pt x="181" y="35"/>
                  </a:lnTo>
                  <a:lnTo>
                    <a:pt x="185" y="36"/>
                  </a:lnTo>
                  <a:lnTo>
                    <a:pt x="188" y="36"/>
                  </a:lnTo>
                  <a:lnTo>
                    <a:pt x="192" y="37"/>
                  </a:lnTo>
                  <a:lnTo>
                    <a:pt x="196" y="37"/>
                  </a:lnTo>
                  <a:lnTo>
                    <a:pt x="200" y="38"/>
                  </a:lnTo>
                  <a:lnTo>
                    <a:pt x="204" y="38"/>
                  </a:lnTo>
                  <a:lnTo>
                    <a:pt x="208" y="3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29" name="Freeform 771"/>
            <p:cNvSpPr>
              <a:spLocks/>
            </p:cNvSpPr>
            <p:nvPr/>
          </p:nvSpPr>
          <p:spPr bwMode="auto">
            <a:xfrm>
              <a:off x="3374" y="2343"/>
              <a:ext cx="36" cy="22"/>
            </a:xfrm>
            <a:custGeom>
              <a:avLst/>
              <a:gdLst>
                <a:gd name="T0" fmla="*/ 267 w 28"/>
                <a:gd name="T1" fmla="*/ 0 h 17"/>
                <a:gd name="T2" fmla="*/ 1205 w 28"/>
                <a:gd name="T3" fmla="*/ 221 h 17"/>
                <a:gd name="T4" fmla="*/ 1012 w 28"/>
                <a:gd name="T5" fmla="*/ 802 h 17"/>
                <a:gd name="T6" fmla="*/ 0 w 28"/>
                <a:gd name="T7" fmla="*/ 221 h 17"/>
                <a:gd name="T8" fmla="*/ 267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6" y="0"/>
                  </a:moveTo>
                  <a:lnTo>
                    <a:pt x="28" y="5"/>
                  </a:lnTo>
                  <a:lnTo>
                    <a:pt x="23" y="17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30" name="Freeform 772"/>
            <p:cNvSpPr>
              <a:spLocks/>
            </p:cNvSpPr>
            <p:nvPr/>
          </p:nvSpPr>
          <p:spPr bwMode="auto">
            <a:xfrm>
              <a:off x="3404" y="2349"/>
              <a:ext cx="28" cy="22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286 h 17"/>
                <a:gd name="T4" fmla="*/ 831 w 22"/>
                <a:gd name="T5" fmla="*/ 802 h 17"/>
                <a:gd name="T6" fmla="*/ 0 w 22"/>
                <a:gd name="T7" fmla="*/ 59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31" name="Freeform 773"/>
            <p:cNvSpPr>
              <a:spLocks/>
            </p:cNvSpPr>
            <p:nvPr/>
          </p:nvSpPr>
          <p:spPr bwMode="auto">
            <a:xfrm>
              <a:off x="3432" y="2357"/>
              <a:ext cx="37" cy="30"/>
            </a:xfrm>
            <a:custGeom>
              <a:avLst/>
              <a:gdLst>
                <a:gd name="T0" fmla="*/ 254 w 29"/>
                <a:gd name="T1" fmla="*/ 0 h 23"/>
                <a:gd name="T2" fmla="*/ 1115 w 29"/>
                <a:gd name="T3" fmla="*/ 554 h 23"/>
                <a:gd name="T4" fmla="*/ 874 w 29"/>
                <a:gd name="T5" fmla="*/ 1230 h 23"/>
                <a:gd name="T6" fmla="*/ 0 w 29"/>
                <a:gd name="T7" fmla="*/ 554 h 23"/>
                <a:gd name="T8" fmla="*/ 254 w 2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6" y="0"/>
                  </a:moveTo>
                  <a:lnTo>
                    <a:pt x="29" y="11"/>
                  </a:lnTo>
                  <a:lnTo>
                    <a:pt x="23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32" name="Freeform 774"/>
            <p:cNvSpPr>
              <a:spLocks/>
            </p:cNvSpPr>
            <p:nvPr/>
          </p:nvSpPr>
          <p:spPr bwMode="auto">
            <a:xfrm>
              <a:off x="3461" y="2371"/>
              <a:ext cx="22" cy="22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286 h 17"/>
                <a:gd name="T4" fmla="*/ 511 w 17"/>
                <a:gd name="T5" fmla="*/ 802 h 17"/>
                <a:gd name="T6" fmla="*/ 0 w 17"/>
                <a:gd name="T7" fmla="*/ 591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6"/>
                  </a:lnTo>
                  <a:lnTo>
                    <a:pt x="11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33" name="Freeform 775"/>
            <p:cNvSpPr>
              <a:spLocks/>
            </p:cNvSpPr>
            <p:nvPr/>
          </p:nvSpPr>
          <p:spPr bwMode="auto">
            <a:xfrm>
              <a:off x="3535" y="2408"/>
              <a:ext cx="21" cy="22"/>
            </a:xfrm>
            <a:custGeom>
              <a:avLst/>
              <a:gdLst>
                <a:gd name="T0" fmla="*/ 115 w 17"/>
                <a:gd name="T1" fmla="*/ 0 h 17"/>
                <a:gd name="T2" fmla="*/ 408 w 17"/>
                <a:gd name="T3" fmla="*/ 221 h 17"/>
                <a:gd name="T4" fmla="*/ 267 w 17"/>
                <a:gd name="T5" fmla="*/ 802 h 17"/>
                <a:gd name="T6" fmla="*/ 0 w 17"/>
                <a:gd name="T7" fmla="*/ 511 h 17"/>
                <a:gd name="T8" fmla="*/ 11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5" y="0"/>
                  </a:moveTo>
                  <a:lnTo>
                    <a:pt x="17" y="5"/>
                  </a:lnTo>
                  <a:lnTo>
                    <a:pt x="11" y="17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34" name="Freeform 776"/>
            <p:cNvSpPr>
              <a:spLocks/>
            </p:cNvSpPr>
            <p:nvPr/>
          </p:nvSpPr>
          <p:spPr bwMode="auto">
            <a:xfrm>
              <a:off x="3549" y="2415"/>
              <a:ext cx="22" cy="21"/>
            </a:xfrm>
            <a:custGeom>
              <a:avLst/>
              <a:gdLst>
                <a:gd name="T0" fmla="*/ 0 w 17"/>
                <a:gd name="T1" fmla="*/ 0 h 17"/>
                <a:gd name="T2" fmla="*/ 802 w 17"/>
                <a:gd name="T3" fmla="*/ 142 h 17"/>
                <a:gd name="T4" fmla="*/ 802 w 17"/>
                <a:gd name="T5" fmla="*/ 408 h 17"/>
                <a:gd name="T6" fmla="*/ 0 w 17"/>
                <a:gd name="T7" fmla="*/ 285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7" y="6"/>
                  </a:lnTo>
                  <a:lnTo>
                    <a:pt x="17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35" name="Freeform 777"/>
            <p:cNvSpPr>
              <a:spLocks/>
            </p:cNvSpPr>
            <p:nvPr/>
          </p:nvSpPr>
          <p:spPr bwMode="auto">
            <a:xfrm>
              <a:off x="3571" y="2422"/>
              <a:ext cx="37" cy="30"/>
            </a:xfrm>
            <a:custGeom>
              <a:avLst/>
              <a:gdLst>
                <a:gd name="T0" fmla="*/ 254 w 29"/>
                <a:gd name="T1" fmla="*/ 0 h 23"/>
                <a:gd name="T2" fmla="*/ 1115 w 29"/>
                <a:gd name="T3" fmla="*/ 554 h 23"/>
                <a:gd name="T4" fmla="*/ 874 w 29"/>
                <a:gd name="T5" fmla="*/ 1230 h 23"/>
                <a:gd name="T6" fmla="*/ 0 w 29"/>
                <a:gd name="T7" fmla="*/ 554 h 23"/>
                <a:gd name="T8" fmla="*/ 254 w 2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6" y="0"/>
                  </a:moveTo>
                  <a:lnTo>
                    <a:pt x="29" y="11"/>
                  </a:lnTo>
                  <a:lnTo>
                    <a:pt x="23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36" name="Freeform 778"/>
            <p:cNvSpPr>
              <a:spLocks/>
            </p:cNvSpPr>
            <p:nvPr/>
          </p:nvSpPr>
          <p:spPr bwMode="auto">
            <a:xfrm>
              <a:off x="3600" y="2436"/>
              <a:ext cx="36" cy="30"/>
            </a:xfrm>
            <a:custGeom>
              <a:avLst/>
              <a:gdLst>
                <a:gd name="T0" fmla="*/ 267 w 28"/>
                <a:gd name="T1" fmla="*/ 0 h 23"/>
                <a:gd name="T2" fmla="*/ 1205 w 28"/>
                <a:gd name="T3" fmla="*/ 655 h 23"/>
                <a:gd name="T4" fmla="*/ 1012 w 28"/>
                <a:gd name="T5" fmla="*/ 1230 h 23"/>
                <a:gd name="T6" fmla="*/ 0 w 28"/>
                <a:gd name="T7" fmla="*/ 655 h 23"/>
                <a:gd name="T8" fmla="*/ 267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6" y="0"/>
                  </a:moveTo>
                  <a:lnTo>
                    <a:pt x="28" y="12"/>
                  </a:lnTo>
                  <a:lnTo>
                    <a:pt x="23" y="23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37" name="Freeform 779"/>
            <p:cNvSpPr>
              <a:spLocks/>
            </p:cNvSpPr>
            <p:nvPr/>
          </p:nvSpPr>
          <p:spPr bwMode="auto">
            <a:xfrm>
              <a:off x="3688" y="2473"/>
              <a:ext cx="29" cy="22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221 h 17"/>
                <a:gd name="T4" fmla="*/ 754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38" name="Freeform 780"/>
            <p:cNvSpPr>
              <a:spLocks/>
            </p:cNvSpPr>
            <p:nvPr/>
          </p:nvSpPr>
          <p:spPr bwMode="auto">
            <a:xfrm>
              <a:off x="3717" y="2480"/>
              <a:ext cx="36" cy="29"/>
            </a:xfrm>
            <a:custGeom>
              <a:avLst/>
              <a:gdLst>
                <a:gd name="T0" fmla="*/ 208 w 28"/>
                <a:gd name="T1" fmla="*/ 0 h 23"/>
                <a:gd name="T2" fmla="*/ 1205 w 28"/>
                <a:gd name="T3" fmla="*/ 390 h 23"/>
                <a:gd name="T4" fmla="*/ 937 w 28"/>
                <a:gd name="T5" fmla="*/ 754 h 23"/>
                <a:gd name="T6" fmla="*/ 0 w 28"/>
                <a:gd name="T7" fmla="*/ 390 h 23"/>
                <a:gd name="T8" fmla="*/ 208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5" y="0"/>
                  </a:moveTo>
                  <a:lnTo>
                    <a:pt x="28" y="12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39" name="Freeform 781"/>
            <p:cNvSpPr>
              <a:spLocks/>
            </p:cNvSpPr>
            <p:nvPr/>
          </p:nvSpPr>
          <p:spPr bwMode="auto">
            <a:xfrm>
              <a:off x="3745" y="2495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21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40" name="Freeform 782"/>
            <p:cNvSpPr>
              <a:spLocks/>
            </p:cNvSpPr>
            <p:nvPr/>
          </p:nvSpPr>
          <p:spPr bwMode="auto">
            <a:xfrm>
              <a:off x="3775" y="2501"/>
              <a:ext cx="22" cy="22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286 h 17"/>
                <a:gd name="T4" fmla="*/ 511 w 17"/>
                <a:gd name="T5" fmla="*/ 802 h 17"/>
                <a:gd name="T6" fmla="*/ 0 w 17"/>
                <a:gd name="T7" fmla="*/ 591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6"/>
                  </a:lnTo>
                  <a:lnTo>
                    <a:pt x="11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41" name="Freeform 783"/>
            <p:cNvSpPr>
              <a:spLocks/>
            </p:cNvSpPr>
            <p:nvPr/>
          </p:nvSpPr>
          <p:spPr bwMode="auto">
            <a:xfrm>
              <a:off x="3848" y="2531"/>
              <a:ext cx="14" cy="22"/>
            </a:xfrm>
            <a:custGeom>
              <a:avLst/>
              <a:gdLst>
                <a:gd name="T0" fmla="*/ 196 w 11"/>
                <a:gd name="T1" fmla="*/ 0 h 17"/>
                <a:gd name="T2" fmla="*/ 414 w 11"/>
                <a:gd name="T3" fmla="*/ 286 h 17"/>
                <a:gd name="T4" fmla="*/ 196 w 11"/>
                <a:gd name="T5" fmla="*/ 802 h 17"/>
                <a:gd name="T6" fmla="*/ 0 w 11"/>
                <a:gd name="T7" fmla="*/ 511 h 17"/>
                <a:gd name="T8" fmla="*/ 196 w 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7"/>
                <a:gd name="T17" fmla="*/ 11 w 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7">
                  <a:moveTo>
                    <a:pt x="5" y="0"/>
                  </a:moveTo>
                  <a:lnTo>
                    <a:pt x="11" y="6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42" name="Freeform 784"/>
            <p:cNvSpPr>
              <a:spLocks/>
            </p:cNvSpPr>
            <p:nvPr/>
          </p:nvSpPr>
          <p:spPr bwMode="auto">
            <a:xfrm>
              <a:off x="3855" y="2539"/>
              <a:ext cx="29" cy="21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115 h 17"/>
                <a:gd name="T4" fmla="*/ 754 w 23"/>
                <a:gd name="T5" fmla="*/ 408 h 17"/>
                <a:gd name="T6" fmla="*/ 0 w 23"/>
                <a:gd name="T7" fmla="*/ 267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43" name="Freeform 785"/>
            <p:cNvSpPr>
              <a:spLocks/>
            </p:cNvSpPr>
            <p:nvPr/>
          </p:nvSpPr>
          <p:spPr bwMode="auto">
            <a:xfrm>
              <a:off x="3884" y="2545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9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44" name="Freeform 786"/>
            <p:cNvSpPr>
              <a:spLocks/>
            </p:cNvSpPr>
            <p:nvPr/>
          </p:nvSpPr>
          <p:spPr bwMode="auto">
            <a:xfrm>
              <a:off x="3914" y="2553"/>
              <a:ext cx="36" cy="29"/>
            </a:xfrm>
            <a:custGeom>
              <a:avLst/>
              <a:gdLst>
                <a:gd name="T0" fmla="*/ 208 w 28"/>
                <a:gd name="T1" fmla="*/ 0 h 23"/>
                <a:gd name="T2" fmla="*/ 1205 w 28"/>
                <a:gd name="T3" fmla="*/ 376 h 23"/>
                <a:gd name="T4" fmla="*/ 937 w 28"/>
                <a:gd name="T5" fmla="*/ 754 h 23"/>
                <a:gd name="T6" fmla="*/ 0 w 28"/>
                <a:gd name="T7" fmla="*/ 376 h 23"/>
                <a:gd name="T8" fmla="*/ 208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5" y="0"/>
                  </a:moveTo>
                  <a:lnTo>
                    <a:pt x="28" y="11"/>
                  </a:lnTo>
                  <a:lnTo>
                    <a:pt x="22" y="23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45" name="Freeform 787"/>
            <p:cNvSpPr>
              <a:spLocks/>
            </p:cNvSpPr>
            <p:nvPr/>
          </p:nvSpPr>
          <p:spPr bwMode="auto">
            <a:xfrm>
              <a:off x="4001" y="2582"/>
              <a:ext cx="36" cy="28"/>
            </a:xfrm>
            <a:custGeom>
              <a:avLst/>
              <a:gdLst>
                <a:gd name="T0" fmla="*/ 267 w 28"/>
                <a:gd name="T1" fmla="*/ 0 h 22"/>
                <a:gd name="T2" fmla="*/ 1205 w 28"/>
                <a:gd name="T3" fmla="*/ 414 h 22"/>
                <a:gd name="T4" fmla="*/ 1012 w 28"/>
                <a:gd name="T5" fmla="*/ 831 h 22"/>
                <a:gd name="T6" fmla="*/ 0 w 28"/>
                <a:gd name="T7" fmla="*/ 414 h 22"/>
                <a:gd name="T8" fmla="*/ 267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6" y="0"/>
                  </a:moveTo>
                  <a:lnTo>
                    <a:pt x="28" y="11"/>
                  </a:lnTo>
                  <a:lnTo>
                    <a:pt x="23" y="22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46" name="Freeform 788"/>
            <p:cNvSpPr>
              <a:spLocks/>
            </p:cNvSpPr>
            <p:nvPr/>
          </p:nvSpPr>
          <p:spPr bwMode="auto">
            <a:xfrm>
              <a:off x="4031" y="2596"/>
              <a:ext cx="28" cy="22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286 h 17"/>
                <a:gd name="T4" fmla="*/ 831 w 22"/>
                <a:gd name="T5" fmla="*/ 802 h 17"/>
                <a:gd name="T6" fmla="*/ 0 w 22"/>
                <a:gd name="T7" fmla="*/ 51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47" name="Freeform 789"/>
            <p:cNvSpPr>
              <a:spLocks/>
            </p:cNvSpPr>
            <p:nvPr/>
          </p:nvSpPr>
          <p:spPr bwMode="auto">
            <a:xfrm>
              <a:off x="4059" y="2604"/>
              <a:ext cx="29" cy="21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115 h 17"/>
                <a:gd name="T4" fmla="*/ 754 w 23"/>
                <a:gd name="T5" fmla="*/ 408 h 17"/>
                <a:gd name="T6" fmla="*/ 0 w 23"/>
                <a:gd name="T7" fmla="*/ 267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48" name="Freeform 790"/>
            <p:cNvSpPr>
              <a:spLocks/>
            </p:cNvSpPr>
            <p:nvPr/>
          </p:nvSpPr>
          <p:spPr bwMode="auto">
            <a:xfrm>
              <a:off x="4088" y="2610"/>
              <a:ext cx="22" cy="15"/>
            </a:xfrm>
            <a:custGeom>
              <a:avLst/>
              <a:gdLst>
                <a:gd name="T0" fmla="*/ 286 w 17"/>
                <a:gd name="T1" fmla="*/ 0 h 12"/>
                <a:gd name="T2" fmla="*/ 802 w 17"/>
                <a:gd name="T3" fmla="*/ 186 h 12"/>
                <a:gd name="T4" fmla="*/ 511 w 17"/>
                <a:gd name="T5" fmla="*/ 350 h 12"/>
                <a:gd name="T6" fmla="*/ 0 w 17"/>
                <a:gd name="T7" fmla="*/ 350 h 12"/>
                <a:gd name="T8" fmla="*/ 286 w 1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2"/>
                <a:gd name="T17" fmla="*/ 17 w 1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2">
                  <a:moveTo>
                    <a:pt x="6" y="0"/>
                  </a:moveTo>
                  <a:lnTo>
                    <a:pt x="17" y="6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49" name="Freeform 791"/>
            <p:cNvSpPr>
              <a:spLocks/>
            </p:cNvSpPr>
            <p:nvPr/>
          </p:nvSpPr>
          <p:spPr bwMode="auto">
            <a:xfrm>
              <a:off x="4154" y="2625"/>
              <a:ext cx="30" cy="22"/>
            </a:xfrm>
            <a:custGeom>
              <a:avLst/>
              <a:gdLst>
                <a:gd name="T0" fmla="*/ 322 w 23"/>
                <a:gd name="T1" fmla="*/ 0 h 17"/>
                <a:gd name="T2" fmla="*/ 1230 w 23"/>
                <a:gd name="T3" fmla="*/ 221 h 17"/>
                <a:gd name="T4" fmla="*/ 933 w 23"/>
                <a:gd name="T5" fmla="*/ 802 h 17"/>
                <a:gd name="T6" fmla="*/ 0 w 23"/>
                <a:gd name="T7" fmla="*/ 511 h 17"/>
                <a:gd name="T8" fmla="*/ 322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5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50" name="Freeform 792"/>
            <p:cNvSpPr>
              <a:spLocks/>
            </p:cNvSpPr>
            <p:nvPr/>
          </p:nvSpPr>
          <p:spPr bwMode="auto">
            <a:xfrm>
              <a:off x="4176" y="2632"/>
              <a:ext cx="29" cy="21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142 h 17"/>
                <a:gd name="T4" fmla="*/ 754 w 23"/>
                <a:gd name="T5" fmla="*/ 408 h 17"/>
                <a:gd name="T6" fmla="*/ 0 w 23"/>
                <a:gd name="T7" fmla="*/ 285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51" name="Freeform 793"/>
            <p:cNvSpPr>
              <a:spLocks/>
            </p:cNvSpPr>
            <p:nvPr/>
          </p:nvSpPr>
          <p:spPr bwMode="auto">
            <a:xfrm>
              <a:off x="4205" y="2639"/>
              <a:ext cx="29" cy="22"/>
            </a:xfrm>
            <a:custGeom>
              <a:avLst/>
              <a:gdLst>
                <a:gd name="T0" fmla="*/ 0 w 22"/>
                <a:gd name="T1" fmla="*/ 0 h 17"/>
                <a:gd name="T2" fmla="*/ 1387 w 22"/>
                <a:gd name="T3" fmla="*/ 286 h 17"/>
                <a:gd name="T4" fmla="*/ 1387 w 22"/>
                <a:gd name="T5" fmla="*/ 802 h 17"/>
                <a:gd name="T6" fmla="*/ 0 w 22"/>
                <a:gd name="T7" fmla="*/ 51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52" name="Freeform 794"/>
            <p:cNvSpPr>
              <a:spLocks/>
            </p:cNvSpPr>
            <p:nvPr/>
          </p:nvSpPr>
          <p:spPr bwMode="auto">
            <a:xfrm>
              <a:off x="4234" y="2647"/>
              <a:ext cx="29" cy="22"/>
            </a:xfrm>
            <a:custGeom>
              <a:avLst/>
              <a:gdLst>
                <a:gd name="T0" fmla="*/ 200 w 23"/>
                <a:gd name="T1" fmla="*/ 0 h 17"/>
                <a:gd name="T2" fmla="*/ 754 w 23"/>
                <a:gd name="T3" fmla="*/ 221 h 17"/>
                <a:gd name="T4" fmla="*/ 538 w 23"/>
                <a:gd name="T5" fmla="*/ 802 h 17"/>
                <a:gd name="T6" fmla="*/ 0 w 23"/>
                <a:gd name="T7" fmla="*/ 511 h 17"/>
                <a:gd name="T8" fmla="*/ 20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5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53" name="Rectangle 795"/>
            <p:cNvSpPr>
              <a:spLocks noChangeArrowheads="1"/>
            </p:cNvSpPr>
            <p:nvPr/>
          </p:nvSpPr>
          <p:spPr bwMode="auto">
            <a:xfrm>
              <a:off x="4315" y="2669"/>
              <a:ext cx="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54" name="Freeform 796"/>
            <p:cNvSpPr>
              <a:spLocks/>
            </p:cNvSpPr>
            <p:nvPr/>
          </p:nvSpPr>
          <p:spPr bwMode="auto">
            <a:xfrm>
              <a:off x="4321" y="2669"/>
              <a:ext cx="30" cy="21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115 h 17"/>
                <a:gd name="T4" fmla="*/ 1230 w 23"/>
                <a:gd name="T5" fmla="*/ 408 h 17"/>
                <a:gd name="T6" fmla="*/ 0 w 23"/>
                <a:gd name="T7" fmla="*/ 267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55" name="Freeform 797"/>
            <p:cNvSpPr>
              <a:spLocks/>
            </p:cNvSpPr>
            <p:nvPr/>
          </p:nvSpPr>
          <p:spPr bwMode="auto">
            <a:xfrm>
              <a:off x="4351" y="2675"/>
              <a:ext cx="29" cy="22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286 h 17"/>
                <a:gd name="T4" fmla="*/ 754 w 23"/>
                <a:gd name="T5" fmla="*/ 802 h 17"/>
                <a:gd name="T6" fmla="*/ 0 w 23"/>
                <a:gd name="T7" fmla="*/ 59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56" name="Freeform 798"/>
            <p:cNvSpPr>
              <a:spLocks/>
            </p:cNvSpPr>
            <p:nvPr/>
          </p:nvSpPr>
          <p:spPr bwMode="auto">
            <a:xfrm>
              <a:off x="4380" y="2683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57" name="Rectangle 799"/>
            <p:cNvSpPr>
              <a:spLocks noChangeArrowheads="1"/>
            </p:cNvSpPr>
            <p:nvPr/>
          </p:nvSpPr>
          <p:spPr bwMode="auto">
            <a:xfrm>
              <a:off x="4410" y="2690"/>
              <a:ext cx="6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58" name="Freeform 800"/>
            <p:cNvSpPr>
              <a:spLocks/>
            </p:cNvSpPr>
            <p:nvPr/>
          </p:nvSpPr>
          <p:spPr bwMode="auto">
            <a:xfrm>
              <a:off x="4467" y="2712"/>
              <a:ext cx="30" cy="22"/>
            </a:xfrm>
            <a:custGeom>
              <a:avLst/>
              <a:gdLst>
                <a:gd name="T0" fmla="*/ 322 w 23"/>
                <a:gd name="T1" fmla="*/ 0 h 17"/>
                <a:gd name="T2" fmla="*/ 1230 w 23"/>
                <a:gd name="T3" fmla="*/ 221 h 17"/>
                <a:gd name="T4" fmla="*/ 933 w 23"/>
                <a:gd name="T5" fmla="*/ 802 h 17"/>
                <a:gd name="T6" fmla="*/ 0 w 23"/>
                <a:gd name="T7" fmla="*/ 511 h 17"/>
                <a:gd name="T8" fmla="*/ 322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5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59" name="Freeform 801"/>
            <p:cNvSpPr>
              <a:spLocks/>
            </p:cNvSpPr>
            <p:nvPr/>
          </p:nvSpPr>
          <p:spPr bwMode="auto">
            <a:xfrm>
              <a:off x="4489" y="2719"/>
              <a:ext cx="30" cy="21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142 h 17"/>
                <a:gd name="T4" fmla="*/ 1230 w 23"/>
                <a:gd name="T5" fmla="*/ 408 h 17"/>
                <a:gd name="T6" fmla="*/ 0 w 23"/>
                <a:gd name="T7" fmla="*/ 285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60" name="Rectangle 802"/>
            <p:cNvSpPr>
              <a:spLocks noChangeArrowheads="1"/>
            </p:cNvSpPr>
            <p:nvPr/>
          </p:nvSpPr>
          <p:spPr bwMode="auto">
            <a:xfrm>
              <a:off x="4519" y="2726"/>
              <a:ext cx="2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61" name="Freeform 803"/>
            <p:cNvSpPr>
              <a:spLocks/>
            </p:cNvSpPr>
            <p:nvPr/>
          </p:nvSpPr>
          <p:spPr bwMode="auto">
            <a:xfrm>
              <a:off x="4547" y="2726"/>
              <a:ext cx="30" cy="22"/>
            </a:xfrm>
            <a:custGeom>
              <a:avLst/>
              <a:gdLst>
                <a:gd name="T0" fmla="*/ 322 w 23"/>
                <a:gd name="T1" fmla="*/ 0 h 17"/>
                <a:gd name="T2" fmla="*/ 1230 w 23"/>
                <a:gd name="T3" fmla="*/ 286 h 17"/>
                <a:gd name="T4" fmla="*/ 933 w 23"/>
                <a:gd name="T5" fmla="*/ 802 h 17"/>
                <a:gd name="T6" fmla="*/ 0 w 23"/>
                <a:gd name="T7" fmla="*/ 511 h 17"/>
                <a:gd name="T8" fmla="*/ 322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6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62" name="Rectangle 804"/>
            <p:cNvSpPr>
              <a:spLocks noChangeArrowheads="1"/>
            </p:cNvSpPr>
            <p:nvPr/>
          </p:nvSpPr>
          <p:spPr bwMode="auto">
            <a:xfrm>
              <a:off x="4628" y="2748"/>
              <a:ext cx="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63" name="Freeform 805"/>
            <p:cNvSpPr>
              <a:spLocks/>
            </p:cNvSpPr>
            <p:nvPr/>
          </p:nvSpPr>
          <p:spPr bwMode="auto">
            <a:xfrm>
              <a:off x="4635" y="2748"/>
              <a:ext cx="29" cy="22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286 h 17"/>
                <a:gd name="T4" fmla="*/ 754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64" name="Freeform 806"/>
            <p:cNvSpPr>
              <a:spLocks/>
            </p:cNvSpPr>
            <p:nvPr/>
          </p:nvSpPr>
          <p:spPr bwMode="auto">
            <a:xfrm>
              <a:off x="4664" y="2756"/>
              <a:ext cx="30" cy="21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115 h 17"/>
                <a:gd name="T4" fmla="*/ 1230 w 23"/>
                <a:gd name="T5" fmla="*/ 408 h 17"/>
                <a:gd name="T6" fmla="*/ 0 w 23"/>
                <a:gd name="T7" fmla="*/ 267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65" name="Freeform 807"/>
            <p:cNvSpPr>
              <a:spLocks/>
            </p:cNvSpPr>
            <p:nvPr/>
          </p:nvSpPr>
          <p:spPr bwMode="auto">
            <a:xfrm>
              <a:off x="4694" y="2762"/>
              <a:ext cx="28" cy="22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286 h 17"/>
                <a:gd name="T4" fmla="*/ 831 w 22"/>
                <a:gd name="T5" fmla="*/ 802 h 17"/>
                <a:gd name="T6" fmla="*/ 0 w 22"/>
                <a:gd name="T7" fmla="*/ 59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66" name="Rectangle 808"/>
            <p:cNvSpPr>
              <a:spLocks noChangeArrowheads="1"/>
            </p:cNvSpPr>
            <p:nvPr/>
          </p:nvSpPr>
          <p:spPr bwMode="auto">
            <a:xfrm>
              <a:off x="4722" y="2770"/>
              <a:ext cx="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67" name="Freeform 809"/>
            <p:cNvSpPr>
              <a:spLocks/>
            </p:cNvSpPr>
            <p:nvPr/>
          </p:nvSpPr>
          <p:spPr bwMode="auto">
            <a:xfrm>
              <a:off x="4781" y="2784"/>
              <a:ext cx="30" cy="21"/>
            </a:xfrm>
            <a:custGeom>
              <a:avLst/>
              <a:gdLst>
                <a:gd name="T0" fmla="*/ 322 w 23"/>
                <a:gd name="T1" fmla="*/ 0 h 17"/>
                <a:gd name="T2" fmla="*/ 1230 w 23"/>
                <a:gd name="T3" fmla="*/ 142 h 17"/>
                <a:gd name="T4" fmla="*/ 933 w 23"/>
                <a:gd name="T5" fmla="*/ 408 h 17"/>
                <a:gd name="T6" fmla="*/ 0 w 23"/>
                <a:gd name="T7" fmla="*/ 285 h 17"/>
                <a:gd name="T8" fmla="*/ 322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6"/>
                  </a:lnTo>
                  <a:lnTo>
                    <a:pt x="17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68" name="Freeform 810"/>
            <p:cNvSpPr>
              <a:spLocks/>
            </p:cNvSpPr>
            <p:nvPr/>
          </p:nvSpPr>
          <p:spPr bwMode="auto">
            <a:xfrm>
              <a:off x="4803" y="2791"/>
              <a:ext cx="29" cy="22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286 h 17"/>
                <a:gd name="T4" fmla="*/ 754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69" name="Rectangle 811"/>
            <p:cNvSpPr>
              <a:spLocks noChangeArrowheads="1"/>
            </p:cNvSpPr>
            <p:nvPr/>
          </p:nvSpPr>
          <p:spPr bwMode="auto">
            <a:xfrm>
              <a:off x="4832" y="2799"/>
              <a:ext cx="29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70" name="Freeform 812"/>
            <p:cNvSpPr>
              <a:spLocks/>
            </p:cNvSpPr>
            <p:nvPr/>
          </p:nvSpPr>
          <p:spPr bwMode="auto">
            <a:xfrm>
              <a:off x="4861" y="2799"/>
              <a:ext cx="29" cy="22"/>
            </a:xfrm>
            <a:custGeom>
              <a:avLst/>
              <a:gdLst>
                <a:gd name="T0" fmla="*/ 200 w 23"/>
                <a:gd name="T1" fmla="*/ 0 h 17"/>
                <a:gd name="T2" fmla="*/ 754 w 23"/>
                <a:gd name="T3" fmla="*/ 221 h 17"/>
                <a:gd name="T4" fmla="*/ 538 w 23"/>
                <a:gd name="T5" fmla="*/ 802 h 17"/>
                <a:gd name="T6" fmla="*/ 0 w 23"/>
                <a:gd name="T7" fmla="*/ 511 h 17"/>
                <a:gd name="T8" fmla="*/ 20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5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71" name="Rectangle 817"/>
            <p:cNvSpPr>
              <a:spLocks noChangeArrowheads="1"/>
            </p:cNvSpPr>
            <p:nvPr/>
          </p:nvSpPr>
          <p:spPr bwMode="auto">
            <a:xfrm>
              <a:off x="3942" y="2169"/>
              <a:ext cx="59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72" name="Rectangle 818"/>
            <p:cNvSpPr>
              <a:spLocks noChangeArrowheads="1"/>
            </p:cNvSpPr>
            <p:nvPr/>
          </p:nvSpPr>
          <p:spPr bwMode="auto">
            <a:xfrm>
              <a:off x="3942" y="2169"/>
              <a:ext cx="59" cy="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73" name="Rectangle 819"/>
            <p:cNvSpPr>
              <a:spLocks noChangeArrowheads="1"/>
            </p:cNvSpPr>
            <p:nvPr/>
          </p:nvSpPr>
          <p:spPr bwMode="auto">
            <a:xfrm>
              <a:off x="3942" y="2032"/>
              <a:ext cx="59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74" name="Rectangle 820"/>
            <p:cNvSpPr>
              <a:spLocks noChangeArrowheads="1"/>
            </p:cNvSpPr>
            <p:nvPr/>
          </p:nvSpPr>
          <p:spPr bwMode="auto">
            <a:xfrm>
              <a:off x="3942" y="2032"/>
              <a:ext cx="59" cy="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75" name="Line 831"/>
            <p:cNvSpPr>
              <a:spLocks noChangeShapeType="1"/>
            </p:cNvSpPr>
            <p:nvPr/>
          </p:nvSpPr>
          <p:spPr bwMode="auto">
            <a:xfrm>
              <a:off x="3374" y="1996"/>
              <a:ext cx="0" cy="112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76" name="Line 832"/>
            <p:cNvSpPr>
              <a:spLocks noChangeShapeType="1"/>
            </p:cNvSpPr>
            <p:nvPr/>
          </p:nvSpPr>
          <p:spPr bwMode="auto">
            <a:xfrm>
              <a:off x="3344" y="3125"/>
              <a:ext cx="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77" name="Line 833"/>
            <p:cNvSpPr>
              <a:spLocks noChangeShapeType="1"/>
            </p:cNvSpPr>
            <p:nvPr/>
          </p:nvSpPr>
          <p:spPr bwMode="auto">
            <a:xfrm>
              <a:off x="3344" y="2748"/>
              <a:ext cx="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78" name="Line 834"/>
            <p:cNvSpPr>
              <a:spLocks noChangeShapeType="1"/>
            </p:cNvSpPr>
            <p:nvPr/>
          </p:nvSpPr>
          <p:spPr bwMode="auto">
            <a:xfrm>
              <a:off x="3344" y="2365"/>
              <a:ext cx="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79" name="Line 835"/>
            <p:cNvSpPr>
              <a:spLocks noChangeShapeType="1"/>
            </p:cNvSpPr>
            <p:nvPr/>
          </p:nvSpPr>
          <p:spPr bwMode="auto">
            <a:xfrm>
              <a:off x="3344" y="1996"/>
              <a:ext cx="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80" name="Line 836"/>
            <p:cNvSpPr>
              <a:spLocks noChangeShapeType="1"/>
            </p:cNvSpPr>
            <p:nvPr/>
          </p:nvSpPr>
          <p:spPr bwMode="auto">
            <a:xfrm>
              <a:off x="3374" y="3125"/>
              <a:ext cx="151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81" name="Line 837"/>
            <p:cNvSpPr>
              <a:spLocks noChangeShapeType="1"/>
            </p:cNvSpPr>
            <p:nvPr/>
          </p:nvSpPr>
          <p:spPr bwMode="auto">
            <a:xfrm flipV="1">
              <a:off x="3374" y="3125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82" name="Line 838"/>
            <p:cNvSpPr>
              <a:spLocks noChangeShapeType="1"/>
            </p:cNvSpPr>
            <p:nvPr/>
          </p:nvSpPr>
          <p:spPr bwMode="auto">
            <a:xfrm flipV="1">
              <a:off x="3753" y="3125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83" name="Line 839"/>
            <p:cNvSpPr>
              <a:spLocks noChangeShapeType="1"/>
            </p:cNvSpPr>
            <p:nvPr/>
          </p:nvSpPr>
          <p:spPr bwMode="auto">
            <a:xfrm flipV="1">
              <a:off x="4140" y="3125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84" name="Line 840"/>
            <p:cNvSpPr>
              <a:spLocks noChangeShapeType="1"/>
            </p:cNvSpPr>
            <p:nvPr/>
          </p:nvSpPr>
          <p:spPr bwMode="auto">
            <a:xfrm flipV="1">
              <a:off x="4511" y="3125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85" name="Line 841"/>
            <p:cNvSpPr>
              <a:spLocks noChangeShapeType="1"/>
            </p:cNvSpPr>
            <p:nvPr/>
          </p:nvSpPr>
          <p:spPr bwMode="auto">
            <a:xfrm flipV="1">
              <a:off x="4890" y="3125"/>
              <a:ext cx="0" cy="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86" name="Rectangle 842"/>
            <p:cNvSpPr>
              <a:spLocks noChangeArrowheads="1"/>
            </p:cNvSpPr>
            <p:nvPr/>
          </p:nvSpPr>
          <p:spPr bwMode="auto">
            <a:xfrm>
              <a:off x="3614" y="2748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87" name="Rectangle 843"/>
            <p:cNvSpPr>
              <a:spLocks noChangeArrowheads="1"/>
            </p:cNvSpPr>
            <p:nvPr/>
          </p:nvSpPr>
          <p:spPr bwMode="auto">
            <a:xfrm>
              <a:off x="3658" y="2740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88" name="Rectangle 844"/>
            <p:cNvSpPr>
              <a:spLocks noChangeArrowheads="1"/>
            </p:cNvSpPr>
            <p:nvPr/>
          </p:nvSpPr>
          <p:spPr bwMode="auto">
            <a:xfrm>
              <a:off x="3695" y="2857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89" name="Rectangle 845"/>
            <p:cNvSpPr>
              <a:spLocks noChangeArrowheads="1"/>
            </p:cNvSpPr>
            <p:nvPr/>
          </p:nvSpPr>
          <p:spPr bwMode="auto">
            <a:xfrm>
              <a:off x="3614" y="2756"/>
              <a:ext cx="44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90" name="Rectangle 846"/>
            <p:cNvSpPr>
              <a:spLocks noChangeArrowheads="1"/>
            </p:cNvSpPr>
            <p:nvPr/>
          </p:nvSpPr>
          <p:spPr bwMode="auto">
            <a:xfrm>
              <a:off x="3614" y="2762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91" name="Rectangle 847"/>
            <p:cNvSpPr>
              <a:spLocks noChangeArrowheads="1"/>
            </p:cNvSpPr>
            <p:nvPr/>
          </p:nvSpPr>
          <p:spPr bwMode="auto">
            <a:xfrm>
              <a:off x="3695" y="2799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92" name="Rectangle 848"/>
            <p:cNvSpPr>
              <a:spLocks noChangeArrowheads="1"/>
            </p:cNvSpPr>
            <p:nvPr/>
          </p:nvSpPr>
          <p:spPr bwMode="auto">
            <a:xfrm>
              <a:off x="3549" y="2705"/>
              <a:ext cx="37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93" name="Rectangle 849"/>
            <p:cNvSpPr>
              <a:spLocks noChangeArrowheads="1"/>
            </p:cNvSpPr>
            <p:nvPr/>
          </p:nvSpPr>
          <p:spPr bwMode="auto">
            <a:xfrm>
              <a:off x="3614" y="2653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94" name="Rectangle 850"/>
            <p:cNvSpPr>
              <a:spLocks noChangeArrowheads="1"/>
            </p:cNvSpPr>
            <p:nvPr/>
          </p:nvSpPr>
          <p:spPr bwMode="auto">
            <a:xfrm>
              <a:off x="3578" y="2849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95" name="Rectangle 851"/>
            <p:cNvSpPr>
              <a:spLocks noChangeArrowheads="1"/>
            </p:cNvSpPr>
            <p:nvPr/>
          </p:nvSpPr>
          <p:spPr bwMode="auto">
            <a:xfrm>
              <a:off x="3549" y="2690"/>
              <a:ext cx="37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96" name="Rectangle 852"/>
            <p:cNvSpPr>
              <a:spLocks noChangeArrowheads="1"/>
            </p:cNvSpPr>
            <p:nvPr/>
          </p:nvSpPr>
          <p:spPr bwMode="auto">
            <a:xfrm>
              <a:off x="3578" y="2567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97" name="Rectangle 853"/>
            <p:cNvSpPr>
              <a:spLocks noChangeArrowheads="1"/>
            </p:cNvSpPr>
            <p:nvPr/>
          </p:nvSpPr>
          <p:spPr bwMode="auto">
            <a:xfrm>
              <a:off x="3578" y="2878"/>
              <a:ext cx="44" cy="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98" name="Rectangle 854"/>
            <p:cNvSpPr>
              <a:spLocks noChangeArrowheads="1"/>
            </p:cNvSpPr>
            <p:nvPr/>
          </p:nvSpPr>
          <p:spPr bwMode="auto">
            <a:xfrm>
              <a:off x="3957" y="2864"/>
              <a:ext cx="4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199" name="Rectangle 855"/>
            <p:cNvSpPr>
              <a:spLocks noChangeArrowheads="1"/>
            </p:cNvSpPr>
            <p:nvPr/>
          </p:nvSpPr>
          <p:spPr bwMode="auto">
            <a:xfrm>
              <a:off x="4001" y="2871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00" name="Rectangle 856"/>
            <p:cNvSpPr>
              <a:spLocks noChangeArrowheads="1"/>
            </p:cNvSpPr>
            <p:nvPr/>
          </p:nvSpPr>
          <p:spPr bwMode="auto">
            <a:xfrm>
              <a:off x="4263" y="3008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01" name="Rectangle 857"/>
            <p:cNvSpPr>
              <a:spLocks noChangeArrowheads="1"/>
            </p:cNvSpPr>
            <p:nvPr/>
          </p:nvSpPr>
          <p:spPr bwMode="auto">
            <a:xfrm>
              <a:off x="4184" y="2908"/>
              <a:ext cx="43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02" name="Rectangle 858"/>
            <p:cNvSpPr>
              <a:spLocks noChangeArrowheads="1"/>
            </p:cNvSpPr>
            <p:nvPr/>
          </p:nvSpPr>
          <p:spPr bwMode="auto">
            <a:xfrm>
              <a:off x="4118" y="2943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03" name="Rectangle 859"/>
            <p:cNvSpPr>
              <a:spLocks noChangeArrowheads="1"/>
            </p:cNvSpPr>
            <p:nvPr/>
          </p:nvSpPr>
          <p:spPr bwMode="auto">
            <a:xfrm>
              <a:off x="4118" y="2908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04" name="Rectangle 860"/>
            <p:cNvSpPr>
              <a:spLocks noChangeArrowheads="1"/>
            </p:cNvSpPr>
            <p:nvPr/>
          </p:nvSpPr>
          <p:spPr bwMode="auto">
            <a:xfrm>
              <a:off x="4074" y="2908"/>
              <a:ext cx="44" cy="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05" name="Rectangle 861"/>
            <p:cNvSpPr>
              <a:spLocks noChangeArrowheads="1"/>
            </p:cNvSpPr>
            <p:nvPr/>
          </p:nvSpPr>
          <p:spPr bwMode="auto">
            <a:xfrm>
              <a:off x="4001" y="2842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06" name="Rectangle 862"/>
            <p:cNvSpPr>
              <a:spLocks noChangeArrowheads="1"/>
            </p:cNvSpPr>
            <p:nvPr/>
          </p:nvSpPr>
          <p:spPr bwMode="auto">
            <a:xfrm>
              <a:off x="3957" y="2871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07" name="Rectangle 863"/>
            <p:cNvSpPr>
              <a:spLocks noChangeArrowheads="1"/>
            </p:cNvSpPr>
            <p:nvPr/>
          </p:nvSpPr>
          <p:spPr bwMode="auto">
            <a:xfrm>
              <a:off x="4001" y="2799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08" name="Rectangle 864"/>
            <p:cNvSpPr>
              <a:spLocks noChangeArrowheads="1"/>
            </p:cNvSpPr>
            <p:nvPr/>
          </p:nvSpPr>
          <p:spPr bwMode="auto">
            <a:xfrm>
              <a:off x="3920" y="2777"/>
              <a:ext cx="45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09" name="Rectangle 865"/>
            <p:cNvSpPr>
              <a:spLocks noChangeArrowheads="1"/>
            </p:cNvSpPr>
            <p:nvPr/>
          </p:nvSpPr>
          <p:spPr bwMode="auto">
            <a:xfrm>
              <a:off x="3957" y="2965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10" name="Rectangle 866"/>
            <p:cNvSpPr>
              <a:spLocks noChangeArrowheads="1"/>
            </p:cNvSpPr>
            <p:nvPr/>
          </p:nvSpPr>
          <p:spPr bwMode="auto">
            <a:xfrm>
              <a:off x="4219" y="2821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11" name="Rectangle 867"/>
            <p:cNvSpPr>
              <a:spLocks noChangeArrowheads="1"/>
            </p:cNvSpPr>
            <p:nvPr/>
          </p:nvSpPr>
          <p:spPr bwMode="auto">
            <a:xfrm>
              <a:off x="4184" y="2908"/>
              <a:ext cx="43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12" name="Rectangle 868"/>
            <p:cNvSpPr>
              <a:spLocks noChangeArrowheads="1"/>
            </p:cNvSpPr>
            <p:nvPr/>
          </p:nvSpPr>
          <p:spPr bwMode="auto">
            <a:xfrm>
              <a:off x="4263" y="2878"/>
              <a:ext cx="44" cy="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13" name="Rectangle 869"/>
            <p:cNvSpPr>
              <a:spLocks noChangeArrowheads="1"/>
            </p:cNvSpPr>
            <p:nvPr/>
          </p:nvSpPr>
          <p:spPr bwMode="auto">
            <a:xfrm>
              <a:off x="4299" y="2842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14" name="Rectangle 870"/>
            <p:cNvSpPr>
              <a:spLocks noChangeArrowheads="1"/>
            </p:cNvSpPr>
            <p:nvPr/>
          </p:nvSpPr>
          <p:spPr bwMode="auto">
            <a:xfrm>
              <a:off x="4525" y="2871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15" name="Rectangle 871"/>
            <p:cNvSpPr>
              <a:spLocks noChangeArrowheads="1"/>
            </p:cNvSpPr>
            <p:nvPr/>
          </p:nvSpPr>
          <p:spPr bwMode="auto">
            <a:xfrm>
              <a:off x="4184" y="2857"/>
              <a:ext cx="43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16" name="Rectangle 872"/>
            <p:cNvSpPr>
              <a:spLocks noChangeArrowheads="1"/>
            </p:cNvSpPr>
            <p:nvPr/>
          </p:nvSpPr>
          <p:spPr bwMode="auto">
            <a:xfrm>
              <a:off x="4336" y="2842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17" name="Rectangle 873"/>
            <p:cNvSpPr>
              <a:spLocks noChangeArrowheads="1"/>
            </p:cNvSpPr>
            <p:nvPr/>
          </p:nvSpPr>
          <p:spPr bwMode="auto">
            <a:xfrm>
              <a:off x="4037" y="2871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18" name="Rectangle 874"/>
            <p:cNvSpPr>
              <a:spLocks noChangeArrowheads="1"/>
            </p:cNvSpPr>
            <p:nvPr/>
          </p:nvSpPr>
          <p:spPr bwMode="auto">
            <a:xfrm>
              <a:off x="4184" y="2943"/>
              <a:ext cx="43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19" name="Rectangle 875"/>
            <p:cNvSpPr>
              <a:spLocks noChangeArrowheads="1"/>
            </p:cNvSpPr>
            <p:nvPr/>
          </p:nvSpPr>
          <p:spPr bwMode="auto">
            <a:xfrm>
              <a:off x="4219" y="2864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20" name="Rectangle 876"/>
            <p:cNvSpPr>
              <a:spLocks noChangeArrowheads="1"/>
            </p:cNvSpPr>
            <p:nvPr/>
          </p:nvSpPr>
          <p:spPr bwMode="auto">
            <a:xfrm>
              <a:off x="4118" y="2864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21" name="Rectangle 877"/>
            <p:cNvSpPr>
              <a:spLocks noChangeArrowheads="1"/>
            </p:cNvSpPr>
            <p:nvPr/>
          </p:nvSpPr>
          <p:spPr bwMode="auto">
            <a:xfrm>
              <a:off x="4154" y="2871"/>
              <a:ext cx="36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22" name="Rectangle 878"/>
            <p:cNvSpPr>
              <a:spLocks noChangeArrowheads="1"/>
            </p:cNvSpPr>
            <p:nvPr/>
          </p:nvSpPr>
          <p:spPr bwMode="auto">
            <a:xfrm>
              <a:off x="4446" y="2886"/>
              <a:ext cx="43" cy="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23" name="Rectangle 879"/>
            <p:cNvSpPr>
              <a:spLocks noChangeArrowheads="1"/>
            </p:cNvSpPr>
            <p:nvPr/>
          </p:nvSpPr>
          <p:spPr bwMode="auto">
            <a:xfrm>
              <a:off x="4489" y="2979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24" name="Rectangle 880"/>
            <p:cNvSpPr>
              <a:spLocks noChangeArrowheads="1"/>
            </p:cNvSpPr>
            <p:nvPr/>
          </p:nvSpPr>
          <p:spPr bwMode="auto">
            <a:xfrm>
              <a:off x="4489" y="2929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25" name="Rectangle 881"/>
            <p:cNvSpPr>
              <a:spLocks noChangeArrowheads="1"/>
            </p:cNvSpPr>
            <p:nvPr/>
          </p:nvSpPr>
          <p:spPr bwMode="auto">
            <a:xfrm>
              <a:off x="4299" y="2929"/>
              <a:ext cx="44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26" name="Rectangle 882"/>
            <p:cNvSpPr>
              <a:spLocks noChangeArrowheads="1"/>
            </p:cNvSpPr>
            <p:nvPr/>
          </p:nvSpPr>
          <p:spPr bwMode="auto">
            <a:xfrm>
              <a:off x="4525" y="2821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27" name="Rectangle 883"/>
            <p:cNvSpPr>
              <a:spLocks noChangeArrowheads="1"/>
            </p:cNvSpPr>
            <p:nvPr/>
          </p:nvSpPr>
          <p:spPr bwMode="auto">
            <a:xfrm>
              <a:off x="4606" y="2908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28" name="Rectangle 884"/>
            <p:cNvSpPr>
              <a:spLocks noChangeArrowheads="1"/>
            </p:cNvSpPr>
            <p:nvPr/>
          </p:nvSpPr>
          <p:spPr bwMode="auto">
            <a:xfrm>
              <a:off x="4489" y="2871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29" name="Rectangle 885"/>
            <p:cNvSpPr>
              <a:spLocks noChangeArrowheads="1"/>
            </p:cNvSpPr>
            <p:nvPr/>
          </p:nvSpPr>
          <p:spPr bwMode="auto">
            <a:xfrm>
              <a:off x="4380" y="3001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30" name="Rectangle 886"/>
            <p:cNvSpPr>
              <a:spLocks noChangeArrowheads="1"/>
            </p:cNvSpPr>
            <p:nvPr/>
          </p:nvSpPr>
          <p:spPr bwMode="auto">
            <a:xfrm>
              <a:off x="4380" y="2849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31" name="Rectangle 887"/>
            <p:cNvSpPr>
              <a:spLocks noChangeArrowheads="1"/>
            </p:cNvSpPr>
            <p:nvPr/>
          </p:nvSpPr>
          <p:spPr bwMode="auto">
            <a:xfrm>
              <a:off x="4416" y="2842"/>
              <a:ext cx="37" cy="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32" name="Rectangle 888"/>
            <p:cNvSpPr>
              <a:spLocks noChangeArrowheads="1"/>
            </p:cNvSpPr>
            <p:nvPr/>
          </p:nvSpPr>
          <p:spPr bwMode="auto">
            <a:xfrm>
              <a:off x="4380" y="2965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33" name="Rectangle 889"/>
            <p:cNvSpPr>
              <a:spLocks noChangeArrowheads="1"/>
            </p:cNvSpPr>
            <p:nvPr/>
          </p:nvSpPr>
          <p:spPr bwMode="auto">
            <a:xfrm>
              <a:off x="4380" y="2908"/>
              <a:ext cx="44" cy="4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34" name="Rectangle 890"/>
            <p:cNvSpPr>
              <a:spLocks noChangeArrowheads="1"/>
            </p:cNvSpPr>
            <p:nvPr/>
          </p:nvSpPr>
          <p:spPr bwMode="auto">
            <a:xfrm>
              <a:off x="3549" y="2430"/>
              <a:ext cx="37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35" name="Rectangle 891"/>
            <p:cNvSpPr>
              <a:spLocks noChangeArrowheads="1"/>
            </p:cNvSpPr>
            <p:nvPr/>
          </p:nvSpPr>
          <p:spPr bwMode="auto">
            <a:xfrm>
              <a:off x="3614" y="2365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36" name="Rectangle 892"/>
            <p:cNvSpPr>
              <a:spLocks noChangeArrowheads="1"/>
            </p:cNvSpPr>
            <p:nvPr/>
          </p:nvSpPr>
          <p:spPr bwMode="auto">
            <a:xfrm>
              <a:off x="3505" y="249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37" name="Rectangle 893"/>
            <p:cNvSpPr>
              <a:spLocks noChangeArrowheads="1"/>
            </p:cNvSpPr>
            <p:nvPr/>
          </p:nvSpPr>
          <p:spPr bwMode="auto">
            <a:xfrm>
              <a:off x="3469" y="2487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38" name="Rectangle 894"/>
            <p:cNvSpPr>
              <a:spLocks noChangeArrowheads="1"/>
            </p:cNvSpPr>
            <p:nvPr/>
          </p:nvSpPr>
          <p:spPr bwMode="auto">
            <a:xfrm>
              <a:off x="3432" y="2270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39" name="Rectangle 895"/>
            <p:cNvSpPr>
              <a:spLocks noChangeArrowheads="1"/>
            </p:cNvSpPr>
            <p:nvPr/>
          </p:nvSpPr>
          <p:spPr bwMode="auto">
            <a:xfrm>
              <a:off x="3505" y="2393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40" name="Rectangle 896"/>
            <p:cNvSpPr>
              <a:spLocks noChangeArrowheads="1"/>
            </p:cNvSpPr>
            <p:nvPr/>
          </p:nvSpPr>
          <p:spPr bwMode="auto">
            <a:xfrm>
              <a:off x="3388" y="2422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41" name="Rectangle 897"/>
            <p:cNvSpPr>
              <a:spLocks noChangeArrowheads="1"/>
            </p:cNvSpPr>
            <p:nvPr/>
          </p:nvSpPr>
          <p:spPr bwMode="auto">
            <a:xfrm>
              <a:off x="3432" y="2162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42" name="Rectangle 898"/>
            <p:cNvSpPr>
              <a:spLocks noChangeArrowheads="1"/>
            </p:cNvSpPr>
            <p:nvPr/>
          </p:nvSpPr>
          <p:spPr bwMode="auto">
            <a:xfrm>
              <a:off x="3432" y="2387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43" name="Rectangle 899"/>
            <p:cNvSpPr>
              <a:spLocks noChangeArrowheads="1"/>
            </p:cNvSpPr>
            <p:nvPr/>
          </p:nvSpPr>
          <p:spPr bwMode="auto">
            <a:xfrm>
              <a:off x="3432" y="2169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44" name="Rectangle 900"/>
            <p:cNvSpPr>
              <a:spLocks noChangeArrowheads="1"/>
            </p:cNvSpPr>
            <p:nvPr/>
          </p:nvSpPr>
          <p:spPr bwMode="auto">
            <a:xfrm>
              <a:off x="3388" y="2256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45" name="Rectangle 901"/>
            <p:cNvSpPr>
              <a:spLocks noChangeArrowheads="1"/>
            </p:cNvSpPr>
            <p:nvPr/>
          </p:nvSpPr>
          <p:spPr bwMode="auto">
            <a:xfrm>
              <a:off x="3811" y="2596"/>
              <a:ext cx="44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46" name="Rectangle 902"/>
            <p:cNvSpPr>
              <a:spLocks noChangeArrowheads="1"/>
            </p:cNvSpPr>
            <p:nvPr/>
          </p:nvSpPr>
          <p:spPr bwMode="auto">
            <a:xfrm>
              <a:off x="4074" y="2618"/>
              <a:ext cx="44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47" name="Rectangle 903"/>
            <p:cNvSpPr>
              <a:spLocks noChangeArrowheads="1"/>
            </p:cNvSpPr>
            <p:nvPr/>
          </p:nvSpPr>
          <p:spPr bwMode="auto">
            <a:xfrm>
              <a:off x="4001" y="2647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48" name="Rectangle 904"/>
            <p:cNvSpPr>
              <a:spLocks noChangeArrowheads="1"/>
            </p:cNvSpPr>
            <p:nvPr/>
          </p:nvSpPr>
          <p:spPr bwMode="auto">
            <a:xfrm>
              <a:off x="4001" y="262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49" name="Rectangle 905"/>
            <p:cNvSpPr>
              <a:spLocks noChangeArrowheads="1"/>
            </p:cNvSpPr>
            <p:nvPr/>
          </p:nvSpPr>
          <p:spPr bwMode="auto">
            <a:xfrm>
              <a:off x="4154" y="2625"/>
              <a:ext cx="36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50" name="Rectangle 906"/>
            <p:cNvSpPr>
              <a:spLocks noChangeArrowheads="1"/>
            </p:cNvSpPr>
            <p:nvPr/>
          </p:nvSpPr>
          <p:spPr bwMode="auto">
            <a:xfrm>
              <a:off x="4037" y="2705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51" name="Rectangle 907"/>
            <p:cNvSpPr>
              <a:spLocks noChangeArrowheads="1"/>
            </p:cNvSpPr>
            <p:nvPr/>
          </p:nvSpPr>
          <p:spPr bwMode="auto">
            <a:xfrm>
              <a:off x="4037" y="267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52" name="Rectangle 908"/>
            <p:cNvSpPr>
              <a:spLocks noChangeArrowheads="1"/>
            </p:cNvSpPr>
            <p:nvPr/>
          </p:nvSpPr>
          <p:spPr bwMode="auto">
            <a:xfrm>
              <a:off x="3920" y="2625"/>
              <a:ext cx="45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53" name="Rectangle 909"/>
            <p:cNvSpPr>
              <a:spLocks noChangeArrowheads="1"/>
            </p:cNvSpPr>
            <p:nvPr/>
          </p:nvSpPr>
          <p:spPr bwMode="auto">
            <a:xfrm>
              <a:off x="3731" y="2618"/>
              <a:ext cx="44" cy="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54" name="Rectangle 910"/>
            <p:cNvSpPr>
              <a:spLocks noChangeArrowheads="1"/>
            </p:cNvSpPr>
            <p:nvPr/>
          </p:nvSpPr>
          <p:spPr bwMode="auto">
            <a:xfrm>
              <a:off x="3848" y="2582"/>
              <a:ext cx="36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55" name="Rectangle 911"/>
            <p:cNvSpPr>
              <a:spLocks noChangeArrowheads="1"/>
            </p:cNvSpPr>
            <p:nvPr/>
          </p:nvSpPr>
          <p:spPr bwMode="auto">
            <a:xfrm>
              <a:off x="3848" y="2618"/>
              <a:ext cx="36" cy="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56" name="Rectangle 912"/>
            <p:cNvSpPr>
              <a:spLocks noChangeArrowheads="1"/>
            </p:cNvSpPr>
            <p:nvPr/>
          </p:nvSpPr>
          <p:spPr bwMode="auto">
            <a:xfrm>
              <a:off x="3811" y="2596"/>
              <a:ext cx="44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57" name="Rectangle 913"/>
            <p:cNvSpPr>
              <a:spLocks noChangeArrowheads="1"/>
            </p:cNvSpPr>
            <p:nvPr/>
          </p:nvSpPr>
          <p:spPr bwMode="auto">
            <a:xfrm>
              <a:off x="4263" y="2740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58" name="Rectangle 914"/>
            <p:cNvSpPr>
              <a:spLocks noChangeArrowheads="1"/>
            </p:cNvSpPr>
            <p:nvPr/>
          </p:nvSpPr>
          <p:spPr bwMode="auto">
            <a:xfrm>
              <a:off x="4299" y="267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59" name="Rectangle 915"/>
            <p:cNvSpPr>
              <a:spLocks noChangeArrowheads="1"/>
            </p:cNvSpPr>
            <p:nvPr/>
          </p:nvSpPr>
          <p:spPr bwMode="auto">
            <a:xfrm>
              <a:off x="4219" y="2705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60" name="Rectangle 916"/>
            <p:cNvSpPr>
              <a:spLocks noChangeArrowheads="1"/>
            </p:cNvSpPr>
            <p:nvPr/>
          </p:nvSpPr>
          <p:spPr bwMode="auto">
            <a:xfrm>
              <a:off x="4299" y="2582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61" name="Rectangle 917"/>
            <p:cNvSpPr>
              <a:spLocks noChangeArrowheads="1"/>
            </p:cNvSpPr>
            <p:nvPr/>
          </p:nvSpPr>
          <p:spPr bwMode="auto">
            <a:xfrm>
              <a:off x="4446" y="2690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62" name="Rectangle 918"/>
            <p:cNvSpPr>
              <a:spLocks noChangeArrowheads="1"/>
            </p:cNvSpPr>
            <p:nvPr/>
          </p:nvSpPr>
          <p:spPr bwMode="auto">
            <a:xfrm>
              <a:off x="4118" y="2726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63" name="Rectangle 919"/>
            <p:cNvSpPr>
              <a:spLocks noChangeArrowheads="1"/>
            </p:cNvSpPr>
            <p:nvPr/>
          </p:nvSpPr>
          <p:spPr bwMode="auto">
            <a:xfrm>
              <a:off x="4263" y="2661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64" name="Rectangle 920"/>
            <p:cNvSpPr>
              <a:spLocks noChangeArrowheads="1"/>
            </p:cNvSpPr>
            <p:nvPr/>
          </p:nvSpPr>
          <p:spPr bwMode="auto">
            <a:xfrm>
              <a:off x="4299" y="2567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65" name="Rectangle 921"/>
            <p:cNvSpPr>
              <a:spLocks noChangeArrowheads="1"/>
            </p:cNvSpPr>
            <p:nvPr/>
          </p:nvSpPr>
          <p:spPr bwMode="auto">
            <a:xfrm>
              <a:off x="4154" y="2618"/>
              <a:ext cx="36" cy="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66" name="Rectangle 922"/>
            <p:cNvSpPr>
              <a:spLocks noChangeArrowheads="1"/>
            </p:cNvSpPr>
            <p:nvPr/>
          </p:nvSpPr>
          <p:spPr bwMode="auto">
            <a:xfrm>
              <a:off x="4118" y="2632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67" name="Rectangle 923"/>
            <p:cNvSpPr>
              <a:spLocks noChangeArrowheads="1"/>
            </p:cNvSpPr>
            <p:nvPr/>
          </p:nvSpPr>
          <p:spPr bwMode="auto">
            <a:xfrm>
              <a:off x="4001" y="262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68" name="Rectangle 924"/>
            <p:cNvSpPr>
              <a:spLocks noChangeArrowheads="1"/>
            </p:cNvSpPr>
            <p:nvPr/>
          </p:nvSpPr>
          <p:spPr bwMode="auto">
            <a:xfrm>
              <a:off x="4154" y="2625"/>
              <a:ext cx="36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69" name="Rectangle 925"/>
            <p:cNvSpPr>
              <a:spLocks noChangeArrowheads="1"/>
            </p:cNvSpPr>
            <p:nvPr/>
          </p:nvSpPr>
          <p:spPr bwMode="auto">
            <a:xfrm>
              <a:off x="4525" y="2712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70" name="Rectangle 926"/>
            <p:cNvSpPr>
              <a:spLocks noChangeArrowheads="1"/>
            </p:cNvSpPr>
            <p:nvPr/>
          </p:nvSpPr>
          <p:spPr bwMode="auto">
            <a:xfrm>
              <a:off x="4525" y="267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71" name="Rectangle 927"/>
            <p:cNvSpPr>
              <a:spLocks noChangeArrowheads="1"/>
            </p:cNvSpPr>
            <p:nvPr/>
          </p:nvSpPr>
          <p:spPr bwMode="auto">
            <a:xfrm>
              <a:off x="4184" y="2675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72" name="Rectangle 928"/>
            <p:cNvSpPr>
              <a:spLocks noChangeArrowheads="1"/>
            </p:cNvSpPr>
            <p:nvPr/>
          </p:nvSpPr>
          <p:spPr bwMode="auto">
            <a:xfrm>
              <a:off x="4446" y="2690"/>
              <a:ext cx="43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73" name="Rectangle 929"/>
            <p:cNvSpPr>
              <a:spLocks noChangeArrowheads="1"/>
            </p:cNvSpPr>
            <p:nvPr/>
          </p:nvSpPr>
          <p:spPr bwMode="auto">
            <a:xfrm>
              <a:off x="4525" y="2726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74" name="Rectangle 930"/>
            <p:cNvSpPr>
              <a:spLocks noChangeArrowheads="1"/>
            </p:cNvSpPr>
            <p:nvPr/>
          </p:nvSpPr>
          <p:spPr bwMode="auto">
            <a:xfrm>
              <a:off x="4642" y="2712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75" name="Rectangle 931"/>
            <p:cNvSpPr>
              <a:spLocks noChangeArrowheads="1"/>
            </p:cNvSpPr>
            <p:nvPr/>
          </p:nvSpPr>
          <p:spPr bwMode="auto">
            <a:xfrm>
              <a:off x="4606" y="2647"/>
              <a:ext cx="44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76" name="Rectangle 932"/>
            <p:cNvSpPr>
              <a:spLocks noChangeArrowheads="1"/>
            </p:cNvSpPr>
            <p:nvPr/>
          </p:nvSpPr>
          <p:spPr bwMode="auto">
            <a:xfrm>
              <a:off x="4416" y="2596"/>
              <a:ext cx="37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77" name="Rectangle 933"/>
            <p:cNvSpPr>
              <a:spLocks noChangeArrowheads="1"/>
            </p:cNvSpPr>
            <p:nvPr/>
          </p:nvSpPr>
          <p:spPr bwMode="auto">
            <a:xfrm>
              <a:off x="4446" y="2539"/>
              <a:ext cx="43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78" name="Rectangle 934"/>
            <p:cNvSpPr>
              <a:spLocks noChangeArrowheads="1"/>
            </p:cNvSpPr>
            <p:nvPr/>
          </p:nvSpPr>
          <p:spPr bwMode="auto">
            <a:xfrm>
              <a:off x="4299" y="2625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79" name="Rectangle 935"/>
            <p:cNvSpPr>
              <a:spLocks noChangeArrowheads="1"/>
            </p:cNvSpPr>
            <p:nvPr/>
          </p:nvSpPr>
          <p:spPr bwMode="auto">
            <a:xfrm>
              <a:off x="4336" y="2588"/>
              <a:ext cx="44" cy="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80" name="Rectangle 936"/>
            <p:cNvSpPr>
              <a:spLocks noChangeArrowheads="1"/>
            </p:cNvSpPr>
            <p:nvPr/>
          </p:nvSpPr>
          <p:spPr bwMode="auto">
            <a:xfrm>
              <a:off x="4380" y="2610"/>
              <a:ext cx="44" cy="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81" name="Freeform 937"/>
            <p:cNvSpPr>
              <a:spLocks/>
            </p:cNvSpPr>
            <p:nvPr/>
          </p:nvSpPr>
          <p:spPr bwMode="auto">
            <a:xfrm>
              <a:off x="3374" y="2697"/>
              <a:ext cx="1516" cy="282"/>
            </a:xfrm>
            <a:custGeom>
              <a:avLst/>
              <a:gdLst>
                <a:gd name="T0" fmla="*/ 0 w 208"/>
                <a:gd name="T1" fmla="*/ 0 h 39"/>
                <a:gd name="T2" fmla="*/ 2147483647 w 208"/>
                <a:gd name="T3" fmla="*/ 2147483647 h 39"/>
                <a:gd name="T4" fmla="*/ 2147483647 w 208"/>
                <a:gd name="T5" fmla="*/ 2147483647 h 39"/>
                <a:gd name="T6" fmla="*/ 2147483647 w 208"/>
                <a:gd name="T7" fmla="*/ 2147483647 h 39"/>
                <a:gd name="T8" fmla="*/ 2147483647 w 208"/>
                <a:gd name="T9" fmla="*/ 2147483647 h 39"/>
                <a:gd name="T10" fmla="*/ 2147483647 w 208"/>
                <a:gd name="T11" fmla="*/ 2147483647 h 39"/>
                <a:gd name="T12" fmla="*/ 2147483647 w 208"/>
                <a:gd name="T13" fmla="*/ 2147483647 h 39"/>
                <a:gd name="T14" fmla="*/ 2147483647 w 208"/>
                <a:gd name="T15" fmla="*/ 2147483647 h 39"/>
                <a:gd name="T16" fmla="*/ 2147483647 w 208"/>
                <a:gd name="T17" fmla="*/ 2147483647 h 39"/>
                <a:gd name="T18" fmla="*/ 2147483647 w 208"/>
                <a:gd name="T19" fmla="*/ 2147483647 h 39"/>
                <a:gd name="T20" fmla="*/ 2147483647 w 208"/>
                <a:gd name="T21" fmla="*/ 2147483647 h 39"/>
                <a:gd name="T22" fmla="*/ 2147483647 w 208"/>
                <a:gd name="T23" fmla="*/ 2147483647 h 39"/>
                <a:gd name="T24" fmla="*/ 2147483647 w 208"/>
                <a:gd name="T25" fmla="*/ 2147483647 h 39"/>
                <a:gd name="T26" fmla="*/ 2147483647 w 208"/>
                <a:gd name="T27" fmla="*/ 2147483647 h 39"/>
                <a:gd name="T28" fmla="*/ 2147483647 w 208"/>
                <a:gd name="T29" fmla="*/ 2147483647 h 39"/>
                <a:gd name="T30" fmla="*/ 2147483647 w 208"/>
                <a:gd name="T31" fmla="*/ 2147483647 h 39"/>
                <a:gd name="T32" fmla="*/ 2147483647 w 208"/>
                <a:gd name="T33" fmla="*/ 2147483647 h 39"/>
                <a:gd name="T34" fmla="*/ 2147483647 w 208"/>
                <a:gd name="T35" fmla="*/ 2147483647 h 39"/>
                <a:gd name="T36" fmla="*/ 2147483647 w 208"/>
                <a:gd name="T37" fmla="*/ 2147483647 h 39"/>
                <a:gd name="T38" fmla="*/ 2147483647 w 208"/>
                <a:gd name="T39" fmla="*/ 2147483647 h 39"/>
                <a:gd name="T40" fmla="*/ 2147483647 w 208"/>
                <a:gd name="T41" fmla="*/ 2147483647 h 39"/>
                <a:gd name="T42" fmla="*/ 2147483647 w 208"/>
                <a:gd name="T43" fmla="*/ 2147483647 h 39"/>
                <a:gd name="T44" fmla="*/ 2147483647 w 208"/>
                <a:gd name="T45" fmla="*/ 2147483647 h 39"/>
                <a:gd name="T46" fmla="*/ 2147483647 w 208"/>
                <a:gd name="T47" fmla="*/ 2147483647 h 39"/>
                <a:gd name="T48" fmla="*/ 2147483647 w 208"/>
                <a:gd name="T49" fmla="*/ 2147483647 h 39"/>
                <a:gd name="T50" fmla="*/ 2147483647 w 208"/>
                <a:gd name="T51" fmla="*/ 2147483647 h 39"/>
                <a:gd name="T52" fmla="*/ 2147483647 w 208"/>
                <a:gd name="T53" fmla="*/ 2147483647 h 39"/>
                <a:gd name="T54" fmla="*/ 2147483647 w 208"/>
                <a:gd name="T55" fmla="*/ 2147483647 h 39"/>
                <a:gd name="T56" fmla="*/ 2147483647 w 208"/>
                <a:gd name="T57" fmla="*/ 2147483647 h 39"/>
                <a:gd name="T58" fmla="*/ 2147483647 w 208"/>
                <a:gd name="T59" fmla="*/ 2147483647 h 39"/>
                <a:gd name="T60" fmla="*/ 2147483647 w 208"/>
                <a:gd name="T61" fmla="*/ 2147483647 h 39"/>
                <a:gd name="T62" fmla="*/ 2147483647 w 208"/>
                <a:gd name="T63" fmla="*/ 2147483647 h 39"/>
                <a:gd name="T64" fmla="*/ 2147483647 w 208"/>
                <a:gd name="T65" fmla="*/ 2147483647 h 39"/>
                <a:gd name="T66" fmla="*/ 2147483647 w 208"/>
                <a:gd name="T67" fmla="*/ 2147483647 h 39"/>
                <a:gd name="T68" fmla="*/ 2147483647 w 208"/>
                <a:gd name="T69" fmla="*/ 2147483647 h 39"/>
                <a:gd name="T70" fmla="*/ 2147483647 w 208"/>
                <a:gd name="T71" fmla="*/ 2147483647 h 39"/>
                <a:gd name="T72" fmla="*/ 2147483647 w 208"/>
                <a:gd name="T73" fmla="*/ 2147483647 h 39"/>
                <a:gd name="T74" fmla="*/ 2147483647 w 208"/>
                <a:gd name="T75" fmla="*/ 2147483647 h 39"/>
                <a:gd name="T76" fmla="*/ 2147483647 w 208"/>
                <a:gd name="T77" fmla="*/ 2147483647 h 39"/>
                <a:gd name="T78" fmla="*/ 2147483647 w 208"/>
                <a:gd name="T79" fmla="*/ 2147483647 h 39"/>
                <a:gd name="T80" fmla="*/ 2147483647 w 208"/>
                <a:gd name="T81" fmla="*/ 2147483647 h 39"/>
                <a:gd name="T82" fmla="*/ 2147483647 w 208"/>
                <a:gd name="T83" fmla="*/ 2147483647 h 39"/>
                <a:gd name="T84" fmla="*/ 2147483647 w 208"/>
                <a:gd name="T85" fmla="*/ 2147483647 h 39"/>
                <a:gd name="T86" fmla="*/ 2147483647 w 208"/>
                <a:gd name="T87" fmla="*/ 2147483647 h 39"/>
                <a:gd name="T88" fmla="*/ 2147483647 w 208"/>
                <a:gd name="T89" fmla="*/ 2147483647 h 39"/>
                <a:gd name="T90" fmla="*/ 2147483647 w 208"/>
                <a:gd name="T91" fmla="*/ 2147483647 h 39"/>
                <a:gd name="T92" fmla="*/ 2147483647 w 208"/>
                <a:gd name="T93" fmla="*/ 2147483647 h 39"/>
                <a:gd name="T94" fmla="*/ 2147483647 w 208"/>
                <a:gd name="T95" fmla="*/ 2147483647 h 39"/>
                <a:gd name="T96" fmla="*/ 2147483647 w 208"/>
                <a:gd name="T97" fmla="*/ 2147483647 h 39"/>
                <a:gd name="T98" fmla="*/ 2147483647 w 208"/>
                <a:gd name="T99" fmla="*/ 2147483647 h 39"/>
                <a:gd name="T100" fmla="*/ 2147483647 w 208"/>
                <a:gd name="T101" fmla="*/ 2147483647 h 39"/>
                <a:gd name="T102" fmla="*/ 2147483647 w 208"/>
                <a:gd name="T103" fmla="*/ 2147483647 h 39"/>
                <a:gd name="T104" fmla="*/ 2147483647 w 208"/>
                <a:gd name="T105" fmla="*/ 2147483647 h 39"/>
                <a:gd name="T106" fmla="*/ 2147483647 w 208"/>
                <a:gd name="T107" fmla="*/ 2147483647 h 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8"/>
                <a:gd name="T163" fmla="*/ 0 h 39"/>
                <a:gd name="T164" fmla="*/ 208 w 208"/>
                <a:gd name="T165" fmla="*/ 39 h 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8" h="39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2" y="3"/>
                  </a:lnTo>
                  <a:lnTo>
                    <a:pt x="16" y="4"/>
                  </a:lnTo>
                  <a:lnTo>
                    <a:pt x="20" y="5"/>
                  </a:lnTo>
                  <a:lnTo>
                    <a:pt x="24" y="6"/>
                  </a:lnTo>
                  <a:lnTo>
                    <a:pt x="27" y="7"/>
                  </a:lnTo>
                  <a:lnTo>
                    <a:pt x="31" y="8"/>
                  </a:lnTo>
                  <a:lnTo>
                    <a:pt x="35" y="9"/>
                  </a:lnTo>
                  <a:lnTo>
                    <a:pt x="39" y="10"/>
                  </a:lnTo>
                  <a:lnTo>
                    <a:pt x="43" y="11"/>
                  </a:lnTo>
                  <a:lnTo>
                    <a:pt x="47" y="12"/>
                  </a:lnTo>
                  <a:lnTo>
                    <a:pt x="51" y="13"/>
                  </a:lnTo>
                  <a:lnTo>
                    <a:pt x="55" y="14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6" y="16"/>
                  </a:lnTo>
                  <a:lnTo>
                    <a:pt x="70" y="17"/>
                  </a:lnTo>
                  <a:lnTo>
                    <a:pt x="74" y="18"/>
                  </a:lnTo>
                  <a:lnTo>
                    <a:pt x="78" y="19"/>
                  </a:lnTo>
                  <a:lnTo>
                    <a:pt x="82" y="19"/>
                  </a:lnTo>
                  <a:lnTo>
                    <a:pt x="86" y="20"/>
                  </a:lnTo>
                  <a:lnTo>
                    <a:pt x="90" y="21"/>
                  </a:lnTo>
                  <a:lnTo>
                    <a:pt x="94" y="22"/>
                  </a:lnTo>
                  <a:lnTo>
                    <a:pt x="98" y="23"/>
                  </a:lnTo>
                  <a:lnTo>
                    <a:pt x="102" y="23"/>
                  </a:lnTo>
                  <a:lnTo>
                    <a:pt x="107" y="24"/>
                  </a:lnTo>
                  <a:lnTo>
                    <a:pt x="110" y="25"/>
                  </a:lnTo>
                  <a:lnTo>
                    <a:pt x="114" y="25"/>
                  </a:lnTo>
                  <a:lnTo>
                    <a:pt x="118" y="26"/>
                  </a:lnTo>
                  <a:lnTo>
                    <a:pt x="122" y="27"/>
                  </a:lnTo>
                  <a:lnTo>
                    <a:pt x="126" y="28"/>
                  </a:lnTo>
                  <a:lnTo>
                    <a:pt x="130" y="28"/>
                  </a:lnTo>
                  <a:lnTo>
                    <a:pt x="134" y="29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6" y="30"/>
                  </a:lnTo>
                  <a:lnTo>
                    <a:pt x="149" y="30"/>
                  </a:lnTo>
                  <a:lnTo>
                    <a:pt x="153" y="31"/>
                  </a:lnTo>
                  <a:lnTo>
                    <a:pt x="157" y="32"/>
                  </a:lnTo>
                  <a:lnTo>
                    <a:pt x="161" y="32"/>
                  </a:lnTo>
                  <a:lnTo>
                    <a:pt x="165" y="33"/>
                  </a:lnTo>
                  <a:lnTo>
                    <a:pt x="169" y="33"/>
                  </a:lnTo>
                  <a:lnTo>
                    <a:pt x="173" y="34"/>
                  </a:lnTo>
                  <a:lnTo>
                    <a:pt x="177" y="35"/>
                  </a:lnTo>
                  <a:lnTo>
                    <a:pt x="181" y="35"/>
                  </a:lnTo>
                  <a:lnTo>
                    <a:pt x="185" y="36"/>
                  </a:lnTo>
                  <a:lnTo>
                    <a:pt x="188" y="36"/>
                  </a:lnTo>
                  <a:lnTo>
                    <a:pt x="192" y="37"/>
                  </a:lnTo>
                  <a:lnTo>
                    <a:pt x="196" y="37"/>
                  </a:lnTo>
                  <a:lnTo>
                    <a:pt x="200" y="38"/>
                  </a:lnTo>
                  <a:lnTo>
                    <a:pt x="204" y="38"/>
                  </a:lnTo>
                  <a:lnTo>
                    <a:pt x="208" y="39"/>
                  </a:lnTo>
                </a:path>
              </a:pathLst>
            </a:custGeom>
            <a:noFill/>
            <a:ln w="17526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82" name="Freeform 938"/>
            <p:cNvSpPr>
              <a:spLocks/>
            </p:cNvSpPr>
            <p:nvPr/>
          </p:nvSpPr>
          <p:spPr bwMode="auto">
            <a:xfrm>
              <a:off x="3374" y="2343"/>
              <a:ext cx="36" cy="22"/>
            </a:xfrm>
            <a:custGeom>
              <a:avLst/>
              <a:gdLst>
                <a:gd name="T0" fmla="*/ 267 w 28"/>
                <a:gd name="T1" fmla="*/ 0 h 17"/>
                <a:gd name="T2" fmla="*/ 1205 w 28"/>
                <a:gd name="T3" fmla="*/ 221 h 17"/>
                <a:gd name="T4" fmla="*/ 1012 w 28"/>
                <a:gd name="T5" fmla="*/ 802 h 17"/>
                <a:gd name="T6" fmla="*/ 0 w 28"/>
                <a:gd name="T7" fmla="*/ 221 h 17"/>
                <a:gd name="T8" fmla="*/ 267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6" y="0"/>
                  </a:moveTo>
                  <a:lnTo>
                    <a:pt x="28" y="5"/>
                  </a:lnTo>
                  <a:lnTo>
                    <a:pt x="23" y="17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83" name="Freeform 939"/>
            <p:cNvSpPr>
              <a:spLocks/>
            </p:cNvSpPr>
            <p:nvPr/>
          </p:nvSpPr>
          <p:spPr bwMode="auto">
            <a:xfrm>
              <a:off x="3404" y="2349"/>
              <a:ext cx="28" cy="22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286 h 17"/>
                <a:gd name="T4" fmla="*/ 831 w 22"/>
                <a:gd name="T5" fmla="*/ 802 h 17"/>
                <a:gd name="T6" fmla="*/ 0 w 22"/>
                <a:gd name="T7" fmla="*/ 59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84" name="Freeform 940"/>
            <p:cNvSpPr>
              <a:spLocks/>
            </p:cNvSpPr>
            <p:nvPr/>
          </p:nvSpPr>
          <p:spPr bwMode="auto">
            <a:xfrm>
              <a:off x="3432" y="2357"/>
              <a:ext cx="37" cy="30"/>
            </a:xfrm>
            <a:custGeom>
              <a:avLst/>
              <a:gdLst>
                <a:gd name="T0" fmla="*/ 254 w 29"/>
                <a:gd name="T1" fmla="*/ 0 h 23"/>
                <a:gd name="T2" fmla="*/ 1115 w 29"/>
                <a:gd name="T3" fmla="*/ 554 h 23"/>
                <a:gd name="T4" fmla="*/ 874 w 29"/>
                <a:gd name="T5" fmla="*/ 1230 h 23"/>
                <a:gd name="T6" fmla="*/ 0 w 29"/>
                <a:gd name="T7" fmla="*/ 554 h 23"/>
                <a:gd name="T8" fmla="*/ 254 w 2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6" y="0"/>
                  </a:moveTo>
                  <a:lnTo>
                    <a:pt x="29" y="11"/>
                  </a:lnTo>
                  <a:lnTo>
                    <a:pt x="23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85" name="Freeform 941"/>
            <p:cNvSpPr>
              <a:spLocks/>
            </p:cNvSpPr>
            <p:nvPr/>
          </p:nvSpPr>
          <p:spPr bwMode="auto">
            <a:xfrm>
              <a:off x="3461" y="2371"/>
              <a:ext cx="22" cy="22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286 h 17"/>
                <a:gd name="T4" fmla="*/ 511 w 17"/>
                <a:gd name="T5" fmla="*/ 802 h 17"/>
                <a:gd name="T6" fmla="*/ 0 w 17"/>
                <a:gd name="T7" fmla="*/ 591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6"/>
                  </a:lnTo>
                  <a:lnTo>
                    <a:pt x="11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86" name="Freeform 942"/>
            <p:cNvSpPr>
              <a:spLocks/>
            </p:cNvSpPr>
            <p:nvPr/>
          </p:nvSpPr>
          <p:spPr bwMode="auto">
            <a:xfrm>
              <a:off x="3535" y="2408"/>
              <a:ext cx="21" cy="22"/>
            </a:xfrm>
            <a:custGeom>
              <a:avLst/>
              <a:gdLst>
                <a:gd name="T0" fmla="*/ 115 w 17"/>
                <a:gd name="T1" fmla="*/ 0 h 17"/>
                <a:gd name="T2" fmla="*/ 408 w 17"/>
                <a:gd name="T3" fmla="*/ 221 h 17"/>
                <a:gd name="T4" fmla="*/ 267 w 17"/>
                <a:gd name="T5" fmla="*/ 802 h 17"/>
                <a:gd name="T6" fmla="*/ 0 w 17"/>
                <a:gd name="T7" fmla="*/ 511 h 17"/>
                <a:gd name="T8" fmla="*/ 11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5" y="0"/>
                  </a:moveTo>
                  <a:lnTo>
                    <a:pt x="17" y="5"/>
                  </a:lnTo>
                  <a:lnTo>
                    <a:pt x="11" y="17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87" name="Freeform 943"/>
            <p:cNvSpPr>
              <a:spLocks/>
            </p:cNvSpPr>
            <p:nvPr/>
          </p:nvSpPr>
          <p:spPr bwMode="auto">
            <a:xfrm>
              <a:off x="3549" y="2415"/>
              <a:ext cx="22" cy="21"/>
            </a:xfrm>
            <a:custGeom>
              <a:avLst/>
              <a:gdLst>
                <a:gd name="T0" fmla="*/ 0 w 17"/>
                <a:gd name="T1" fmla="*/ 0 h 17"/>
                <a:gd name="T2" fmla="*/ 802 w 17"/>
                <a:gd name="T3" fmla="*/ 142 h 17"/>
                <a:gd name="T4" fmla="*/ 802 w 17"/>
                <a:gd name="T5" fmla="*/ 408 h 17"/>
                <a:gd name="T6" fmla="*/ 0 w 17"/>
                <a:gd name="T7" fmla="*/ 285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7" y="6"/>
                  </a:lnTo>
                  <a:lnTo>
                    <a:pt x="17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88" name="Freeform 944"/>
            <p:cNvSpPr>
              <a:spLocks/>
            </p:cNvSpPr>
            <p:nvPr/>
          </p:nvSpPr>
          <p:spPr bwMode="auto">
            <a:xfrm>
              <a:off x="3571" y="2422"/>
              <a:ext cx="37" cy="30"/>
            </a:xfrm>
            <a:custGeom>
              <a:avLst/>
              <a:gdLst>
                <a:gd name="T0" fmla="*/ 254 w 29"/>
                <a:gd name="T1" fmla="*/ 0 h 23"/>
                <a:gd name="T2" fmla="*/ 1115 w 29"/>
                <a:gd name="T3" fmla="*/ 554 h 23"/>
                <a:gd name="T4" fmla="*/ 874 w 29"/>
                <a:gd name="T5" fmla="*/ 1230 h 23"/>
                <a:gd name="T6" fmla="*/ 0 w 29"/>
                <a:gd name="T7" fmla="*/ 554 h 23"/>
                <a:gd name="T8" fmla="*/ 254 w 2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6" y="0"/>
                  </a:moveTo>
                  <a:lnTo>
                    <a:pt x="29" y="11"/>
                  </a:lnTo>
                  <a:lnTo>
                    <a:pt x="23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89" name="Freeform 945"/>
            <p:cNvSpPr>
              <a:spLocks/>
            </p:cNvSpPr>
            <p:nvPr/>
          </p:nvSpPr>
          <p:spPr bwMode="auto">
            <a:xfrm>
              <a:off x="3600" y="2436"/>
              <a:ext cx="36" cy="30"/>
            </a:xfrm>
            <a:custGeom>
              <a:avLst/>
              <a:gdLst>
                <a:gd name="T0" fmla="*/ 267 w 28"/>
                <a:gd name="T1" fmla="*/ 0 h 23"/>
                <a:gd name="T2" fmla="*/ 1205 w 28"/>
                <a:gd name="T3" fmla="*/ 655 h 23"/>
                <a:gd name="T4" fmla="*/ 1012 w 28"/>
                <a:gd name="T5" fmla="*/ 1230 h 23"/>
                <a:gd name="T6" fmla="*/ 0 w 28"/>
                <a:gd name="T7" fmla="*/ 655 h 23"/>
                <a:gd name="T8" fmla="*/ 267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6" y="0"/>
                  </a:moveTo>
                  <a:lnTo>
                    <a:pt x="28" y="12"/>
                  </a:lnTo>
                  <a:lnTo>
                    <a:pt x="23" y="23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90" name="Freeform 946"/>
            <p:cNvSpPr>
              <a:spLocks/>
            </p:cNvSpPr>
            <p:nvPr/>
          </p:nvSpPr>
          <p:spPr bwMode="auto">
            <a:xfrm>
              <a:off x="3688" y="2473"/>
              <a:ext cx="29" cy="22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221 h 17"/>
                <a:gd name="T4" fmla="*/ 754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91" name="Freeform 947"/>
            <p:cNvSpPr>
              <a:spLocks/>
            </p:cNvSpPr>
            <p:nvPr/>
          </p:nvSpPr>
          <p:spPr bwMode="auto">
            <a:xfrm>
              <a:off x="3717" y="2480"/>
              <a:ext cx="36" cy="29"/>
            </a:xfrm>
            <a:custGeom>
              <a:avLst/>
              <a:gdLst>
                <a:gd name="T0" fmla="*/ 208 w 28"/>
                <a:gd name="T1" fmla="*/ 0 h 23"/>
                <a:gd name="T2" fmla="*/ 1205 w 28"/>
                <a:gd name="T3" fmla="*/ 390 h 23"/>
                <a:gd name="T4" fmla="*/ 937 w 28"/>
                <a:gd name="T5" fmla="*/ 754 h 23"/>
                <a:gd name="T6" fmla="*/ 0 w 28"/>
                <a:gd name="T7" fmla="*/ 390 h 23"/>
                <a:gd name="T8" fmla="*/ 208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5" y="0"/>
                  </a:moveTo>
                  <a:lnTo>
                    <a:pt x="28" y="12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92" name="Freeform 948"/>
            <p:cNvSpPr>
              <a:spLocks/>
            </p:cNvSpPr>
            <p:nvPr/>
          </p:nvSpPr>
          <p:spPr bwMode="auto">
            <a:xfrm>
              <a:off x="3745" y="2495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21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93" name="Freeform 949"/>
            <p:cNvSpPr>
              <a:spLocks/>
            </p:cNvSpPr>
            <p:nvPr/>
          </p:nvSpPr>
          <p:spPr bwMode="auto">
            <a:xfrm>
              <a:off x="3775" y="2501"/>
              <a:ext cx="22" cy="22"/>
            </a:xfrm>
            <a:custGeom>
              <a:avLst/>
              <a:gdLst>
                <a:gd name="T0" fmla="*/ 286 w 17"/>
                <a:gd name="T1" fmla="*/ 0 h 17"/>
                <a:gd name="T2" fmla="*/ 802 w 17"/>
                <a:gd name="T3" fmla="*/ 286 h 17"/>
                <a:gd name="T4" fmla="*/ 511 w 17"/>
                <a:gd name="T5" fmla="*/ 802 h 17"/>
                <a:gd name="T6" fmla="*/ 0 w 17"/>
                <a:gd name="T7" fmla="*/ 591 h 17"/>
                <a:gd name="T8" fmla="*/ 28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0"/>
                  </a:moveTo>
                  <a:lnTo>
                    <a:pt x="17" y="6"/>
                  </a:lnTo>
                  <a:lnTo>
                    <a:pt x="11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94" name="Freeform 950"/>
            <p:cNvSpPr>
              <a:spLocks/>
            </p:cNvSpPr>
            <p:nvPr/>
          </p:nvSpPr>
          <p:spPr bwMode="auto">
            <a:xfrm>
              <a:off x="3848" y="2531"/>
              <a:ext cx="14" cy="22"/>
            </a:xfrm>
            <a:custGeom>
              <a:avLst/>
              <a:gdLst>
                <a:gd name="T0" fmla="*/ 196 w 11"/>
                <a:gd name="T1" fmla="*/ 0 h 17"/>
                <a:gd name="T2" fmla="*/ 414 w 11"/>
                <a:gd name="T3" fmla="*/ 286 h 17"/>
                <a:gd name="T4" fmla="*/ 196 w 11"/>
                <a:gd name="T5" fmla="*/ 802 h 17"/>
                <a:gd name="T6" fmla="*/ 0 w 11"/>
                <a:gd name="T7" fmla="*/ 511 h 17"/>
                <a:gd name="T8" fmla="*/ 196 w 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7"/>
                <a:gd name="T17" fmla="*/ 11 w 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7">
                  <a:moveTo>
                    <a:pt x="5" y="0"/>
                  </a:moveTo>
                  <a:lnTo>
                    <a:pt x="11" y="6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95" name="Freeform 951"/>
            <p:cNvSpPr>
              <a:spLocks/>
            </p:cNvSpPr>
            <p:nvPr/>
          </p:nvSpPr>
          <p:spPr bwMode="auto">
            <a:xfrm>
              <a:off x="3855" y="2539"/>
              <a:ext cx="29" cy="21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115 h 17"/>
                <a:gd name="T4" fmla="*/ 754 w 23"/>
                <a:gd name="T5" fmla="*/ 408 h 17"/>
                <a:gd name="T6" fmla="*/ 0 w 23"/>
                <a:gd name="T7" fmla="*/ 267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96" name="Freeform 952"/>
            <p:cNvSpPr>
              <a:spLocks/>
            </p:cNvSpPr>
            <p:nvPr/>
          </p:nvSpPr>
          <p:spPr bwMode="auto">
            <a:xfrm>
              <a:off x="3884" y="2545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9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97" name="Freeform 953"/>
            <p:cNvSpPr>
              <a:spLocks/>
            </p:cNvSpPr>
            <p:nvPr/>
          </p:nvSpPr>
          <p:spPr bwMode="auto">
            <a:xfrm>
              <a:off x="3914" y="2553"/>
              <a:ext cx="36" cy="29"/>
            </a:xfrm>
            <a:custGeom>
              <a:avLst/>
              <a:gdLst>
                <a:gd name="T0" fmla="*/ 208 w 28"/>
                <a:gd name="T1" fmla="*/ 0 h 23"/>
                <a:gd name="T2" fmla="*/ 1205 w 28"/>
                <a:gd name="T3" fmla="*/ 376 h 23"/>
                <a:gd name="T4" fmla="*/ 937 w 28"/>
                <a:gd name="T5" fmla="*/ 754 h 23"/>
                <a:gd name="T6" fmla="*/ 0 w 28"/>
                <a:gd name="T7" fmla="*/ 376 h 23"/>
                <a:gd name="T8" fmla="*/ 208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5" y="0"/>
                  </a:moveTo>
                  <a:lnTo>
                    <a:pt x="28" y="11"/>
                  </a:lnTo>
                  <a:lnTo>
                    <a:pt x="22" y="23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98" name="Freeform 954"/>
            <p:cNvSpPr>
              <a:spLocks/>
            </p:cNvSpPr>
            <p:nvPr/>
          </p:nvSpPr>
          <p:spPr bwMode="auto">
            <a:xfrm>
              <a:off x="4001" y="2582"/>
              <a:ext cx="36" cy="28"/>
            </a:xfrm>
            <a:custGeom>
              <a:avLst/>
              <a:gdLst>
                <a:gd name="T0" fmla="*/ 267 w 28"/>
                <a:gd name="T1" fmla="*/ 0 h 22"/>
                <a:gd name="T2" fmla="*/ 1205 w 28"/>
                <a:gd name="T3" fmla="*/ 414 h 22"/>
                <a:gd name="T4" fmla="*/ 1012 w 28"/>
                <a:gd name="T5" fmla="*/ 831 h 22"/>
                <a:gd name="T6" fmla="*/ 0 w 28"/>
                <a:gd name="T7" fmla="*/ 414 h 22"/>
                <a:gd name="T8" fmla="*/ 267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6" y="0"/>
                  </a:moveTo>
                  <a:lnTo>
                    <a:pt x="28" y="11"/>
                  </a:lnTo>
                  <a:lnTo>
                    <a:pt x="23" y="22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299" name="Freeform 955"/>
            <p:cNvSpPr>
              <a:spLocks/>
            </p:cNvSpPr>
            <p:nvPr/>
          </p:nvSpPr>
          <p:spPr bwMode="auto">
            <a:xfrm>
              <a:off x="4031" y="2596"/>
              <a:ext cx="28" cy="22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286 h 17"/>
                <a:gd name="T4" fmla="*/ 831 w 22"/>
                <a:gd name="T5" fmla="*/ 802 h 17"/>
                <a:gd name="T6" fmla="*/ 0 w 22"/>
                <a:gd name="T7" fmla="*/ 51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00" name="Freeform 956"/>
            <p:cNvSpPr>
              <a:spLocks/>
            </p:cNvSpPr>
            <p:nvPr/>
          </p:nvSpPr>
          <p:spPr bwMode="auto">
            <a:xfrm>
              <a:off x="4059" y="2604"/>
              <a:ext cx="29" cy="21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115 h 17"/>
                <a:gd name="T4" fmla="*/ 754 w 23"/>
                <a:gd name="T5" fmla="*/ 408 h 17"/>
                <a:gd name="T6" fmla="*/ 0 w 23"/>
                <a:gd name="T7" fmla="*/ 267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01" name="Freeform 957"/>
            <p:cNvSpPr>
              <a:spLocks/>
            </p:cNvSpPr>
            <p:nvPr/>
          </p:nvSpPr>
          <p:spPr bwMode="auto">
            <a:xfrm>
              <a:off x="4088" y="2610"/>
              <a:ext cx="22" cy="15"/>
            </a:xfrm>
            <a:custGeom>
              <a:avLst/>
              <a:gdLst>
                <a:gd name="T0" fmla="*/ 286 w 17"/>
                <a:gd name="T1" fmla="*/ 0 h 12"/>
                <a:gd name="T2" fmla="*/ 802 w 17"/>
                <a:gd name="T3" fmla="*/ 186 h 12"/>
                <a:gd name="T4" fmla="*/ 511 w 17"/>
                <a:gd name="T5" fmla="*/ 350 h 12"/>
                <a:gd name="T6" fmla="*/ 0 w 17"/>
                <a:gd name="T7" fmla="*/ 350 h 12"/>
                <a:gd name="T8" fmla="*/ 286 w 1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2"/>
                <a:gd name="T17" fmla="*/ 17 w 1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2">
                  <a:moveTo>
                    <a:pt x="6" y="0"/>
                  </a:moveTo>
                  <a:lnTo>
                    <a:pt x="17" y="6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02" name="Freeform 958"/>
            <p:cNvSpPr>
              <a:spLocks/>
            </p:cNvSpPr>
            <p:nvPr/>
          </p:nvSpPr>
          <p:spPr bwMode="auto">
            <a:xfrm>
              <a:off x="4154" y="2625"/>
              <a:ext cx="30" cy="22"/>
            </a:xfrm>
            <a:custGeom>
              <a:avLst/>
              <a:gdLst>
                <a:gd name="T0" fmla="*/ 322 w 23"/>
                <a:gd name="T1" fmla="*/ 0 h 17"/>
                <a:gd name="T2" fmla="*/ 1230 w 23"/>
                <a:gd name="T3" fmla="*/ 221 h 17"/>
                <a:gd name="T4" fmla="*/ 933 w 23"/>
                <a:gd name="T5" fmla="*/ 802 h 17"/>
                <a:gd name="T6" fmla="*/ 0 w 23"/>
                <a:gd name="T7" fmla="*/ 511 h 17"/>
                <a:gd name="T8" fmla="*/ 322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5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03" name="Freeform 959"/>
            <p:cNvSpPr>
              <a:spLocks/>
            </p:cNvSpPr>
            <p:nvPr/>
          </p:nvSpPr>
          <p:spPr bwMode="auto">
            <a:xfrm>
              <a:off x="4176" y="2632"/>
              <a:ext cx="29" cy="21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142 h 17"/>
                <a:gd name="T4" fmla="*/ 754 w 23"/>
                <a:gd name="T5" fmla="*/ 408 h 17"/>
                <a:gd name="T6" fmla="*/ 0 w 23"/>
                <a:gd name="T7" fmla="*/ 285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04" name="Freeform 960"/>
            <p:cNvSpPr>
              <a:spLocks/>
            </p:cNvSpPr>
            <p:nvPr/>
          </p:nvSpPr>
          <p:spPr bwMode="auto">
            <a:xfrm>
              <a:off x="4205" y="2639"/>
              <a:ext cx="29" cy="22"/>
            </a:xfrm>
            <a:custGeom>
              <a:avLst/>
              <a:gdLst>
                <a:gd name="T0" fmla="*/ 0 w 22"/>
                <a:gd name="T1" fmla="*/ 0 h 17"/>
                <a:gd name="T2" fmla="*/ 1387 w 22"/>
                <a:gd name="T3" fmla="*/ 286 h 17"/>
                <a:gd name="T4" fmla="*/ 1387 w 22"/>
                <a:gd name="T5" fmla="*/ 802 h 17"/>
                <a:gd name="T6" fmla="*/ 0 w 22"/>
                <a:gd name="T7" fmla="*/ 51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05" name="Freeform 961"/>
            <p:cNvSpPr>
              <a:spLocks/>
            </p:cNvSpPr>
            <p:nvPr/>
          </p:nvSpPr>
          <p:spPr bwMode="auto">
            <a:xfrm>
              <a:off x="4234" y="2647"/>
              <a:ext cx="29" cy="22"/>
            </a:xfrm>
            <a:custGeom>
              <a:avLst/>
              <a:gdLst>
                <a:gd name="T0" fmla="*/ 200 w 23"/>
                <a:gd name="T1" fmla="*/ 0 h 17"/>
                <a:gd name="T2" fmla="*/ 754 w 23"/>
                <a:gd name="T3" fmla="*/ 221 h 17"/>
                <a:gd name="T4" fmla="*/ 538 w 23"/>
                <a:gd name="T5" fmla="*/ 802 h 17"/>
                <a:gd name="T6" fmla="*/ 0 w 23"/>
                <a:gd name="T7" fmla="*/ 511 h 17"/>
                <a:gd name="T8" fmla="*/ 20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5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06" name="Rectangle 962"/>
            <p:cNvSpPr>
              <a:spLocks noChangeArrowheads="1"/>
            </p:cNvSpPr>
            <p:nvPr/>
          </p:nvSpPr>
          <p:spPr bwMode="auto">
            <a:xfrm>
              <a:off x="4315" y="2669"/>
              <a:ext cx="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07" name="Freeform 963"/>
            <p:cNvSpPr>
              <a:spLocks/>
            </p:cNvSpPr>
            <p:nvPr/>
          </p:nvSpPr>
          <p:spPr bwMode="auto">
            <a:xfrm>
              <a:off x="4321" y="2669"/>
              <a:ext cx="30" cy="21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115 h 17"/>
                <a:gd name="T4" fmla="*/ 1230 w 23"/>
                <a:gd name="T5" fmla="*/ 408 h 17"/>
                <a:gd name="T6" fmla="*/ 0 w 23"/>
                <a:gd name="T7" fmla="*/ 267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08" name="Freeform 964"/>
            <p:cNvSpPr>
              <a:spLocks/>
            </p:cNvSpPr>
            <p:nvPr/>
          </p:nvSpPr>
          <p:spPr bwMode="auto">
            <a:xfrm>
              <a:off x="4351" y="2675"/>
              <a:ext cx="29" cy="22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286 h 17"/>
                <a:gd name="T4" fmla="*/ 754 w 23"/>
                <a:gd name="T5" fmla="*/ 802 h 17"/>
                <a:gd name="T6" fmla="*/ 0 w 23"/>
                <a:gd name="T7" fmla="*/ 59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09" name="Freeform 965"/>
            <p:cNvSpPr>
              <a:spLocks/>
            </p:cNvSpPr>
            <p:nvPr/>
          </p:nvSpPr>
          <p:spPr bwMode="auto">
            <a:xfrm>
              <a:off x="4380" y="2683"/>
              <a:ext cx="30" cy="22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286 h 17"/>
                <a:gd name="T4" fmla="*/ 1230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10" name="Rectangle 966"/>
            <p:cNvSpPr>
              <a:spLocks noChangeArrowheads="1"/>
            </p:cNvSpPr>
            <p:nvPr/>
          </p:nvSpPr>
          <p:spPr bwMode="auto">
            <a:xfrm>
              <a:off x="4410" y="2690"/>
              <a:ext cx="6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11" name="Freeform 967"/>
            <p:cNvSpPr>
              <a:spLocks/>
            </p:cNvSpPr>
            <p:nvPr/>
          </p:nvSpPr>
          <p:spPr bwMode="auto">
            <a:xfrm>
              <a:off x="4467" y="2712"/>
              <a:ext cx="30" cy="22"/>
            </a:xfrm>
            <a:custGeom>
              <a:avLst/>
              <a:gdLst>
                <a:gd name="T0" fmla="*/ 322 w 23"/>
                <a:gd name="T1" fmla="*/ 0 h 17"/>
                <a:gd name="T2" fmla="*/ 1230 w 23"/>
                <a:gd name="T3" fmla="*/ 221 h 17"/>
                <a:gd name="T4" fmla="*/ 933 w 23"/>
                <a:gd name="T5" fmla="*/ 802 h 17"/>
                <a:gd name="T6" fmla="*/ 0 w 23"/>
                <a:gd name="T7" fmla="*/ 511 h 17"/>
                <a:gd name="T8" fmla="*/ 322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5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12" name="Freeform 968"/>
            <p:cNvSpPr>
              <a:spLocks/>
            </p:cNvSpPr>
            <p:nvPr/>
          </p:nvSpPr>
          <p:spPr bwMode="auto">
            <a:xfrm>
              <a:off x="4489" y="2719"/>
              <a:ext cx="30" cy="21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142 h 17"/>
                <a:gd name="T4" fmla="*/ 1230 w 23"/>
                <a:gd name="T5" fmla="*/ 408 h 17"/>
                <a:gd name="T6" fmla="*/ 0 w 23"/>
                <a:gd name="T7" fmla="*/ 285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13" name="Rectangle 969"/>
            <p:cNvSpPr>
              <a:spLocks noChangeArrowheads="1"/>
            </p:cNvSpPr>
            <p:nvPr/>
          </p:nvSpPr>
          <p:spPr bwMode="auto">
            <a:xfrm>
              <a:off x="4519" y="2726"/>
              <a:ext cx="28" cy="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14" name="Freeform 970"/>
            <p:cNvSpPr>
              <a:spLocks/>
            </p:cNvSpPr>
            <p:nvPr/>
          </p:nvSpPr>
          <p:spPr bwMode="auto">
            <a:xfrm>
              <a:off x="4547" y="2726"/>
              <a:ext cx="30" cy="22"/>
            </a:xfrm>
            <a:custGeom>
              <a:avLst/>
              <a:gdLst>
                <a:gd name="T0" fmla="*/ 322 w 23"/>
                <a:gd name="T1" fmla="*/ 0 h 17"/>
                <a:gd name="T2" fmla="*/ 1230 w 23"/>
                <a:gd name="T3" fmla="*/ 286 h 17"/>
                <a:gd name="T4" fmla="*/ 933 w 23"/>
                <a:gd name="T5" fmla="*/ 802 h 17"/>
                <a:gd name="T6" fmla="*/ 0 w 23"/>
                <a:gd name="T7" fmla="*/ 511 h 17"/>
                <a:gd name="T8" fmla="*/ 322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6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15" name="Rectangle 971"/>
            <p:cNvSpPr>
              <a:spLocks noChangeArrowheads="1"/>
            </p:cNvSpPr>
            <p:nvPr/>
          </p:nvSpPr>
          <p:spPr bwMode="auto">
            <a:xfrm>
              <a:off x="4628" y="2748"/>
              <a:ext cx="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16" name="Freeform 972"/>
            <p:cNvSpPr>
              <a:spLocks/>
            </p:cNvSpPr>
            <p:nvPr/>
          </p:nvSpPr>
          <p:spPr bwMode="auto">
            <a:xfrm>
              <a:off x="4635" y="2748"/>
              <a:ext cx="29" cy="22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286 h 17"/>
                <a:gd name="T4" fmla="*/ 754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17" name="Freeform 973"/>
            <p:cNvSpPr>
              <a:spLocks/>
            </p:cNvSpPr>
            <p:nvPr/>
          </p:nvSpPr>
          <p:spPr bwMode="auto">
            <a:xfrm>
              <a:off x="4664" y="2756"/>
              <a:ext cx="30" cy="21"/>
            </a:xfrm>
            <a:custGeom>
              <a:avLst/>
              <a:gdLst>
                <a:gd name="T0" fmla="*/ 0 w 23"/>
                <a:gd name="T1" fmla="*/ 0 h 17"/>
                <a:gd name="T2" fmla="*/ 1230 w 23"/>
                <a:gd name="T3" fmla="*/ 115 h 17"/>
                <a:gd name="T4" fmla="*/ 1230 w 23"/>
                <a:gd name="T5" fmla="*/ 408 h 17"/>
                <a:gd name="T6" fmla="*/ 0 w 23"/>
                <a:gd name="T7" fmla="*/ 267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5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18" name="Freeform 974"/>
            <p:cNvSpPr>
              <a:spLocks/>
            </p:cNvSpPr>
            <p:nvPr/>
          </p:nvSpPr>
          <p:spPr bwMode="auto">
            <a:xfrm>
              <a:off x="4694" y="2762"/>
              <a:ext cx="28" cy="22"/>
            </a:xfrm>
            <a:custGeom>
              <a:avLst/>
              <a:gdLst>
                <a:gd name="T0" fmla="*/ 0 w 22"/>
                <a:gd name="T1" fmla="*/ 0 h 17"/>
                <a:gd name="T2" fmla="*/ 831 w 22"/>
                <a:gd name="T3" fmla="*/ 286 h 17"/>
                <a:gd name="T4" fmla="*/ 831 w 22"/>
                <a:gd name="T5" fmla="*/ 802 h 17"/>
                <a:gd name="T6" fmla="*/ 0 w 22"/>
                <a:gd name="T7" fmla="*/ 591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22" y="6"/>
                  </a:lnTo>
                  <a:lnTo>
                    <a:pt x="22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19" name="Rectangle 975"/>
            <p:cNvSpPr>
              <a:spLocks noChangeArrowheads="1"/>
            </p:cNvSpPr>
            <p:nvPr/>
          </p:nvSpPr>
          <p:spPr bwMode="auto">
            <a:xfrm>
              <a:off x="4722" y="2770"/>
              <a:ext cx="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20" name="Freeform 976"/>
            <p:cNvSpPr>
              <a:spLocks/>
            </p:cNvSpPr>
            <p:nvPr/>
          </p:nvSpPr>
          <p:spPr bwMode="auto">
            <a:xfrm>
              <a:off x="4781" y="2784"/>
              <a:ext cx="30" cy="21"/>
            </a:xfrm>
            <a:custGeom>
              <a:avLst/>
              <a:gdLst>
                <a:gd name="T0" fmla="*/ 322 w 23"/>
                <a:gd name="T1" fmla="*/ 0 h 17"/>
                <a:gd name="T2" fmla="*/ 1230 w 23"/>
                <a:gd name="T3" fmla="*/ 142 h 17"/>
                <a:gd name="T4" fmla="*/ 933 w 23"/>
                <a:gd name="T5" fmla="*/ 408 h 17"/>
                <a:gd name="T6" fmla="*/ 0 w 23"/>
                <a:gd name="T7" fmla="*/ 285 h 17"/>
                <a:gd name="T8" fmla="*/ 322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6"/>
                  </a:lnTo>
                  <a:lnTo>
                    <a:pt x="17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21" name="Freeform 977"/>
            <p:cNvSpPr>
              <a:spLocks/>
            </p:cNvSpPr>
            <p:nvPr/>
          </p:nvSpPr>
          <p:spPr bwMode="auto">
            <a:xfrm>
              <a:off x="4803" y="2791"/>
              <a:ext cx="29" cy="22"/>
            </a:xfrm>
            <a:custGeom>
              <a:avLst/>
              <a:gdLst>
                <a:gd name="T0" fmla="*/ 0 w 23"/>
                <a:gd name="T1" fmla="*/ 0 h 17"/>
                <a:gd name="T2" fmla="*/ 754 w 23"/>
                <a:gd name="T3" fmla="*/ 286 h 17"/>
                <a:gd name="T4" fmla="*/ 754 w 23"/>
                <a:gd name="T5" fmla="*/ 802 h 17"/>
                <a:gd name="T6" fmla="*/ 0 w 23"/>
                <a:gd name="T7" fmla="*/ 511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0"/>
                  </a:moveTo>
                  <a:lnTo>
                    <a:pt x="23" y="6"/>
                  </a:lnTo>
                  <a:lnTo>
                    <a:pt x="23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22" name="Rectangle 978"/>
            <p:cNvSpPr>
              <a:spLocks noChangeArrowheads="1"/>
            </p:cNvSpPr>
            <p:nvPr/>
          </p:nvSpPr>
          <p:spPr bwMode="auto">
            <a:xfrm>
              <a:off x="4832" y="2799"/>
              <a:ext cx="29" cy="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23" name="Freeform 979"/>
            <p:cNvSpPr>
              <a:spLocks/>
            </p:cNvSpPr>
            <p:nvPr/>
          </p:nvSpPr>
          <p:spPr bwMode="auto">
            <a:xfrm>
              <a:off x="4861" y="2799"/>
              <a:ext cx="29" cy="22"/>
            </a:xfrm>
            <a:custGeom>
              <a:avLst/>
              <a:gdLst>
                <a:gd name="T0" fmla="*/ 200 w 23"/>
                <a:gd name="T1" fmla="*/ 0 h 17"/>
                <a:gd name="T2" fmla="*/ 754 w 23"/>
                <a:gd name="T3" fmla="*/ 221 h 17"/>
                <a:gd name="T4" fmla="*/ 538 w 23"/>
                <a:gd name="T5" fmla="*/ 802 h 17"/>
                <a:gd name="T6" fmla="*/ 0 w 23"/>
                <a:gd name="T7" fmla="*/ 511 h 17"/>
                <a:gd name="T8" fmla="*/ 20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6" y="0"/>
                  </a:moveTo>
                  <a:lnTo>
                    <a:pt x="23" y="5"/>
                  </a:lnTo>
                  <a:lnTo>
                    <a:pt x="17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24" name="Rectangle 984"/>
            <p:cNvSpPr>
              <a:spLocks noChangeArrowheads="1"/>
            </p:cNvSpPr>
            <p:nvPr/>
          </p:nvSpPr>
          <p:spPr bwMode="auto">
            <a:xfrm>
              <a:off x="3942" y="2169"/>
              <a:ext cx="59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25" name="Rectangle 985"/>
            <p:cNvSpPr>
              <a:spLocks noChangeArrowheads="1"/>
            </p:cNvSpPr>
            <p:nvPr/>
          </p:nvSpPr>
          <p:spPr bwMode="auto">
            <a:xfrm>
              <a:off x="3942" y="2169"/>
              <a:ext cx="59" cy="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26" name="Rectangle 986"/>
            <p:cNvSpPr>
              <a:spLocks noChangeArrowheads="1"/>
            </p:cNvSpPr>
            <p:nvPr/>
          </p:nvSpPr>
          <p:spPr bwMode="auto">
            <a:xfrm>
              <a:off x="3942" y="2032"/>
              <a:ext cx="59" cy="5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27" name="Rectangle 987"/>
            <p:cNvSpPr>
              <a:spLocks noChangeArrowheads="1"/>
            </p:cNvSpPr>
            <p:nvPr/>
          </p:nvSpPr>
          <p:spPr bwMode="auto">
            <a:xfrm>
              <a:off x="3942" y="2032"/>
              <a:ext cx="59" cy="5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28" name="Rectangle 998"/>
            <p:cNvSpPr>
              <a:spLocks noChangeArrowheads="1"/>
            </p:cNvSpPr>
            <p:nvPr/>
          </p:nvSpPr>
          <p:spPr bwMode="auto">
            <a:xfrm>
              <a:off x="3318" y="3163"/>
              <a:ext cx="1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4,0</a:t>
              </a:r>
            </a:p>
          </p:txBody>
        </p:sp>
        <p:sp>
          <p:nvSpPr>
            <p:cNvPr id="239329" name="Rectangle 999"/>
            <p:cNvSpPr>
              <a:spLocks noChangeArrowheads="1"/>
            </p:cNvSpPr>
            <p:nvPr/>
          </p:nvSpPr>
          <p:spPr bwMode="auto">
            <a:xfrm>
              <a:off x="3690" y="3163"/>
              <a:ext cx="1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4,5</a:t>
              </a:r>
            </a:p>
          </p:txBody>
        </p:sp>
        <p:sp>
          <p:nvSpPr>
            <p:cNvPr id="239330" name="Rectangle 1000"/>
            <p:cNvSpPr>
              <a:spLocks noChangeArrowheads="1"/>
            </p:cNvSpPr>
            <p:nvPr/>
          </p:nvSpPr>
          <p:spPr bwMode="auto">
            <a:xfrm>
              <a:off x="4085" y="3163"/>
              <a:ext cx="1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5,0</a:t>
              </a:r>
            </a:p>
          </p:txBody>
        </p:sp>
        <p:sp>
          <p:nvSpPr>
            <p:cNvPr id="239331" name="Rectangle 1001"/>
            <p:cNvSpPr>
              <a:spLocks noChangeArrowheads="1"/>
            </p:cNvSpPr>
            <p:nvPr/>
          </p:nvSpPr>
          <p:spPr bwMode="auto">
            <a:xfrm>
              <a:off x="4449" y="3163"/>
              <a:ext cx="1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5,5</a:t>
              </a:r>
            </a:p>
          </p:txBody>
        </p:sp>
        <p:sp>
          <p:nvSpPr>
            <p:cNvPr id="239332" name="Rectangle 1002"/>
            <p:cNvSpPr>
              <a:spLocks noChangeArrowheads="1"/>
            </p:cNvSpPr>
            <p:nvPr/>
          </p:nvSpPr>
          <p:spPr bwMode="auto">
            <a:xfrm>
              <a:off x="4807" y="3163"/>
              <a:ext cx="1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6,0</a:t>
              </a:r>
            </a:p>
          </p:txBody>
        </p:sp>
        <p:sp>
          <p:nvSpPr>
            <p:cNvPr id="239333" name="Rectangle 1003"/>
            <p:cNvSpPr>
              <a:spLocks noChangeArrowheads="1"/>
            </p:cNvSpPr>
            <p:nvPr/>
          </p:nvSpPr>
          <p:spPr bwMode="auto">
            <a:xfrm>
              <a:off x="2711" y="3364"/>
              <a:ext cx="8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>
                  <a:solidFill>
                    <a:srgbClr val="3333CC"/>
                  </a:solidFill>
                  <a:ea typeface="ＭＳ Ｐゴシック" charset="0"/>
                  <a:cs typeface="ＭＳ Ｐゴシック" charset="0"/>
                </a:rPr>
                <a:t>pHCaCl</a:t>
              </a:r>
              <a:r>
                <a:rPr lang="pt-BR" sz="1500" baseline="-25000">
                  <a:solidFill>
                    <a:srgbClr val="3333CC"/>
                  </a:solidFill>
                  <a:ea typeface="ＭＳ Ｐゴシック" charset="0"/>
                  <a:cs typeface="ＭＳ Ｐゴシック" charset="0"/>
                </a:rPr>
                <a:t>2 </a:t>
              </a:r>
              <a:r>
                <a:rPr lang="pt-BR" sz="1500">
                  <a:solidFill>
                    <a:srgbClr val="3333CC"/>
                  </a:solidFill>
                  <a:ea typeface="ＭＳ Ｐゴシック" charset="0"/>
                  <a:cs typeface="ＭＳ Ｐゴシック" charset="0"/>
                </a:rPr>
                <a:t>do solo</a:t>
              </a:r>
            </a:p>
          </p:txBody>
        </p:sp>
        <p:sp>
          <p:nvSpPr>
            <p:cNvPr id="239334" name="Text Box 1004"/>
            <p:cNvSpPr txBox="1">
              <a:spLocks noChangeArrowheads="1"/>
            </p:cNvSpPr>
            <p:nvPr/>
          </p:nvSpPr>
          <p:spPr bwMode="auto">
            <a:xfrm>
              <a:off x="2406" y="-9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BR">
                  <a:solidFill>
                    <a:srgbClr val="FFFFFF"/>
                  </a:solidFill>
                  <a:latin typeface="Times New Roman" charset="0"/>
                </a:rPr>
                <a:t>(a)</a:t>
              </a:r>
            </a:p>
          </p:txBody>
        </p:sp>
        <p:sp>
          <p:nvSpPr>
            <p:cNvPr id="239335" name="Text Box 1005"/>
            <p:cNvSpPr txBox="1">
              <a:spLocks noChangeArrowheads="1"/>
            </p:cNvSpPr>
            <p:nvPr/>
          </p:nvSpPr>
          <p:spPr bwMode="auto">
            <a:xfrm>
              <a:off x="2784" y="1683"/>
              <a:ext cx="24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BR">
                  <a:solidFill>
                    <a:srgbClr val="FFFFFF"/>
                  </a:solidFill>
                  <a:latin typeface="Times New Roman" charset="0"/>
                </a:rPr>
                <a:t>(b)</a:t>
              </a:r>
            </a:p>
          </p:txBody>
        </p:sp>
        <p:sp>
          <p:nvSpPr>
            <p:cNvPr id="239336" name="Rectangle 1008"/>
            <p:cNvSpPr>
              <a:spLocks noChangeArrowheads="1"/>
            </p:cNvSpPr>
            <p:nvPr/>
          </p:nvSpPr>
          <p:spPr bwMode="auto">
            <a:xfrm>
              <a:off x="1851" y="440"/>
              <a:ext cx="88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Times New Roman" charset="0"/>
                </a:rPr>
                <a:t>ŷ = 148,86 – 20,65x</a:t>
              </a:r>
            </a:p>
          </p:txBody>
        </p:sp>
        <p:sp>
          <p:nvSpPr>
            <p:cNvPr id="239337" name="Rectangle 1010"/>
            <p:cNvSpPr>
              <a:spLocks noChangeArrowheads="1"/>
            </p:cNvSpPr>
            <p:nvPr/>
          </p:nvSpPr>
          <p:spPr bwMode="auto">
            <a:xfrm>
              <a:off x="4052" y="1996"/>
              <a:ext cx="63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Times New Roman" charset="0"/>
                </a:rPr>
                <a:t>ŷ = 81,96x</a:t>
              </a:r>
              <a:r>
                <a:rPr lang="pt-BR" sz="1100" baseline="30000">
                  <a:solidFill>
                    <a:srgbClr val="1B8E21"/>
                  </a:solidFill>
                  <a:ea typeface="ＭＳ Ｐゴシック" charset="0"/>
                  <a:cs typeface="Times New Roman" charset="0"/>
                </a:rPr>
                <a:t>-0,83</a:t>
              </a: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Times New Roman" charset="0"/>
                </a:rPr>
                <a:t>  </a:t>
              </a:r>
            </a:p>
          </p:txBody>
        </p:sp>
        <p:sp>
          <p:nvSpPr>
            <p:cNvPr id="239338" name="Rectangle 1013"/>
            <p:cNvSpPr>
              <a:spLocks noChangeArrowheads="1"/>
            </p:cNvSpPr>
            <p:nvPr/>
          </p:nvSpPr>
          <p:spPr bwMode="auto">
            <a:xfrm>
              <a:off x="4052" y="2136"/>
              <a:ext cx="6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Times New Roman" charset="0"/>
                </a:rPr>
                <a:t>ŷ = 155,05</a:t>
              </a:r>
              <a:r>
                <a:rPr lang="pt-BR" sz="1100" baseline="30000">
                  <a:solidFill>
                    <a:srgbClr val="1B8E21"/>
                  </a:solidFill>
                  <a:ea typeface="ＭＳ Ｐゴシック" charset="0"/>
                  <a:cs typeface="Times New Roman" charset="0"/>
                </a:rPr>
                <a:t>-1,06</a:t>
              </a:r>
              <a:endParaRPr lang="pt-BR" sz="1100">
                <a:solidFill>
                  <a:srgbClr val="1B8E21"/>
                </a:solidFill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239339" name="Rectangle 1014"/>
            <p:cNvSpPr>
              <a:spLocks noChangeArrowheads="1"/>
            </p:cNvSpPr>
            <p:nvPr/>
          </p:nvSpPr>
          <p:spPr bwMode="auto">
            <a:xfrm>
              <a:off x="1115" y="1526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20</a:t>
              </a:r>
            </a:p>
          </p:txBody>
        </p:sp>
        <p:sp>
          <p:nvSpPr>
            <p:cNvPr id="239340" name="Rectangle 1015"/>
            <p:cNvSpPr>
              <a:spLocks noChangeArrowheads="1"/>
            </p:cNvSpPr>
            <p:nvPr/>
          </p:nvSpPr>
          <p:spPr bwMode="auto">
            <a:xfrm>
              <a:off x="1115" y="1149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40</a:t>
              </a:r>
            </a:p>
          </p:txBody>
        </p:sp>
        <p:sp>
          <p:nvSpPr>
            <p:cNvPr id="239341" name="Rectangle 1016"/>
            <p:cNvSpPr>
              <a:spLocks noChangeArrowheads="1"/>
            </p:cNvSpPr>
            <p:nvPr/>
          </p:nvSpPr>
          <p:spPr bwMode="auto">
            <a:xfrm>
              <a:off x="1115" y="780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60</a:t>
              </a:r>
            </a:p>
          </p:txBody>
        </p:sp>
        <p:sp>
          <p:nvSpPr>
            <p:cNvPr id="239342" name="Rectangle 1017"/>
            <p:cNvSpPr>
              <a:spLocks noChangeArrowheads="1"/>
            </p:cNvSpPr>
            <p:nvPr/>
          </p:nvSpPr>
          <p:spPr bwMode="auto">
            <a:xfrm>
              <a:off x="1115" y="404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80</a:t>
              </a:r>
            </a:p>
          </p:txBody>
        </p:sp>
        <p:sp>
          <p:nvSpPr>
            <p:cNvPr id="239343" name="Rectangle 1018"/>
            <p:cNvSpPr>
              <a:spLocks noChangeArrowheads="1"/>
            </p:cNvSpPr>
            <p:nvPr/>
          </p:nvSpPr>
          <p:spPr bwMode="auto">
            <a:xfrm>
              <a:off x="1180" y="3052"/>
              <a:ext cx="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39344" name="Rectangle 1019"/>
            <p:cNvSpPr>
              <a:spLocks noChangeArrowheads="1"/>
            </p:cNvSpPr>
            <p:nvPr/>
          </p:nvSpPr>
          <p:spPr bwMode="auto">
            <a:xfrm>
              <a:off x="1180" y="2683"/>
              <a:ext cx="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239345" name="Rectangle 1020"/>
            <p:cNvSpPr>
              <a:spLocks noChangeArrowheads="1"/>
            </p:cNvSpPr>
            <p:nvPr/>
          </p:nvSpPr>
          <p:spPr bwMode="auto">
            <a:xfrm>
              <a:off x="1180" y="2306"/>
              <a:ext cx="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  <p:sp>
          <p:nvSpPr>
            <p:cNvPr id="239346" name="Rectangle 1021"/>
            <p:cNvSpPr>
              <a:spLocks noChangeArrowheads="1"/>
            </p:cNvSpPr>
            <p:nvPr/>
          </p:nvSpPr>
          <p:spPr bwMode="auto">
            <a:xfrm>
              <a:off x="1137" y="1931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12</a:t>
              </a:r>
            </a:p>
          </p:txBody>
        </p:sp>
        <p:sp>
          <p:nvSpPr>
            <p:cNvPr id="239347" name="Rectangle 1022"/>
            <p:cNvSpPr>
              <a:spLocks noChangeArrowheads="1"/>
            </p:cNvSpPr>
            <p:nvPr/>
          </p:nvSpPr>
          <p:spPr bwMode="auto">
            <a:xfrm>
              <a:off x="4801" y="1996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r = 0,66**</a:t>
              </a:r>
            </a:p>
          </p:txBody>
        </p:sp>
        <p:sp>
          <p:nvSpPr>
            <p:cNvPr id="239348" name="Rectangle 1023"/>
            <p:cNvSpPr>
              <a:spLocks noChangeArrowheads="1"/>
            </p:cNvSpPr>
            <p:nvPr/>
          </p:nvSpPr>
          <p:spPr bwMode="auto">
            <a:xfrm>
              <a:off x="4801" y="2112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1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r = 0,84**</a:t>
              </a:r>
            </a:p>
          </p:txBody>
        </p:sp>
        <p:sp>
          <p:nvSpPr>
            <p:cNvPr id="239349" name="Rectangle 1024"/>
            <p:cNvSpPr>
              <a:spLocks noChangeArrowheads="1"/>
            </p:cNvSpPr>
            <p:nvPr/>
          </p:nvSpPr>
          <p:spPr bwMode="auto">
            <a:xfrm>
              <a:off x="3193" y="1526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40</a:t>
              </a:r>
            </a:p>
          </p:txBody>
        </p:sp>
        <p:sp>
          <p:nvSpPr>
            <p:cNvPr id="239350" name="Rectangle 1025"/>
            <p:cNvSpPr>
              <a:spLocks noChangeArrowheads="1"/>
            </p:cNvSpPr>
            <p:nvPr/>
          </p:nvSpPr>
          <p:spPr bwMode="auto">
            <a:xfrm>
              <a:off x="3193" y="1243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80</a:t>
              </a:r>
            </a:p>
          </p:txBody>
        </p:sp>
        <p:sp>
          <p:nvSpPr>
            <p:cNvPr id="239351" name="Rectangle 1026"/>
            <p:cNvSpPr>
              <a:spLocks noChangeArrowheads="1"/>
            </p:cNvSpPr>
            <p:nvPr/>
          </p:nvSpPr>
          <p:spPr bwMode="auto">
            <a:xfrm>
              <a:off x="3149" y="969"/>
              <a:ext cx="1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120</a:t>
              </a:r>
            </a:p>
          </p:txBody>
        </p:sp>
        <p:sp>
          <p:nvSpPr>
            <p:cNvPr id="239352" name="Rectangle 1027"/>
            <p:cNvSpPr>
              <a:spLocks noChangeArrowheads="1"/>
            </p:cNvSpPr>
            <p:nvPr/>
          </p:nvSpPr>
          <p:spPr bwMode="auto">
            <a:xfrm>
              <a:off x="3149" y="679"/>
              <a:ext cx="1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160</a:t>
              </a:r>
            </a:p>
          </p:txBody>
        </p:sp>
        <p:sp>
          <p:nvSpPr>
            <p:cNvPr id="239353" name="Rectangle 1028"/>
            <p:cNvSpPr>
              <a:spLocks noChangeArrowheads="1"/>
            </p:cNvSpPr>
            <p:nvPr/>
          </p:nvSpPr>
          <p:spPr bwMode="auto">
            <a:xfrm>
              <a:off x="3149" y="396"/>
              <a:ext cx="1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200</a:t>
              </a:r>
            </a:p>
          </p:txBody>
        </p:sp>
        <p:sp>
          <p:nvSpPr>
            <p:cNvPr id="239354" name="Rectangle 1029"/>
            <p:cNvSpPr>
              <a:spLocks noChangeArrowheads="1"/>
            </p:cNvSpPr>
            <p:nvPr/>
          </p:nvSpPr>
          <p:spPr bwMode="auto">
            <a:xfrm>
              <a:off x="3207" y="3066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15</a:t>
              </a:r>
            </a:p>
          </p:txBody>
        </p:sp>
        <p:sp>
          <p:nvSpPr>
            <p:cNvPr id="239355" name="Rectangle 1030"/>
            <p:cNvSpPr>
              <a:spLocks noChangeArrowheads="1"/>
            </p:cNvSpPr>
            <p:nvPr/>
          </p:nvSpPr>
          <p:spPr bwMode="auto">
            <a:xfrm>
              <a:off x="3207" y="2690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25</a:t>
              </a:r>
            </a:p>
          </p:txBody>
        </p:sp>
        <p:sp>
          <p:nvSpPr>
            <p:cNvPr id="239356" name="Rectangle 1031"/>
            <p:cNvSpPr>
              <a:spLocks noChangeArrowheads="1"/>
            </p:cNvSpPr>
            <p:nvPr/>
          </p:nvSpPr>
          <p:spPr bwMode="auto">
            <a:xfrm>
              <a:off x="3207" y="2314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35</a:t>
              </a:r>
            </a:p>
          </p:txBody>
        </p:sp>
        <p:sp>
          <p:nvSpPr>
            <p:cNvPr id="239357" name="Rectangle 1032"/>
            <p:cNvSpPr>
              <a:spLocks noChangeArrowheads="1"/>
            </p:cNvSpPr>
            <p:nvPr/>
          </p:nvSpPr>
          <p:spPr bwMode="auto">
            <a:xfrm>
              <a:off x="3207" y="1937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2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45</a:t>
              </a:r>
            </a:p>
          </p:txBody>
        </p:sp>
        <p:sp>
          <p:nvSpPr>
            <p:cNvPr id="239358" name="Rectangle 1033"/>
            <p:cNvSpPr>
              <a:spLocks noChangeArrowheads="1"/>
            </p:cNvSpPr>
            <p:nvPr/>
          </p:nvSpPr>
          <p:spPr bwMode="auto">
            <a:xfrm>
              <a:off x="25" y="3567"/>
              <a:ext cx="5738" cy="45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pt-BR" sz="1700">
                <a:solidFill>
                  <a:srgbClr val="1B8E21"/>
                </a:solidFill>
                <a:ea typeface="ＭＳ Ｐゴシック" charset="0"/>
                <a:cs typeface="ＭＳ Ｐゴシック" charset="0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pt-BR" sz="1700">
                <a:solidFill>
                  <a:srgbClr val="1B8E21"/>
                </a:solidFill>
                <a:ea typeface="ＭＳ Ｐゴシック" charset="0"/>
                <a:cs typeface="ＭＳ Ｐゴシック" charset="0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700">
                  <a:solidFill>
                    <a:srgbClr val="FF0000"/>
                  </a:solidFill>
                  <a:ea typeface="ＭＳ Ｐゴシック" charset="0"/>
                  <a:cs typeface="ＭＳ Ｐゴシック" charset="0"/>
                </a:rPr>
                <a:t>Influência do pH do solo (0–10 cm) nos teores de Mn nas folhas e nos grãos das 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700">
                  <a:solidFill>
                    <a:srgbClr val="FF0000"/>
                  </a:solidFill>
                  <a:ea typeface="ＭＳ Ｐゴシック" charset="0"/>
                  <a:cs typeface="ＭＳ Ｐゴシック" charset="0"/>
                </a:rPr>
                <a:t>culturas de milho e soja, em sistema plantio direto. **: </a:t>
              </a:r>
              <a:r>
                <a:rPr lang="pt-BR" sz="1700" i="1">
                  <a:solidFill>
                    <a:srgbClr val="FF0000"/>
                  </a:solidFill>
                  <a:ea typeface="ＭＳ Ｐゴシック" charset="0"/>
                  <a:cs typeface="ＭＳ Ｐゴシック" charset="0"/>
                </a:rPr>
                <a:t>P</a:t>
              </a:r>
              <a:r>
                <a:rPr lang="pt-BR" sz="1700">
                  <a:solidFill>
                    <a:srgbClr val="FF0000"/>
                  </a:solidFill>
                  <a:ea typeface="ＭＳ Ｐゴシック" charset="0"/>
                  <a:cs typeface="ＭＳ Ｐゴシック" charset="0"/>
                </a:rPr>
                <a:t> &lt; 0,01. 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pt-BR" sz="1600">
                <a:solidFill>
                  <a:srgbClr val="FFFF66"/>
                </a:solidFill>
                <a:ea typeface="ＭＳ Ｐゴシック" charset="0"/>
                <a:cs typeface="ＭＳ Ｐゴシック" charset="0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pt-BR" sz="1600">
                <a:solidFill>
                  <a:srgbClr val="FFFF66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9359" name="Text Box 1036"/>
            <p:cNvSpPr txBox="1">
              <a:spLocks noChangeArrowheads="1"/>
            </p:cNvSpPr>
            <p:nvPr/>
          </p:nvSpPr>
          <p:spPr bwMode="auto">
            <a:xfrm>
              <a:off x="-24" y="4091"/>
              <a:ext cx="17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BR" sz="1600">
                  <a:solidFill>
                    <a:srgbClr val="3333CC"/>
                  </a:solidFill>
                </a:rPr>
                <a:t>FONTE: Caires et al. (2009)</a:t>
              </a:r>
            </a:p>
          </p:txBody>
        </p:sp>
        <p:sp>
          <p:nvSpPr>
            <p:cNvPr id="239360" name="Oval 1040"/>
            <p:cNvSpPr>
              <a:spLocks noChangeArrowheads="1"/>
            </p:cNvSpPr>
            <p:nvPr/>
          </p:nvSpPr>
          <p:spPr bwMode="auto">
            <a:xfrm>
              <a:off x="64" y="119"/>
              <a:ext cx="726" cy="635"/>
            </a:xfrm>
            <a:prstGeom prst="ellipse">
              <a:avLst/>
            </a:prstGeom>
            <a:solidFill>
              <a:schemeClr val="folHlink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3500">
                  <a:solidFill>
                    <a:srgbClr val="1B8E21"/>
                  </a:solidFill>
                  <a:ea typeface="ＭＳ Ｐゴシック" charset="0"/>
                  <a:cs typeface="ＭＳ Ｐゴシック" charset="0"/>
                </a:rPr>
                <a:t>Mn</a:t>
              </a:r>
            </a:p>
          </p:txBody>
        </p:sp>
      </p:grpSp>
      <p:pic>
        <p:nvPicPr>
          <p:cNvPr id="238595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0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263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Imag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0"/>
            <a:ext cx="34671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27025" y="2481263"/>
            <a:ext cx="6640513" cy="1782762"/>
          </a:xfrm>
        </p:spPr>
        <p:txBody>
          <a:bodyPr/>
          <a:lstStyle/>
          <a:p>
            <a:pPr eaLnBrk="1" hangingPunct="1"/>
            <a: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/>
            </a:r>
            <a:b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</a:br>
            <a: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Nitrogênio no Solo</a:t>
            </a:r>
            <a:b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</a:br>
            <a:endParaRPr lang="en-US" sz="4800">
              <a:solidFill>
                <a:srgbClr val="009900"/>
              </a:solidFill>
              <a:latin typeface="Copperplate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89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8425" y="136525"/>
            <a:ext cx="8512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000" b="1">
                <a:solidFill>
                  <a:schemeClr val="bg1"/>
                </a:solidFill>
                <a:latin typeface="Verdana" charset="0"/>
              </a:rPr>
              <a:t>2. CARACTERÍSTICAS DO NITROGÊNIO</a:t>
            </a:r>
            <a:endParaRPr lang="pt-BR" sz="3000" b="1">
              <a:solidFill>
                <a:srgbClr val="800080"/>
              </a:solidFill>
              <a:latin typeface="Verdana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1112" y="43288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905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pt-BR" b="1" dirty="0" smtClean="0">
                <a:solidFill>
                  <a:srgbClr val="00B050"/>
                </a:solidFill>
                <a:latin typeface="Verdana" charset="0"/>
              </a:rPr>
              <a:t>Não </a:t>
            </a:r>
            <a:r>
              <a:rPr lang="pt-BR" b="1" dirty="0">
                <a:solidFill>
                  <a:srgbClr val="00B050"/>
                </a:solidFill>
                <a:latin typeface="Verdana" charset="0"/>
              </a:rPr>
              <a:t>figura como constituinte de qualquer rocha terrestre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75182" y="982160"/>
            <a:ext cx="82718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BR" sz="1600" b="1" dirty="0">
                <a:solidFill>
                  <a:srgbClr val="FFFF00"/>
                </a:solidFill>
                <a:latin typeface="Verdana" charset="0"/>
              </a:rPr>
              <a:t>	</a:t>
            </a:r>
            <a:r>
              <a:rPr lang="pt-BR" sz="1600" b="1" dirty="0">
                <a:solidFill>
                  <a:srgbClr val="000000"/>
                </a:solidFill>
                <a:latin typeface="Verdana" charset="0"/>
              </a:rPr>
              <a:t>Exceção: Regiões Áridas</a:t>
            </a:r>
          </a:p>
          <a:p>
            <a:pPr algn="just" eaLnBrk="1" hangingPunct="1"/>
            <a:endParaRPr lang="pt-BR" sz="1600" b="1" dirty="0">
              <a:solidFill>
                <a:srgbClr val="FFFF00"/>
              </a:solidFill>
              <a:latin typeface="Verdana" charset="0"/>
            </a:endParaRPr>
          </a:p>
          <a:p>
            <a:pPr algn="just" eaLnBrk="1" hangingPunct="1"/>
            <a:r>
              <a:rPr lang="pt-BR" sz="1600" b="1" dirty="0">
                <a:solidFill>
                  <a:srgbClr val="3333CC"/>
                </a:solidFill>
                <a:latin typeface="Verdana" charset="0"/>
              </a:rPr>
              <a:t>a) Salitre do Chile: </a:t>
            </a:r>
            <a:r>
              <a:rPr lang="pt-BR" sz="1600" b="1" dirty="0" smtClean="0">
                <a:solidFill>
                  <a:srgbClr val="3333CC"/>
                </a:solidFill>
                <a:latin typeface="Verdana" charset="0"/>
              </a:rPr>
              <a:t>NaNO</a:t>
            </a:r>
            <a:r>
              <a:rPr lang="pt-BR" sz="1600" b="1" baseline="-25000" dirty="0" smtClean="0">
                <a:solidFill>
                  <a:srgbClr val="3333CC"/>
                </a:solidFill>
                <a:latin typeface="Verdana" charset="0"/>
              </a:rPr>
              <a:t>3  </a:t>
            </a:r>
            <a:r>
              <a:rPr lang="pt-BR" sz="1600" b="1" dirty="0" smtClean="0">
                <a:solidFill>
                  <a:srgbClr val="3333CC"/>
                </a:solidFill>
                <a:latin typeface="Verdana" charset="0"/>
              </a:rPr>
              <a:t>Ex</a:t>
            </a:r>
            <a:r>
              <a:rPr lang="pt-BR" sz="1600" b="1" dirty="0">
                <a:solidFill>
                  <a:srgbClr val="3333CC"/>
                </a:solidFill>
                <a:latin typeface="Verdana" charset="0"/>
              </a:rPr>
              <a:t>.: Desertos do Chile, Bolívia e </a:t>
            </a:r>
            <a:r>
              <a:rPr lang="pt-BR" sz="1600" b="1" dirty="0" smtClean="0">
                <a:solidFill>
                  <a:srgbClr val="3333CC"/>
                </a:solidFill>
                <a:latin typeface="Verdana" charset="0"/>
              </a:rPr>
              <a:t>Peru</a:t>
            </a:r>
            <a:endParaRPr lang="pt-BR" sz="1600" b="1" dirty="0">
              <a:solidFill>
                <a:srgbClr val="3333CC"/>
              </a:solidFill>
              <a:latin typeface="Verdana" charset="0"/>
            </a:endParaRPr>
          </a:p>
          <a:p>
            <a:pPr algn="just" eaLnBrk="1" hangingPunct="1"/>
            <a:r>
              <a:rPr lang="pt-BR" sz="1600" b="1" dirty="0" err="1">
                <a:solidFill>
                  <a:srgbClr val="3333CC"/>
                </a:solidFill>
                <a:latin typeface="Verdana" charset="0"/>
              </a:rPr>
              <a:t>b</a:t>
            </a:r>
            <a:r>
              <a:rPr lang="pt-BR" sz="1600" b="1" dirty="0">
                <a:solidFill>
                  <a:srgbClr val="3333CC"/>
                </a:solidFill>
                <a:latin typeface="Verdana" charset="0"/>
              </a:rPr>
              <a:t>) Salitre de Bengala: </a:t>
            </a:r>
            <a:r>
              <a:rPr lang="pt-BR" sz="1600" b="1" dirty="0" smtClean="0">
                <a:solidFill>
                  <a:srgbClr val="3333CC"/>
                </a:solidFill>
                <a:latin typeface="Verdana" charset="0"/>
              </a:rPr>
              <a:t>KNO</a:t>
            </a:r>
            <a:r>
              <a:rPr lang="pt-BR" sz="1600" b="1" baseline="-25000" dirty="0" smtClean="0">
                <a:solidFill>
                  <a:srgbClr val="3333CC"/>
                </a:solidFill>
                <a:latin typeface="Verdana" charset="0"/>
              </a:rPr>
              <a:t>3 </a:t>
            </a:r>
            <a:r>
              <a:rPr lang="pt-BR" sz="1600" b="1" dirty="0" smtClean="0">
                <a:solidFill>
                  <a:srgbClr val="3333CC"/>
                </a:solidFill>
                <a:latin typeface="Verdana" charset="0"/>
              </a:rPr>
              <a:t>Ex</a:t>
            </a:r>
            <a:r>
              <a:rPr lang="pt-BR" sz="1600" b="1" dirty="0">
                <a:solidFill>
                  <a:srgbClr val="3333CC"/>
                </a:solidFill>
                <a:latin typeface="Verdana" charset="0"/>
              </a:rPr>
              <a:t>.: Desertos da Índia, Irã, Iraque e Egito</a:t>
            </a:r>
            <a:endParaRPr lang="pt-BR" sz="1600" dirty="0">
              <a:solidFill>
                <a:srgbClr val="3333CC"/>
              </a:solidFill>
              <a:latin typeface="Verdana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425" y="2363964"/>
            <a:ext cx="8626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BR" b="1" dirty="0" smtClean="0">
                <a:solidFill>
                  <a:srgbClr val="00B050"/>
                </a:solidFill>
                <a:latin typeface="Verdana" charset="0"/>
              </a:rPr>
              <a:t>Atmosfera</a:t>
            </a:r>
            <a:r>
              <a:rPr lang="pt-BR" b="1" dirty="0">
                <a:solidFill>
                  <a:srgbClr val="00B050"/>
                </a:solidFill>
                <a:latin typeface="Verdana" charset="0"/>
              </a:rPr>
              <a:t>: Possui 78% de nitrogênio em volume na forma de gás inerte </a:t>
            </a:r>
          </a:p>
          <a:p>
            <a:pPr algn="just" eaLnBrk="1" hangingPunct="1"/>
            <a:r>
              <a:rPr lang="pt-BR" b="1" dirty="0" smtClean="0">
                <a:solidFill>
                  <a:srgbClr val="3333CC"/>
                </a:solidFill>
                <a:latin typeface="Verdana" charset="0"/>
              </a:rPr>
              <a:t>(</a:t>
            </a:r>
            <a:r>
              <a:rPr lang="pt-BR" b="1" dirty="0">
                <a:solidFill>
                  <a:srgbClr val="3333CC"/>
                </a:solidFill>
                <a:latin typeface="Verdana" charset="0"/>
              </a:rPr>
              <a:t>N</a:t>
            </a:r>
            <a:r>
              <a:rPr lang="pt-BR" b="1" baseline="-25000" dirty="0">
                <a:solidFill>
                  <a:srgbClr val="3333CC"/>
                </a:solidFill>
                <a:latin typeface="Verdana" charset="0"/>
              </a:rPr>
              <a:t>2</a:t>
            </a:r>
            <a:r>
              <a:rPr lang="pt-BR" b="1" dirty="0">
                <a:solidFill>
                  <a:srgbClr val="3333CC"/>
                </a:solidFill>
                <a:latin typeface="Verdana" charset="0"/>
              </a:rPr>
              <a:t>) </a:t>
            </a:r>
            <a:r>
              <a:rPr lang="pt-BR" b="1" dirty="0">
                <a:solidFill>
                  <a:srgbClr val="3333CC"/>
                </a:solidFill>
                <a:latin typeface="Verdana" charset="0"/>
                <a:sym typeface="Symbol" charset="0"/>
              </a:rPr>
              <a:t></a:t>
            </a:r>
            <a:r>
              <a:rPr lang="pt-BR" b="1" dirty="0">
                <a:solidFill>
                  <a:srgbClr val="3333CC"/>
                </a:solidFill>
                <a:latin typeface="Verdana" charset="0"/>
              </a:rPr>
              <a:t> 10</a:t>
            </a:r>
            <a:r>
              <a:rPr lang="pt-BR" b="1" baseline="30000" dirty="0">
                <a:solidFill>
                  <a:srgbClr val="3333CC"/>
                </a:solidFill>
                <a:latin typeface="Verdana" charset="0"/>
              </a:rPr>
              <a:t>15</a:t>
            </a:r>
            <a:r>
              <a:rPr lang="pt-BR" b="1" dirty="0">
                <a:solidFill>
                  <a:srgbClr val="3333CC"/>
                </a:solidFill>
                <a:latin typeface="Verdana" charset="0"/>
              </a:rPr>
              <a:t>t de 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78607" y="3528792"/>
            <a:ext cx="558678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pt-BR" sz="1600" b="1">
                <a:solidFill>
                  <a:srgbClr val="000000"/>
                </a:solidFill>
                <a:latin typeface="Verdana" charset="0"/>
              </a:rPr>
              <a:t>Conclusão: </a:t>
            </a:r>
            <a:r>
              <a:rPr lang="pt-BR" sz="1600" b="1">
                <a:solidFill>
                  <a:srgbClr val="009900"/>
                </a:solidFill>
                <a:latin typeface="Verdana" charset="0"/>
              </a:rPr>
              <a:t>Todo o N do solo vem da atmosfera</a:t>
            </a:r>
            <a:endParaRPr lang="pt-BR" sz="1600">
              <a:solidFill>
                <a:srgbClr val="0099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8425" y="4064013"/>
            <a:ext cx="60356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smtClean="0">
                <a:solidFill>
                  <a:srgbClr val="FF0000"/>
                </a:solidFill>
                <a:latin typeface="Verdana" charset="0"/>
              </a:rPr>
              <a:t>Formas de N:</a:t>
            </a:r>
          </a:p>
          <a:p>
            <a:pPr eaLnBrk="1" hangingPunct="1"/>
            <a:endParaRPr lang="pt-BR" sz="1800" b="1" dirty="0" smtClean="0">
              <a:solidFill>
                <a:srgbClr val="FF0000"/>
              </a:solidFill>
              <a:latin typeface="Verdana" charset="0"/>
            </a:endParaRPr>
          </a:p>
          <a:p>
            <a:pPr eaLnBrk="1" hangingPunct="1"/>
            <a:r>
              <a:rPr lang="pt-BR" sz="1800" b="1" dirty="0" err="1" smtClean="0">
                <a:solidFill>
                  <a:srgbClr val="0432FF"/>
                </a:solidFill>
                <a:latin typeface="Verdana" charset="0"/>
              </a:rPr>
              <a:t>Dinitrogênio</a:t>
            </a:r>
            <a:r>
              <a:rPr lang="pt-BR" sz="1800" b="1" dirty="0" smtClean="0">
                <a:solidFill>
                  <a:srgbClr val="0432FF"/>
                </a:solidFill>
                <a:latin typeface="Verdana" charset="0"/>
              </a:rPr>
              <a:t> </a:t>
            </a:r>
            <a:r>
              <a:rPr lang="pt-BR" sz="1800" b="1" dirty="0">
                <a:solidFill>
                  <a:srgbClr val="0432FF"/>
                </a:solidFill>
                <a:latin typeface="Verdana" charset="0"/>
              </a:rPr>
              <a:t>(N</a:t>
            </a:r>
            <a:r>
              <a:rPr lang="pt-BR" sz="1800" b="1" baseline="-25000" dirty="0">
                <a:solidFill>
                  <a:srgbClr val="0432FF"/>
                </a:solidFill>
                <a:latin typeface="Verdana" charset="0"/>
              </a:rPr>
              <a:t>2</a:t>
            </a:r>
            <a:r>
              <a:rPr lang="pt-BR" sz="1800" b="1" dirty="0">
                <a:solidFill>
                  <a:srgbClr val="0432FF"/>
                </a:solidFill>
                <a:latin typeface="Verdana" charset="0"/>
              </a:rPr>
              <a:t>)</a:t>
            </a:r>
          </a:p>
          <a:p>
            <a:pPr eaLnBrk="1" hangingPunct="1"/>
            <a:r>
              <a:rPr lang="pt-BR" sz="1800" b="1" dirty="0" smtClean="0">
                <a:solidFill>
                  <a:srgbClr val="0432FF"/>
                </a:solidFill>
                <a:latin typeface="Verdana" charset="0"/>
              </a:rPr>
              <a:t>Formas </a:t>
            </a:r>
            <a:r>
              <a:rPr lang="pt-BR" sz="1800" b="1" dirty="0">
                <a:solidFill>
                  <a:srgbClr val="0432FF"/>
                </a:solidFill>
                <a:latin typeface="Verdana" charset="0"/>
              </a:rPr>
              <a:t>Gasosas Combinadas (NH</a:t>
            </a:r>
            <a:r>
              <a:rPr lang="pt-BR" sz="1800" b="1" baseline="-25000" dirty="0">
                <a:solidFill>
                  <a:srgbClr val="0432FF"/>
                </a:solidFill>
                <a:latin typeface="Verdana" charset="0"/>
              </a:rPr>
              <a:t>3</a:t>
            </a:r>
            <a:r>
              <a:rPr lang="pt-BR" sz="1800" b="1" dirty="0">
                <a:solidFill>
                  <a:srgbClr val="0432FF"/>
                </a:solidFill>
                <a:latin typeface="Verdana" charset="0"/>
              </a:rPr>
              <a:t>, NO</a:t>
            </a:r>
            <a:r>
              <a:rPr lang="pt-BR" sz="1800" b="1" baseline="-25000" dirty="0">
                <a:solidFill>
                  <a:srgbClr val="0432FF"/>
                </a:solidFill>
                <a:latin typeface="Verdana" charset="0"/>
              </a:rPr>
              <a:t>2</a:t>
            </a:r>
            <a:r>
              <a:rPr lang="pt-BR" sz="1800" b="1" dirty="0">
                <a:solidFill>
                  <a:srgbClr val="0432FF"/>
                </a:solidFill>
                <a:latin typeface="Verdana" charset="0"/>
              </a:rPr>
              <a:t>, NO)</a:t>
            </a:r>
          </a:p>
          <a:p>
            <a:pPr eaLnBrk="1" hangingPunct="1"/>
            <a:r>
              <a:rPr lang="pt-BR" sz="1800" b="1" dirty="0" smtClean="0">
                <a:solidFill>
                  <a:srgbClr val="0432FF"/>
                </a:solidFill>
                <a:latin typeface="Verdana" charset="0"/>
              </a:rPr>
              <a:t>Íons </a:t>
            </a:r>
            <a:r>
              <a:rPr lang="pt-BR" sz="1800" b="1" dirty="0">
                <a:solidFill>
                  <a:srgbClr val="0432FF"/>
                </a:solidFill>
                <a:latin typeface="Verdana" charset="0"/>
              </a:rPr>
              <a:t>Inorgânicos (NH</a:t>
            </a:r>
            <a:r>
              <a:rPr lang="pt-BR" sz="1800" b="1" baseline="-25000" dirty="0">
                <a:solidFill>
                  <a:srgbClr val="0432FF"/>
                </a:solidFill>
                <a:latin typeface="Verdana" charset="0"/>
              </a:rPr>
              <a:t>4</a:t>
            </a:r>
            <a:r>
              <a:rPr lang="pt-BR" sz="1800" b="1" baseline="30000" dirty="0">
                <a:solidFill>
                  <a:srgbClr val="0432FF"/>
                </a:solidFill>
                <a:latin typeface="Verdana" charset="0"/>
              </a:rPr>
              <a:t>+</a:t>
            </a:r>
            <a:r>
              <a:rPr lang="pt-BR" sz="1800" b="1" dirty="0">
                <a:solidFill>
                  <a:srgbClr val="0432FF"/>
                </a:solidFill>
                <a:latin typeface="Verdana" charset="0"/>
              </a:rPr>
              <a:t>, NO</a:t>
            </a:r>
            <a:r>
              <a:rPr lang="pt-BR" sz="1800" b="1" baseline="-25000" dirty="0">
                <a:solidFill>
                  <a:srgbClr val="0432FF"/>
                </a:solidFill>
                <a:latin typeface="Verdana" charset="0"/>
              </a:rPr>
              <a:t>3</a:t>
            </a:r>
            <a:r>
              <a:rPr lang="pt-BR" sz="1800" b="1" baseline="30000" dirty="0">
                <a:solidFill>
                  <a:srgbClr val="0432FF"/>
                </a:solidFill>
                <a:latin typeface="Verdana" charset="0"/>
              </a:rPr>
              <a:t>-</a:t>
            </a:r>
            <a:r>
              <a:rPr lang="pt-BR" sz="1800" b="1" dirty="0">
                <a:solidFill>
                  <a:srgbClr val="0432FF"/>
                </a:solidFill>
                <a:latin typeface="Verdana" charset="0"/>
              </a:rPr>
              <a:t>, NO</a:t>
            </a:r>
            <a:r>
              <a:rPr lang="pt-BR" sz="1800" b="1" baseline="-25000" dirty="0">
                <a:solidFill>
                  <a:srgbClr val="0432FF"/>
                </a:solidFill>
                <a:latin typeface="Verdana" charset="0"/>
              </a:rPr>
              <a:t>2</a:t>
            </a:r>
            <a:r>
              <a:rPr lang="pt-BR" sz="1800" b="1" baseline="30000" dirty="0">
                <a:solidFill>
                  <a:srgbClr val="0432FF"/>
                </a:solidFill>
                <a:latin typeface="Verdana" charset="0"/>
              </a:rPr>
              <a:t>-</a:t>
            </a:r>
            <a:r>
              <a:rPr lang="pt-BR" sz="1800" b="1" dirty="0">
                <a:solidFill>
                  <a:srgbClr val="0432FF"/>
                </a:solidFill>
                <a:latin typeface="Verdana" charset="0"/>
              </a:rPr>
              <a:t>)</a:t>
            </a:r>
          </a:p>
          <a:p>
            <a:pPr eaLnBrk="1" hangingPunct="1"/>
            <a:r>
              <a:rPr lang="pt-BR" sz="1800" b="1" dirty="0" smtClean="0">
                <a:solidFill>
                  <a:srgbClr val="0432FF"/>
                </a:solidFill>
                <a:latin typeface="Verdana" charset="0"/>
              </a:rPr>
              <a:t>Formas </a:t>
            </a:r>
            <a:r>
              <a:rPr lang="pt-BR" sz="1800" b="1" dirty="0">
                <a:solidFill>
                  <a:srgbClr val="0432FF"/>
                </a:solidFill>
                <a:latin typeface="Verdana" charset="0"/>
              </a:rPr>
              <a:t>Orgânicas (98 a 99,5% do N do solo)</a:t>
            </a:r>
          </a:p>
          <a:p>
            <a:pPr eaLnBrk="1" hangingPunct="1"/>
            <a:endParaRPr lang="pt-BR" sz="1800" b="1" dirty="0">
              <a:solidFill>
                <a:srgbClr val="FF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4716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000" b="1">
                <a:solidFill>
                  <a:schemeClr val="bg1"/>
                </a:solidFill>
                <a:latin typeface="Verdana" charset="0"/>
              </a:rPr>
              <a:t>4. ADIÇÕES AO SOLO</a:t>
            </a:r>
            <a:endParaRPr lang="pt-BR" sz="3000" b="1">
              <a:solidFill>
                <a:srgbClr val="800080"/>
              </a:solidFill>
              <a:latin typeface="Verdana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5098" y="1189173"/>
            <a:ext cx="87938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 smtClean="0">
                <a:solidFill>
                  <a:srgbClr val="00B050"/>
                </a:solidFill>
                <a:latin typeface="Verdana" charset="0"/>
              </a:rPr>
              <a:t>Entradas de N no sistema:</a:t>
            </a:r>
          </a:p>
          <a:p>
            <a:pPr eaLnBrk="1" hangingPunct="1"/>
            <a:endParaRPr lang="pt-BR" sz="1800" b="1" dirty="0" smtClean="0">
              <a:solidFill>
                <a:srgbClr val="FF0000"/>
              </a:solidFill>
              <a:latin typeface="Verdana" charset="0"/>
            </a:endParaRPr>
          </a:p>
          <a:p>
            <a:pPr eaLnBrk="1" hangingPunct="1"/>
            <a:r>
              <a:rPr lang="pt-BR" sz="1800" b="1" dirty="0" smtClean="0">
                <a:solidFill>
                  <a:srgbClr val="FF0000"/>
                </a:solidFill>
                <a:latin typeface="Verdana" charset="0"/>
              </a:rPr>
              <a:t>1. Precipitações Atmosféricas: </a:t>
            </a:r>
            <a:r>
              <a:rPr lang="pt-BR" sz="1800" b="1" dirty="0" smtClean="0">
                <a:solidFill>
                  <a:srgbClr val="3333CC"/>
                </a:solidFill>
                <a:latin typeface="Verdana" charset="0"/>
              </a:rPr>
              <a:t>Descargas Elétricas e Poluição</a:t>
            </a:r>
            <a:endParaRPr lang="pt-BR" sz="1800" b="1" dirty="0">
              <a:solidFill>
                <a:srgbClr val="3333CC"/>
              </a:solidFill>
              <a:latin typeface="Verdana" charset="0"/>
            </a:endParaRPr>
          </a:p>
          <a:p>
            <a:pPr eaLnBrk="1" hangingPunct="1"/>
            <a:r>
              <a:rPr lang="pt-BR" sz="1800" b="1" dirty="0" smtClean="0">
                <a:solidFill>
                  <a:srgbClr val="FF0000"/>
                </a:solidFill>
                <a:latin typeface="Verdana" charset="0"/>
              </a:rPr>
              <a:t>2. Fixação Biológica: </a:t>
            </a:r>
            <a:r>
              <a:rPr lang="pt-BR" sz="1800" b="1" dirty="0" smtClean="0">
                <a:solidFill>
                  <a:srgbClr val="3333CC"/>
                </a:solidFill>
                <a:latin typeface="Verdana" charset="0"/>
              </a:rPr>
              <a:t>Fixação </a:t>
            </a:r>
            <a:r>
              <a:rPr lang="pt-BR" sz="1800" b="1" dirty="0" err="1" smtClean="0">
                <a:solidFill>
                  <a:srgbClr val="3333CC"/>
                </a:solidFill>
                <a:latin typeface="Verdana" charset="0"/>
              </a:rPr>
              <a:t>Assimbiótica</a:t>
            </a:r>
            <a:r>
              <a:rPr lang="pt-BR" sz="1800" b="1" dirty="0" smtClean="0">
                <a:solidFill>
                  <a:srgbClr val="3333CC"/>
                </a:solidFill>
                <a:latin typeface="Verdana" charset="0"/>
              </a:rPr>
              <a:t> e Fixação </a:t>
            </a:r>
            <a:r>
              <a:rPr lang="pt-BR" sz="1800" b="1" dirty="0">
                <a:solidFill>
                  <a:srgbClr val="3333CC"/>
                </a:solidFill>
                <a:latin typeface="Verdana" charset="0"/>
              </a:rPr>
              <a:t>Simbiótica</a:t>
            </a:r>
          </a:p>
          <a:p>
            <a:pPr eaLnBrk="1" hangingPunct="1"/>
            <a:r>
              <a:rPr lang="pt-BR" sz="1800" b="1" dirty="0" smtClean="0">
                <a:solidFill>
                  <a:srgbClr val="FF0000"/>
                </a:solidFill>
                <a:latin typeface="Verdana" charset="0"/>
              </a:rPr>
              <a:t>3. Fixação </a:t>
            </a:r>
            <a:r>
              <a:rPr lang="pt-BR" sz="1800" b="1" dirty="0">
                <a:solidFill>
                  <a:srgbClr val="FF0000"/>
                </a:solidFill>
                <a:latin typeface="Verdana" charset="0"/>
              </a:rPr>
              <a:t>Industrial</a:t>
            </a:r>
          </a:p>
          <a:p>
            <a:pPr eaLnBrk="1" hangingPunct="1"/>
            <a:endParaRPr lang="pt-BR" sz="1800" b="1" dirty="0">
              <a:solidFill>
                <a:srgbClr val="FF0000"/>
              </a:solidFill>
              <a:latin typeface="Verdan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79407" y="2943499"/>
            <a:ext cx="5585183" cy="1477328"/>
            <a:chOff x="175098" y="2230576"/>
            <a:chExt cx="5585183" cy="147732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75098" y="2230576"/>
              <a:ext cx="558518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 b="1" dirty="0" smtClean="0">
                  <a:solidFill>
                    <a:srgbClr val="FF0000"/>
                  </a:solidFill>
                  <a:latin typeface="Verdana" charset="0"/>
                </a:rPr>
                <a:t>Precipitações </a:t>
              </a:r>
              <a:r>
                <a:rPr lang="pt-BR" sz="1800" b="1" dirty="0">
                  <a:solidFill>
                    <a:srgbClr val="FF0000"/>
                  </a:solidFill>
                  <a:latin typeface="Verdana" charset="0"/>
                </a:rPr>
                <a:t>Atmosféricas</a:t>
              </a:r>
            </a:p>
            <a:p>
              <a:pPr eaLnBrk="1" hangingPunct="1"/>
              <a:endParaRPr lang="pt-BR" sz="1800" b="1" dirty="0">
                <a:solidFill>
                  <a:srgbClr val="FF9933"/>
                </a:solidFill>
                <a:latin typeface="Verdana" charset="0"/>
              </a:endParaRPr>
            </a:p>
            <a:p>
              <a:pPr eaLnBrk="1" hangingPunct="1"/>
              <a:r>
                <a:rPr lang="pt-BR" sz="1800" b="1" dirty="0">
                  <a:solidFill>
                    <a:srgbClr val="3333CC"/>
                  </a:solidFill>
                  <a:latin typeface="Verdana" charset="0"/>
                </a:rPr>
                <a:t>N</a:t>
              </a:r>
              <a:r>
                <a:rPr lang="pt-BR" sz="1800" b="1" baseline="-25000" dirty="0">
                  <a:solidFill>
                    <a:srgbClr val="3333CC"/>
                  </a:solidFill>
                  <a:latin typeface="Verdana" charset="0"/>
                </a:rPr>
                <a:t>2</a:t>
              </a:r>
              <a:r>
                <a:rPr lang="pt-BR" sz="1800" b="1" dirty="0">
                  <a:solidFill>
                    <a:srgbClr val="3333CC"/>
                  </a:solidFill>
                  <a:latin typeface="Verdana" charset="0"/>
                </a:rPr>
                <a:t> + H</a:t>
              </a:r>
              <a:r>
                <a:rPr lang="pt-BR" sz="1800" b="1" baseline="-25000" dirty="0">
                  <a:solidFill>
                    <a:srgbClr val="3333CC"/>
                  </a:solidFill>
                  <a:latin typeface="Verdana" charset="0"/>
                </a:rPr>
                <a:t>2</a:t>
              </a:r>
              <a:r>
                <a:rPr lang="pt-BR" sz="1800" b="1" dirty="0">
                  <a:solidFill>
                    <a:srgbClr val="3333CC"/>
                  </a:solidFill>
                  <a:latin typeface="Verdana" charset="0"/>
                </a:rPr>
                <a:t> ou O</a:t>
              </a:r>
              <a:r>
                <a:rPr lang="pt-BR" sz="1800" b="1" baseline="-25000" dirty="0">
                  <a:solidFill>
                    <a:srgbClr val="3333CC"/>
                  </a:solidFill>
                  <a:latin typeface="Verdana" charset="0"/>
                </a:rPr>
                <a:t>2</a:t>
              </a:r>
              <a:r>
                <a:rPr lang="pt-BR" sz="1800" b="1" dirty="0">
                  <a:solidFill>
                    <a:srgbClr val="3333CC"/>
                  </a:solidFill>
                  <a:latin typeface="Verdana" charset="0"/>
                </a:rPr>
                <a:t>                        NH</a:t>
              </a:r>
              <a:r>
                <a:rPr lang="pt-BR" sz="1800" b="1" baseline="-25000" dirty="0">
                  <a:solidFill>
                    <a:srgbClr val="3333CC"/>
                  </a:solidFill>
                  <a:latin typeface="Verdana" charset="0"/>
                </a:rPr>
                <a:t>4</a:t>
              </a:r>
              <a:r>
                <a:rPr lang="pt-BR" sz="1800" b="1" baseline="30000" dirty="0">
                  <a:solidFill>
                    <a:srgbClr val="3333CC"/>
                  </a:solidFill>
                  <a:latin typeface="Verdana" charset="0"/>
                </a:rPr>
                <a:t>+</a:t>
              </a:r>
              <a:r>
                <a:rPr lang="pt-BR" sz="1800" b="1" dirty="0">
                  <a:solidFill>
                    <a:srgbClr val="3333CC"/>
                  </a:solidFill>
                  <a:latin typeface="Verdana" charset="0"/>
                </a:rPr>
                <a:t> ou NO</a:t>
              </a:r>
              <a:r>
                <a:rPr lang="pt-BR" sz="1800" b="1" baseline="-25000" dirty="0">
                  <a:solidFill>
                    <a:srgbClr val="3333CC"/>
                  </a:solidFill>
                  <a:latin typeface="Verdana" charset="0"/>
                </a:rPr>
                <a:t>3</a:t>
              </a:r>
              <a:r>
                <a:rPr lang="pt-BR" sz="1800" b="1" baseline="30000" dirty="0">
                  <a:solidFill>
                    <a:srgbClr val="3333CC"/>
                  </a:solidFill>
                  <a:latin typeface="Verdana" charset="0"/>
                </a:rPr>
                <a:t>-</a:t>
              </a:r>
              <a:r>
                <a:rPr lang="pt-BR" sz="1800" b="1" dirty="0">
                  <a:solidFill>
                    <a:srgbClr val="3333CC"/>
                  </a:solidFill>
                  <a:latin typeface="Verdana" charset="0"/>
                </a:rPr>
                <a:t> </a:t>
              </a:r>
            </a:p>
            <a:p>
              <a:pPr eaLnBrk="1" hangingPunct="1"/>
              <a:endParaRPr lang="pt-BR" sz="1800" b="1" dirty="0">
                <a:solidFill>
                  <a:srgbClr val="3333CC"/>
                </a:solidFill>
                <a:latin typeface="Verdana" charset="0"/>
              </a:endParaRPr>
            </a:p>
            <a:p>
              <a:pPr eaLnBrk="1" hangingPunct="1"/>
              <a:r>
                <a:rPr lang="pt-BR" sz="1800" b="1" dirty="0">
                  <a:solidFill>
                    <a:srgbClr val="3333CC"/>
                  </a:solidFill>
                  <a:latin typeface="Verdana" charset="0"/>
                </a:rPr>
                <a:t>Incorporação anual: 2 a 10 kg.ha</a:t>
              </a:r>
              <a:r>
                <a:rPr lang="pt-BR" sz="1800" b="1" baseline="30000" dirty="0">
                  <a:solidFill>
                    <a:srgbClr val="3333CC"/>
                  </a:solidFill>
                  <a:latin typeface="Verdana" charset="0"/>
                </a:rPr>
                <a:t>-1</a:t>
              </a:r>
              <a:r>
                <a:rPr lang="pt-BR" sz="1800" b="1" dirty="0">
                  <a:solidFill>
                    <a:srgbClr val="3333CC"/>
                  </a:solidFill>
                  <a:latin typeface="Verdana" charset="0"/>
                </a:rPr>
                <a:t> N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39633" y="2968828"/>
              <a:ext cx="1800225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4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354013"/>
            <a:ext cx="9144000" cy="5715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6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Condições favoráveis para a máxima</a:t>
            </a:r>
          </a:p>
          <a:p>
            <a:pPr eaLnBrk="1" hangingPunct="1">
              <a:lnSpc>
                <a:spcPct val="80000"/>
              </a:lnSpc>
            </a:pPr>
            <a:r>
              <a:rPr lang="pt-BR" sz="26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fixação de N</a:t>
            </a:r>
            <a:r>
              <a:rPr lang="pt-BR" sz="2600" b="1" baseline="-250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endParaRPr lang="pt-BR" sz="2600" b="1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pt-BR" sz="2600" dirty="0">
              <a:solidFill>
                <a:srgbClr val="99FF99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Tx/>
              <a:buChar char="-"/>
            </a:pP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Inoculação eficiente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Char char="-"/>
            </a:pP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Fornecimento </a:t>
            </a:r>
            <a:r>
              <a:rPr lang="pt-BR" sz="2600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de </a:t>
            </a:r>
            <a:r>
              <a:rPr lang="pt-BR" sz="2600" dirty="0" err="1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Mo</a:t>
            </a:r>
            <a:r>
              <a:rPr lang="pt-BR" sz="2600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pt-BR" sz="2600" dirty="0" err="1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Co</a:t>
            </a:r>
            <a:endParaRPr lang="pt-BR" sz="2600" dirty="0" smtClean="0">
              <a:solidFill>
                <a:srgbClr val="3333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Tx/>
              <a:buChar char="-"/>
            </a:pP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Nutrição </a:t>
            </a:r>
            <a:r>
              <a:rPr lang="pt-BR" sz="2600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balanceada em </a:t>
            </a:r>
            <a:r>
              <a:rPr lang="pt-BR" sz="2600" dirty="0" err="1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P</a:t>
            </a:r>
            <a:r>
              <a:rPr lang="pt-BR" sz="2600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pt-BR" sz="2600" dirty="0" err="1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S</a:t>
            </a:r>
            <a:endParaRPr lang="pt-BR" sz="2600" dirty="0" smtClean="0">
              <a:solidFill>
                <a:srgbClr val="3333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Tx/>
              <a:buChar char="-"/>
            </a:pP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Fornecimento </a:t>
            </a:r>
            <a:r>
              <a:rPr lang="pt-BR" sz="2600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de Ca e </a:t>
            </a: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Mg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Char char="-"/>
            </a:pP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Sanidade </a:t>
            </a:r>
            <a:r>
              <a:rPr lang="pt-BR" sz="2600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da </a:t>
            </a: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cultura</a:t>
            </a:r>
            <a:endParaRPr lang="pt-BR" sz="2600" dirty="0">
              <a:solidFill>
                <a:srgbClr val="3333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Tx/>
              <a:buChar char="-"/>
            </a:pP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Dose </a:t>
            </a:r>
            <a:r>
              <a:rPr lang="pt-BR" sz="2600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e época de aplicação de N </a:t>
            </a: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mineral (Feijão)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Char char="-"/>
            </a:pP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Acidez </a:t>
            </a:r>
            <a:r>
              <a:rPr lang="pt-BR" sz="2600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do </a:t>
            </a: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solo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Char char="-"/>
            </a:pP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Cobertura do solo (</a:t>
            </a:r>
            <a:r>
              <a:rPr lang="pt-BR" sz="2600" dirty="0" err="1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T</a:t>
            </a: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2600" dirty="0" err="1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ºC</a:t>
            </a:r>
            <a:r>
              <a:rPr lang="pt-BR" sz="2600" dirty="0" smtClean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33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6691" y="829349"/>
            <a:ext cx="5475899" cy="4295477"/>
            <a:chOff x="395983" y="844288"/>
            <a:chExt cx="7632848" cy="5790778"/>
          </a:xfrm>
        </p:grpSpPr>
        <p:pic>
          <p:nvPicPr>
            <p:cNvPr id="2" name="Picture 3" descr="Capacidade_Uso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245" y="988751"/>
              <a:ext cx="4897586" cy="5118658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</p:spPr>
        </p:pic>
        <p:pic>
          <p:nvPicPr>
            <p:cNvPr id="3" name="Picture 4" descr="M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758" y="988750"/>
              <a:ext cx="1619250" cy="1604963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</p:spPr>
        </p:pic>
        <p:pic>
          <p:nvPicPr>
            <p:cNvPr id="4" name="Picture 5" descr="CTC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758" y="4617775"/>
              <a:ext cx="1619250" cy="161925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</p:spPr>
        </p:pic>
        <p:pic>
          <p:nvPicPr>
            <p:cNvPr id="5" name="Picture 6" descr="V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4758" y="2788975"/>
              <a:ext cx="1619250" cy="161925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95983" y="844288"/>
              <a:ext cx="647700" cy="3526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t-BR" sz="1100" b="1" dirty="0">
                  <a:latin typeface="Calibri" pitchFamily="34" charset="0"/>
                </a:rPr>
                <a:t>MO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95983" y="2571489"/>
              <a:ext cx="790575" cy="3734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t-BR" sz="1200" b="1" dirty="0" smtClean="0">
                  <a:latin typeface="Calibri" pitchFamily="34" charset="0"/>
                </a:rPr>
                <a:t>SB</a:t>
              </a:r>
              <a:endParaRPr lang="pt-BR" sz="1200" b="1" dirty="0">
                <a:latin typeface="Calibri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95983" y="4447913"/>
              <a:ext cx="647700" cy="3526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t-BR" sz="1100" b="1" dirty="0">
                  <a:latin typeface="Calibri" pitchFamily="34" charset="0"/>
                </a:rPr>
                <a:t>CTC</a:t>
              </a:r>
            </a:p>
          </p:txBody>
        </p:sp>
        <p:pic>
          <p:nvPicPr>
            <p:cNvPr id="9" name="Picture 10" descr="Capacidade_Us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3545" y="844288"/>
              <a:ext cx="1293813" cy="1281112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2267645" y="1636450"/>
              <a:ext cx="215900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1907283" y="1636450"/>
              <a:ext cx="576262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2267645" y="1636450"/>
              <a:ext cx="215900" cy="3240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554983" y="2355588"/>
              <a:ext cx="0" cy="2881312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54983" y="3724013"/>
              <a:ext cx="64928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756023" y="6377369"/>
              <a:ext cx="2524370" cy="2576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488950" indent="-488950" defTabSz="912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000000"/>
                  </a:solidFill>
                  <a:latin typeface="+mn-lt"/>
                </a:rPr>
                <a:t>Fonte: </a:t>
              </a:r>
              <a:r>
                <a:rPr lang="pt-BR" sz="1200" b="1" dirty="0" smtClean="0">
                  <a:solidFill>
                    <a:srgbClr val="000000"/>
                  </a:solidFill>
                </a:rPr>
                <a:t>Sparovek et al.</a:t>
              </a:r>
              <a:endParaRPr lang="pt-BR" sz="1200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927100" y="228600"/>
          <a:ext cx="73025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rbel"/>
                          <a:cs typeface="Corbel"/>
                        </a:rPr>
                        <a:t>Restrição</a:t>
                      </a:r>
                      <a:r>
                        <a:rPr lang="pt-BR" sz="2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rbel"/>
                          <a:cs typeface="Corbel"/>
                        </a:rPr>
                        <a:t> dos solos brasileiros em relação à fertilidade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orbel"/>
                        <a:cs typeface="Corbel"/>
                      </a:endParaRPr>
                    </a:p>
                  </a:txBody>
                  <a:tcPr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37413" y="1255058"/>
            <a:ext cx="3361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436831"/>
                </a:solidFill>
                <a:latin typeface="Corbel"/>
                <a:cs typeface="Corbel"/>
              </a:rPr>
              <a:t>Lopes &amp; Fox (1977):</a:t>
            </a:r>
          </a:p>
          <a:p>
            <a:pPr marL="342900" indent="-342900">
              <a:buFontTx/>
              <a:buChar char="-"/>
            </a:pPr>
            <a:endParaRPr lang="en-US" sz="1800" dirty="0" smtClean="0">
              <a:solidFill>
                <a:srgbClr val="436831"/>
              </a:solidFill>
              <a:latin typeface="Corbel"/>
              <a:cs typeface="Corbel"/>
            </a:endParaRPr>
          </a:p>
          <a:p>
            <a:pPr marL="342900" indent="-342900">
              <a:buFontTx/>
              <a:buChar char="-"/>
            </a:pPr>
            <a:r>
              <a:rPr lang="en-US" sz="1800" dirty="0" smtClean="0">
                <a:solidFill>
                  <a:srgbClr val="436831"/>
                </a:solidFill>
                <a:latin typeface="Corbel"/>
                <a:cs typeface="Corbel"/>
              </a:rPr>
              <a:t>518 </a:t>
            </a:r>
            <a:r>
              <a:rPr lang="en-US" sz="1800" dirty="0" err="1" smtClean="0">
                <a:solidFill>
                  <a:srgbClr val="436831"/>
                </a:solidFill>
                <a:latin typeface="Corbel"/>
                <a:cs typeface="Corbel"/>
              </a:rPr>
              <a:t>amostras</a:t>
            </a:r>
            <a:r>
              <a:rPr lang="en-US" sz="1800" dirty="0" smtClean="0">
                <a:solidFill>
                  <a:srgbClr val="436831"/>
                </a:solidFill>
                <a:latin typeface="Corbel"/>
                <a:cs typeface="Corbel"/>
              </a:rPr>
              <a:t> de terra</a:t>
            </a:r>
          </a:p>
          <a:p>
            <a:pPr marL="342900" indent="-342900">
              <a:buFontTx/>
              <a:buChar char="-"/>
            </a:pPr>
            <a:r>
              <a:rPr lang="en-US" sz="1800" dirty="0" err="1" smtClean="0">
                <a:solidFill>
                  <a:srgbClr val="436831"/>
                </a:solidFill>
                <a:latin typeface="Corbel"/>
                <a:cs typeface="Corbel"/>
              </a:rPr>
              <a:t>Disponibilidade</a:t>
            </a:r>
            <a:r>
              <a:rPr lang="en-US" sz="1800" dirty="0" smtClean="0">
                <a:solidFill>
                  <a:srgbClr val="436831"/>
                </a:solidFill>
                <a:latin typeface="Corbel"/>
                <a:cs typeface="Corbel"/>
              </a:rPr>
              <a:t> de P: 0,1 e 16,5 ppm P</a:t>
            </a:r>
          </a:p>
          <a:p>
            <a:pPr marL="342900" indent="-342900">
              <a:buFontTx/>
              <a:buChar char="-"/>
            </a:pPr>
            <a:r>
              <a:rPr lang="en-US" sz="1800" b="1" dirty="0" smtClean="0">
                <a:solidFill>
                  <a:srgbClr val="436831"/>
                </a:solidFill>
                <a:latin typeface="Corbel"/>
                <a:cs typeface="Corbel"/>
              </a:rPr>
              <a:t>92% das </a:t>
            </a:r>
            <a:r>
              <a:rPr lang="en-US" sz="1800" b="1" dirty="0" err="1" smtClean="0">
                <a:solidFill>
                  <a:srgbClr val="436831"/>
                </a:solidFill>
                <a:latin typeface="Corbel"/>
                <a:cs typeface="Corbel"/>
              </a:rPr>
              <a:t>amostras</a:t>
            </a:r>
            <a:r>
              <a:rPr lang="en-US" sz="1800" b="1" dirty="0" smtClean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800" dirty="0" smtClean="0">
                <a:solidFill>
                  <a:srgbClr val="436831"/>
                </a:solidFill>
                <a:latin typeface="Corbel"/>
                <a:cs typeface="Corbel"/>
              </a:rPr>
              <a:t>com P &lt; 2 ppm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9058" y="4840946"/>
            <a:ext cx="6275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“A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disponibilidade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de P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muito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baixa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é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possivelmente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a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maior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limitação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para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o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cultivo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de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plantas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smtClean="0">
                <a:solidFill>
                  <a:srgbClr val="436831"/>
                </a:solidFill>
                <a:latin typeface="Corbel"/>
                <a:cs typeface="Corbel"/>
              </a:rPr>
              <a:t>e </a:t>
            </a:r>
            <a:r>
              <a:rPr lang="en-US" sz="1600" i="1" dirty="0" err="1" smtClean="0">
                <a:solidFill>
                  <a:srgbClr val="436831"/>
                </a:solidFill>
                <a:latin typeface="Corbel"/>
                <a:cs typeface="Corbel"/>
              </a:rPr>
              <a:t>sua</a:t>
            </a:r>
            <a:r>
              <a:rPr lang="en-US" sz="1600" i="1" dirty="0" smtClean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 smtClean="0">
                <a:solidFill>
                  <a:srgbClr val="436831"/>
                </a:solidFill>
                <a:latin typeface="Corbel"/>
                <a:cs typeface="Corbel"/>
              </a:rPr>
              <a:t>correção</a:t>
            </a:r>
            <a:r>
              <a:rPr lang="en-US" sz="1600" i="1" dirty="0" smtClean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 smtClean="0">
                <a:solidFill>
                  <a:srgbClr val="436831"/>
                </a:solidFill>
                <a:latin typeface="Corbel"/>
                <a:cs typeface="Corbel"/>
              </a:rPr>
              <a:t>pode</a:t>
            </a:r>
            <a:r>
              <a:rPr lang="en-US" sz="1600" i="1" dirty="0" smtClean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ser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bastante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dificultada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 smtClean="0">
                <a:solidFill>
                  <a:srgbClr val="436831"/>
                </a:solidFill>
                <a:latin typeface="Corbel"/>
                <a:cs typeface="Corbel"/>
              </a:rPr>
              <a:t>devido</a:t>
            </a:r>
            <a:r>
              <a:rPr lang="en-US" sz="1600" i="1" dirty="0" smtClean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 smtClean="0">
                <a:solidFill>
                  <a:srgbClr val="436831"/>
                </a:solidFill>
                <a:latin typeface="Corbel"/>
                <a:cs typeface="Corbel"/>
              </a:rPr>
              <a:t>à</a:t>
            </a:r>
            <a:r>
              <a:rPr lang="en-US" sz="1600" i="1" dirty="0" smtClean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 smtClean="0">
                <a:solidFill>
                  <a:srgbClr val="436831"/>
                </a:solidFill>
                <a:latin typeface="Corbel"/>
                <a:cs typeface="Corbel"/>
              </a:rPr>
              <a:t>elevada</a:t>
            </a:r>
            <a:r>
              <a:rPr lang="en-US" sz="1600" i="1" dirty="0" smtClean="0">
                <a:solidFill>
                  <a:srgbClr val="436831"/>
                </a:solidFill>
                <a:latin typeface="Corbel"/>
                <a:cs typeface="Corbel"/>
              </a:rPr>
              <a:t>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capacidade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de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fixação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de P </a:t>
            </a:r>
            <a:r>
              <a:rPr lang="en-US" sz="1600" i="1" dirty="0" err="1">
                <a:solidFill>
                  <a:srgbClr val="436831"/>
                </a:solidFill>
                <a:latin typeface="Corbel"/>
                <a:cs typeface="Corbel"/>
              </a:rPr>
              <a:t>destes</a:t>
            </a:r>
            <a:r>
              <a:rPr lang="en-US" sz="1600" i="1" dirty="0">
                <a:solidFill>
                  <a:srgbClr val="436831"/>
                </a:solidFill>
                <a:latin typeface="Corbel"/>
                <a:cs typeface="Corbel"/>
              </a:rPr>
              <a:t> solos</a:t>
            </a:r>
            <a:r>
              <a:rPr lang="en-US" sz="1600" i="1" dirty="0" smtClean="0">
                <a:solidFill>
                  <a:srgbClr val="436831"/>
                </a:solidFill>
                <a:latin typeface="Corbel"/>
                <a:cs typeface="Corbel"/>
              </a:rPr>
              <a:t>”</a:t>
            </a:r>
          </a:p>
          <a:p>
            <a:pPr algn="ctr"/>
            <a:r>
              <a:rPr lang="en-US" sz="1600" i="1" dirty="0" smtClean="0">
                <a:solidFill>
                  <a:srgbClr val="436831"/>
                </a:solidFill>
                <a:latin typeface="Corbel"/>
                <a:cs typeface="Corbel"/>
              </a:rPr>
              <a:t>Lopes &amp; Fox (1977)</a:t>
            </a:r>
            <a:endParaRPr lang="en-US" sz="1600" i="1" dirty="0">
              <a:solidFill>
                <a:srgbClr val="4368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6" descr="http://www.ipni.org.br/ppiweb/gbrazil.nsf/$webindex/FAFA9B83BE54A8E983256D83004ECE08/$file/foto%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1309688"/>
            <a:ext cx="2281237" cy="330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4" name="Picture 3" descr="C:\Users\Eros\Pictures\Fundacao MT\Temporaria\DSC003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825" y="1482725"/>
            <a:ext cx="5719763" cy="428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Box 4"/>
          <p:cNvSpPr txBox="1">
            <a:spLocks noChangeArrowheads="1"/>
          </p:cNvSpPr>
          <p:nvPr/>
        </p:nvSpPr>
        <p:spPr bwMode="auto">
          <a:xfrm>
            <a:off x="407988" y="881063"/>
            <a:ext cx="2284412" cy="412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algn="ctr" eaLnBrk="1" hangingPunct="1"/>
            <a:r>
              <a:rPr lang="pt-BR" altLang="en-US" b="1">
                <a:latin typeface="Calibri" charset="0"/>
              </a:rPr>
              <a:t>NITROGÊNIO</a:t>
            </a:r>
            <a:endParaRPr lang="en-US" altLang="en-US" b="1">
              <a:latin typeface="Calibri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05000" y="117475"/>
            <a:ext cx="5297488" cy="598488"/>
          </a:xfrm>
          <a:prstGeom prst="rect">
            <a:avLst/>
          </a:prstGeom>
          <a:solidFill>
            <a:srgbClr val="000066"/>
          </a:solidFill>
          <a:ln w="28575">
            <a:solidFill>
              <a:srgbClr val="FF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SOJA – Deficiência visual</a:t>
            </a:r>
          </a:p>
        </p:txBody>
      </p:sp>
      <p:sp>
        <p:nvSpPr>
          <p:cNvPr id="84997" name="TextBox 1"/>
          <p:cNvSpPr txBox="1">
            <a:spLocks noChangeArrowheads="1"/>
          </p:cNvSpPr>
          <p:nvPr/>
        </p:nvSpPr>
        <p:spPr bwMode="auto">
          <a:xfrm>
            <a:off x="74613" y="4716463"/>
            <a:ext cx="3071812" cy="20621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algn="just" eaLnBrk="1" hangingPunct="1"/>
            <a:r>
              <a:rPr lang="en-US" altLang="en-US" sz="1600">
                <a:latin typeface="Calibri" charset="0"/>
              </a:rPr>
              <a:t>Perda </a:t>
            </a:r>
            <a:r>
              <a:rPr lang="pt-BR" altLang="en-US" sz="1600">
                <a:latin typeface="Calibri" charset="0"/>
              </a:rPr>
              <a:t>da cor verde-escuro, passando a verde-pálido com um leve amarelado e, dias mais tarde, todas as folhas tornam-se amarelas. O sintoma aparece primeiro nas folhas inferiores mas espalha-se </a:t>
            </a:r>
            <a:r>
              <a:rPr lang="en-US" altLang="en-US" sz="1600">
                <a:latin typeface="Calibri" charset="0"/>
              </a:rPr>
              <a:t>rapidamente pelas folhas  superiores.</a:t>
            </a:r>
          </a:p>
        </p:txBody>
      </p:sp>
    </p:spTree>
    <p:extLst>
      <p:ext uri="{BB962C8B-B14F-4D97-AF65-F5344CB8AC3E}">
        <p14:creationId xmlns:p14="http://schemas.microsoft.com/office/powerpoint/2010/main" val="5559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oneTexte 39"/>
          <p:cNvSpPr txBox="1">
            <a:spLocks noChangeArrowheads="1"/>
          </p:cNvSpPr>
          <p:nvPr/>
        </p:nvSpPr>
        <p:spPr bwMode="auto">
          <a:xfrm>
            <a:off x="0" y="5702300"/>
            <a:ext cx="9144000" cy="1155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5167313" y="746125"/>
            <a:ext cx="1773237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Nitrofosfatos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5165725" y="1439863"/>
            <a:ext cx="3522663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Nitrato de amônio (NH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  <a:r>
              <a:rPr lang="pt-BR" b="1">
                <a:solidFill>
                  <a:srgbClr val="3333CC"/>
                </a:solidFill>
              </a:rPr>
              <a:t>NO</a:t>
            </a:r>
            <a:r>
              <a:rPr lang="pt-BR" b="1" baseline="-25000">
                <a:solidFill>
                  <a:srgbClr val="3333CC"/>
                </a:solidFill>
              </a:rPr>
              <a:t>3</a:t>
            </a:r>
            <a:r>
              <a:rPr lang="pt-BR" b="1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5165725" y="2135188"/>
            <a:ext cx="3162300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Nitrato de sódio (NaNO</a:t>
            </a:r>
            <a:r>
              <a:rPr lang="pt-BR" b="1" baseline="-25000">
                <a:solidFill>
                  <a:srgbClr val="3333CC"/>
                </a:solidFill>
              </a:rPr>
              <a:t>3</a:t>
            </a:r>
            <a:r>
              <a:rPr lang="pt-BR" b="1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5165725" y="2828925"/>
            <a:ext cx="3811588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Sulfato de amônio [(NH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  <a:r>
              <a:rPr lang="pt-BR" b="1">
                <a:solidFill>
                  <a:srgbClr val="3333CC"/>
                </a:solidFill>
              </a:rPr>
              <a:t>)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SO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  <a:r>
              <a:rPr lang="pt-BR" b="1">
                <a:solidFill>
                  <a:srgbClr val="3333CC"/>
                </a:solidFill>
              </a:rPr>
              <a:t>]</a:t>
            </a:r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5165725" y="3522663"/>
            <a:ext cx="2168525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Uréia [CO(NH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)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]</a:t>
            </a:r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5165725" y="4216400"/>
            <a:ext cx="2868613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Aqua amônia (NH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  <a:r>
              <a:rPr lang="pt-BR" b="1">
                <a:solidFill>
                  <a:srgbClr val="3333CC"/>
                </a:solidFill>
              </a:rPr>
              <a:t>OH)</a:t>
            </a:r>
          </a:p>
        </p:txBody>
      </p:sp>
      <p:sp>
        <p:nvSpPr>
          <p:cNvPr id="68617" name="Text Box 8"/>
          <p:cNvSpPr txBox="1">
            <a:spLocks noChangeArrowheads="1"/>
          </p:cNvSpPr>
          <p:nvPr/>
        </p:nvSpPr>
        <p:spPr bwMode="auto">
          <a:xfrm>
            <a:off x="5165725" y="4911725"/>
            <a:ext cx="2170113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Soluções com N</a:t>
            </a:r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4929188" y="5605463"/>
            <a:ext cx="4214812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Fosfatos de amônio (MAP e DAP)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(NH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  <a:r>
              <a:rPr lang="pt-BR" b="1">
                <a:solidFill>
                  <a:srgbClr val="3333CC"/>
                </a:solidFill>
              </a:rPr>
              <a:t>H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PO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  <a:r>
              <a:rPr lang="pt-BR" b="1">
                <a:solidFill>
                  <a:srgbClr val="3333CC"/>
                </a:solidFill>
              </a:rPr>
              <a:t>) e [(NH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  <a:r>
              <a:rPr lang="pt-BR" b="1">
                <a:solidFill>
                  <a:srgbClr val="3333CC"/>
                </a:solidFill>
              </a:rPr>
              <a:t>)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HPO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  <a:r>
              <a:rPr lang="pt-BR" b="1">
                <a:solidFill>
                  <a:srgbClr val="3333CC"/>
                </a:solidFill>
              </a:rPr>
              <a:t>] 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181350" y="1127125"/>
            <a:ext cx="871538" cy="4064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+ NH</a:t>
            </a:r>
            <a:r>
              <a:rPr lang="pt-BR" b="1" baseline="-25000">
                <a:solidFill>
                  <a:srgbClr val="3333CC"/>
                </a:solidFill>
              </a:rPr>
              <a:t>3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070225" y="1865313"/>
            <a:ext cx="1301750" cy="406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3333CC"/>
                </a:solidFill>
                <a:ea typeface="Arial Unicode MS" pitchFamily="34" charset="-128"/>
                <a:cs typeface="Arial Unicode MS" pitchFamily="34" charset="-128"/>
              </a:rPr>
              <a:t>+ Na</a:t>
            </a:r>
            <a:r>
              <a:rPr lang="pt-BR" sz="2000" b="1" baseline="-25000">
                <a:solidFill>
                  <a:srgbClr val="3333CC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000" b="1">
                <a:solidFill>
                  <a:srgbClr val="3333CC"/>
                </a:solidFill>
                <a:ea typeface="Arial Unicode MS" pitchFamily="34" charset="-128"/>
                <a:cs typeface="Arial Unicode MS" pitchFamily="34" charset="-128"/>
              </a:rPr>
              <a:t>CO</a:t>
            </a:r>
            <a:r>
              <a:rPr lang="pt-BR" sz="2000" b="1" baseline="-25000">
                <a:solidFill>
                  <a:srgbClr val="3333CC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373188" y="2498725"/>
            <a:ext cx="1146175" cy="4064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+ H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SO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1373188" y="3227388"/>
            <a:ext cx="884237" cy="4064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+ CO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390650" y="3905250"/>
            <a:ext cx="884238" cy="4064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+ H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O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1390650" y="4633913"/>
            <a:ext cx="3057525" cy="40005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+ NH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  <a:r>
              <a:rPr lang="pt-BR" b="1">
                <a:solidFill>
                  <a:srgbClr val="3333CC"/>
                </a:solidFill>
              </a:rPr>
              <a:t>NO</a:t>
            </a:r>
            <a:r>
              <a:rPr lang="pt-BR" b="1" baseline="-25000">
                <a:solidFill>
                  <a:srgbClr val="3333CC"/>
                </a:solidFill>
              </a:rPr>
              <a:t>3</a:t>
            </a:r>
            <a:r>
              <a:rPr lang="pt-BR" b="1">
                <a:solidFill>
                  <a:srgbClr val="3333CC"/>
                </a:solidFill>
              </a:rPr>
              <a:t> + Uréia + H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O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1390650" y="5492750"/>
            <a:ext cx="1146175" cy="4064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+ H</a:t>
            </a:r>
            <a:r>
              <a:rPr lang="pt-BR" b="1" baseline="-25000">
                <a:solidFill>
                  <a:srgbClr val="3333CC"/>
                </a:solidFill>
              </a:rPr>
              <a:t>3</a:t>
            </a:r>
            <a:r>
              <a:rPr lang="pt-BR" b="1">
                <a:solidFill>
                  <a:srgbClr val="3333CC"/>
                </a:solidFill>
              </a:rPr>
              <a:t>PO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350838" y="3417888"/>
            <a:ext cx="654050" cy="406400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NH</a:t>
            </a:r>
            <a:r>
              <a:rPr lang="pt-BR" b="1" baseline="-25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960438" y="1060450"/>
            <a:ext cx="700087" cy="406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3333CC"/>
                </a:solidFill>
                <a:ea typeface="Arial Unicode MS" pitchFamily="34" charset="-128"/>
                <a:cs typeface="Arial Unicode MS" pitchFamily="34" charset="-128"/>
              </a:rPr>
              <a:t>+ O</a:t>
            </a:r>
            <a:r>
              <a:rPr lang="pt-BR" sz="2000" b="1" baseline="-25000">
                <a:solidFill>
                  <a:srgbClr val="3333CC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628650" y="1538288"/>
            <a:ext cx="0" cy="1895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628650" y="3797300"/>
            <a:ext cx="0" cy="2160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628650" y="5967413"/>
            <a:ext cx="4298950" cy="111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>
            <a:off x="696913" y="5110163"/>
            <a:ext cx="44688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 flipV="1">
            <a:off x="696913" y="3797300"/>
            <a:ext cx="0" cy="1312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flipH="1">
            <a:off x="763588" y="4381500"/>
            <a:ext cx="44021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 flipV="1">
            <a:off x="763588" y="3797300"/>
            <a:ext cx="0" cy="584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V="1">
            <a:off x="1008063" y="3706813"/>
            <a:ext cx="4157662" cy="6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 flipH="1">
            <a:off x="682625" y="2954338"/>
            <a:ext cx="4468813" cy="269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>
            <a:off x="696913" y="2995613"/>
            <a:ext cx="0" cy="43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1779588" y="1392238"/>
            <a:ext cx="850900" cy="406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3333CC"/>
                </a:solidFill>
                <a:ea typeface="Arial Unicode MS" pitchFamily="34" charset="-128"/>
                <a:cs typeface="Arial Unicode MS" pitchFamily="34" charset="-128"/>
              </a:rPr>
              <a:t>HNO</a:t>
            </a:r>
            <a:r>
              <a:rPr lang="pt-BR" sz="2000" b="1" baseline="-25000">
                <a:solidFill>
                  <a:srgbClr val="3333CC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 flipH="1">
            <a:off x="2185988" y="954088"/>
            <a:ext cx="29797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>
            <a:off x="2185988" y="954088"/>
            <a:ext cx="0" cy="43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 flipH="1">
            <a:off x="2651125" y="1611313"/>
            <a:ext cx="2514600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 flipH="1">
            <a:off x="2185988" y="2339975"/>
            <a:ext cx="29797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43" name="Line 35"/>
          <p:cNvSpPr>
            <a:spLocks noChangeShapeType="1"/>
          </p:cNvSpPr>
          <p:nvPr/>
        </p:nvSpPr>
        <p:spPr bwMode="auto">
          <a:xfrm flipH="1" flipV="1">
            <a:off x="2166938" y="1808163"/>
            <a:ext cx="19050" cy="5318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44" name="Line 36"/>
          <p:cNvSpPr>
            <a:spLocks noChangeShapeType="1"/>
          </p:cNvSpPr>
          <p:nvPr/>
        </p:nvSpPr>
        <p:spPr bwMode="auto">
          <a:xfrm flipH="1">
            <a:off x="628650" y="1538288"/>
            <a:ext cx="11509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8645" name="Rectangle 38"/>
          <p:cNvSpPr>
            <a:spLocks noChangeArrowheads="1"/>
          </p:cNvSpPr>
          <p:nvPr/>
        </p:nvSpPr>
        <p:spPr bwMode="auto">
          <a:xfrm>
            <a:off x="161925" y="36513"/>
            <a:ext cx="3592513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Fontes Tradicionais</a:t>
            </a:r>
          </a:p>
        </p:txBody>
      </p:sp>
      <p:sp>
        <p:nvSpPr>
          <p:cNvPr id="68646" name="Text Box 40"/>
          <p:cNvSpPr txBox="1">
            <a:spLocks noChangeArrowheads="1"/>
          </p:cNvSpPr>
          <p:nvPr/>
        </p:nvSpPr>
        <p:spPr bwMode="auto">
          <a:xfrm>
            <a:off x="296863" y="6342063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>
                <a:solidFill>
                  <a:srgbClr val="FF0000"/>
                </a:solidFill>
              </a:rPr>
              <a:t>LOPES, 2005.</a:t>
            </a:r>
          </a:p>
        </p:txBody>
      </p:sp>
      <p:sp>
        <p:nvSpPr>
          <p:cNvPr id="68647" name="Text Box 10"/>
          <p:cNvSpPr txBox="1">
            <a:spLocks noChangeArrowheads="1"/>
          </p:cNvSpPr>
          <p:nvPr/>
        </p:nvSpPr>
        <p:spPr bwMode="auto">
          <a:xfrm>
            <a:off x="2452688" y="492125"/>
            <a:ext cx="2527300" cy="4064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+ fosfatos de rocha</a:t>
            </a:r>
          </a:p>
        </p:txBody>
      </p:sp>
      <p:pic>
        <p:nvPicPr>
          <p:cNvPr id="68648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213" y="128587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92088" y="449263"/>
            <a:ext cx="8763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000" b="1">
                <a:solidFill>
                  <a:srgbClr val="1B8E21"/>
                </a:solidFill>
                <a:latin typeface="Verdana" charset="0"/>
              </a:rPr>
              <a:t>CARACTERÍSTICAS DOS PRINCIPAIS ADUBOS NITROGENADOS 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69925" y="1887538"/>
            <a:ext cx="717391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0000"/>
                </a:solidFill>
                <a:latin typeface="Verdana" charset="0"/>
                <a:sym typeface="Symbol" charset="0"/>
              </a:rPr>
              <a:t></a:t>
            </a:r>
            <a:r>
              <a:rPr lang="pt-BR" sz="2600" b="1">
                <a:solidFill>
                  <a:srgbClr val="FF0000"/>
                </a:solidFill>
                <a:latin typeface="Verdana" charset="0"/>
              </a:rPr>
              <a:t> Aumentam a acidez do solo</a:t>
            </a:r>
          </a:p>
          <a:p>
            <a:pPr eaLnBrk="1" fontAlgn="base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0000"/>
                </a:solidFill>
                <a:latin typeface="Verdana" charset="0"/>
                <a:sym typeface="Symbol" charset="0"/>
              </a:rPr>
              <a:t></a:t>
            </a:r>
            <a:r>
              <a:rPr lang="pt-BR" sz="2600" b="1">
                <a:solidFill>
                  <a:srgbClr val="FF0000"/>
                </a:solidFill>
                <a:latin typeface="Verdana" charset="0"/>
              </a:rPr>
              <a:t> Índice salino relativamente elevado</a:t>
            </a:r>
          </a:p>
          <a:p>
            <a:pPr eaLnBrk="1" fontAlgn="base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0000"/>
                </a:solidFill>
                <a:latin typeface="Verdana" charset="0"/>
                <a:sym typeface="Symbol" charset="0"/>
              </a:rPr>
              <a:t></a:t>
            </a:r>
            <a:r>
              <a:rPr lang="pt-BR" sz="2600" b="1">
                <a:solidFill>
                  <a:srgbClr val="FF0000"/>
                </a:solidFill>
                <a:latin typeface="Verdana" charset="0"/>
              </a:rPr>
              <a:t> Solubilidade alta em água</a:t>
            </a:r>
          </a:p>
          <a:p>
            <a:pPr eaLnBrk="1" fontAlgn="base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0000"/>
                </a:solidFill>
                <a:latin typeface="Verdana" charset="0"/>
                <a:sym typeface="Symbol" charset="0"/>
              </a:rPr>
              <a:t></a:t>
            </a:r>
            <a:r>
              <a:rPr lang="pt-BR" sz="2600" b="1">
                <a:solidFill>
                  <a:srgbClr val="FF0000"/>
                </a:solidFill>
                <a:latin typeface="Verdana" charset="0"/>
              </a:rPr>
              <a:t> Isento de macronutriente 2</a:t>
            </a:r>
            <a:r>
              <a:rPr lang="pt-BR" sz="2600" b="1" baseline="30000">
                <a:solidFill>
                  <a:srgbClr val="FF0000"/>
                </a:solidFill>
                <a:latin typeface="Verdana" charset="0"/>
              </a:rPr>
              <a:t>ários</a:t>
            </a:r>
            <a:endParaRPr lang="pt-BR" b="1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900113" y="4545013"/>
            <a:ext cx="61023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200" b="1">
                <a:solidFill>
                  <a:srgbClr val="3333CC"/>
                </a:solidFill>
                <a:latin typeface="Verdana" charset="0"/>
              </a:rPr>
              <a:t>(Exceção: Sulfato de Amônio: 24% S)</a:t>
            </a:r>
          </a:p>
        </p:txBody>
      </p:sp>
    </p:spTree>
    <p:extLst>
      <p:ext uri="{BB962C8B-B14F-4D97-AF65-F5344CB8AC3E}">
        <p14:creationId xmlns:p14="http://schemas.microsoft.com/office/powerpoint/2010/main" val="41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27025"/>
            <a:ext cx="7988300" cy="657225"/>
          </a:xfrm>
        </p:spPr>
        <p:txBody>
          <a:bodyPr/>
          <a:lstStyle/>
          <a:p>
            <a:r>
              <a:rPr lang="pt-BR" sz="3600" b="1">
                <a:latin typeface="CopprplGoth Bd BT" charset="0"/>
                <a:cs typeface="Arial Unicode MS" charset="0"/>
              </a:rPr>
              <a:t>Critérios para recomendar 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1162050"/>
            <a:ext cx="8912225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Nenhum método que mede N no solo é utilizado em larga escala no mundo</a:t>
            </a:r>
          </a:p>
          <a:p>
            <a:r>
              <a:rPr lang="pt-BR"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Teor de matéria orgânica é utilizado em alguns Estados</a:t>
            </a:r>
          </a:p>
          <a:p>
            <a:r>
              <a:rPr lang="pt-BR"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Principais parâmetros:</a:t>
            </a:r>
          </a:p>
          <a:p>
            <a:pPr lvl="1"/>
            <a:r>
              <a:rPr lang="pt-BR" sz="2400">
                <a:solidFill>
                  <a:srgbClr val="3333CC"/>
                </a:solidFill>
                <a:latin typeface="Arial" charset="0"/>
                <a:ea typeface="ＭＳ Ｐゴシック" charset="0"/>
              </a:rPr>
              <a:t>Rendimento esperado</a:t>
            </a:r>
          </a:p>
          <a:p>
            <a:pPr lvl="1"/>
            <a:r>
              <a:rPr lang="pt-BR" sz="2400">
                <a:solidFill>
                  <a:srgbClr val="3333CC"/>
                </a:solidFill>
                <a:latin typeface="Arial" charset="0"/>
                <a:ea typeface="ＭＳ Ｐゴシック" charset="0"/>
              </a:rPr>
              <a:t>Histórico/manejo/cultura anterior</a:t>
            </a:r>
          </a:p>
          <a:p>
            <a:pPr lvl="1"/>
            <a:r>
              <a:rPr lang="pt-BR" sz="2400">
                <a:solidFill>
                  <a:srgbClr val="3333CC"/>
                </a:solidFill>
                <a:latin typeface="Arial" charset="0"/>
                <a:ea typeface="ＭＳ Ｐゴシック" charset="0"/>
              </a:rPr>
              <a:t>Análise foliar</a:t>
            </a:r>
          </a:p>
          <a:p>
            <a:endParaRPr lang="pt-BR">
              <a:solidFill>
                <a:srgbClr val="A5002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2" name="Espaço Reservado para Data 5"/>
          <p:cNvSpPr>
            <a:spLocks noGrp="1"/>
          </p:cNvSpPr>
          <p:nvPr>
            <p:ph type="dt" sz="quarter" idx="4294967295"/>
          </p:nvPr>
        </p:nvSpPr>
        <p:spPr bwMode="auto">
          <a:xfrm>
            <a:off x="471488" y="6303963"/>
            <a:ext cx="4100512" cy="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5500"/>
                </a:solidFill>
              </a:rPr>
              <a:t>Extraído: Cantarella &amp; Montezano</a:t>
            </a:r>
          </a:p>
        </p:txBody>
      </p:sp>
    </p:spTree>
    <p:extLst>
      <p:ext uri="{BB962C8B-B14F-4D97-AF65-F5344CB8AC3E}">
        <p14:creationId xmlns:p14="http://schemas.microsoft.com/office/powerpoint/2010/main" val="15057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65125" y="779463"/>
            <a:ext cx="839787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500" b="1">
                <a:solidFill>
                  <a:srgbClr val="FF0000"/>
                </a:solidFill>
                <a:latin typeface="Verdana" charset="0"/>
              </a:rPr>
              <a:t>* Tipo de Cobertura Vegetal: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pt-BR" sz="1000" b="1">
              <a:solidFill>
                <a:srgbClr val="FF9933"/>
              </a:solidFill>
              <a:latin typeface="Verdana" charset="0"/>
            </a:endParaRP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500" b="1">
                <a:solidFill>
                  <a:srgbClr val="FF9933"/>
                </a:solidFill>
                <a:latin typeface="Verdana" charset="0"/>
              </a:rPr>
              <a:t>	</a:t>
            </a:r>
            <a:r>
              <a:rPr lang="pt-BR" sz="2500" b="1">
                <a:solidFill>
                  <a:srgbClr val="3333CC"/>
                </a:solidFill>
                <a:latin typeface="Verdana" charset="0"/>
              </a:rPr>
              <a:t>Solo nu perde 10 x mais N que solo em rotação de cultura; e este cerca de 4 x mais que solo coberto com gramínea. 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500" b="1">
                <a:solidFill>
                  <a:srgbClr val="1B8E21"/>
                </a:solidFill>
                <a:latin typeface="Verdana" charset="0"/>
                <a:sym typeface="Symbol" charset="0"/>
              </a:rPr>
              <a:t></a:t>
            </a:r>
            <a:r>
              <a:rPr lang="pt-BR" sz="2500" b="1">
                <a:solidFill>
                  <a:srgbClr val="1B8E21"/>
                </a:solidFill>
                <a:latin typeface="Verdana" charset="0"/>
              </a:rPr>
              <a:t> Solos tropicais o “mato é um aliado”. 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500" b="1">
                <a:solidFill>
                  <a:srgbClr val="000000"/>
                </a:solidFill>
                <a:latin typeface="Verdana" charset="0"/>
              </a:rPr>
              <a:t>Ex.: laranja, café.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FFFF00"/>
              </a:solidFill>
              <a:latin typeface="Verdana" charset="0"/>
            </a:endParaRP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500" b="1">
                <a:solidFill>
                  <a:srgbClr val="FF0000"/>
                </a:solidFill>
                <a:latin typeface="Verdana" charset="0"/>
              </a:rPr>
              <a:t>* Velocidade de Nitrificação: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pt-BR" sz="1000" b="1">
              <a:solidFill>
                <a:srgbClr val="008000"/>
              </a:solidFill>
              <a:latin typeface="Verdana" charset="0"/>
            </a:endParaRP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500" b="1">
                <a:solidFill>
                  <a:srgbClr val="FFFFFF"/>
                </a:solidFill>
                <a:latin typeface="Verdana" charset="0"/>
              </a:rPr>
              <a:t>	</a:t>
            </a:r>
            <a:r>
              <a:rPr lang="pt-BR" sz="2500" b="1">
                <a:solidFill>
                  <a:srgbClr val="3333CC"/>
                </a:solidFill>
                <a:latin typeface="Verdana" charset="0"/>
              </a:rPr>
              <a:t>Associado com O</a:t>
            </a:r>
            <a:r>
              <a:rPr lang="pt-BR" sz="2500" b="1" baseline="-25000">
                <a:solidFill>
                  <a:srgbClr val="3333CC"/>
                </a:solidFill>
                <a:latin typeface="Verdana" charset="0"/>
              </a:rPr>
              <a:t>2</a:t>
            </a:r>
            <a:r>
              <a:rPr lang="pt-BR" sz="2500" b="1">
                <a:solidFill>
                  <a:srgbClr val="3333CC"/>
                </a:solidFill>
                <a:latin typeface="Verdana" charset="0"/>
              </a:rPr>
              <a:t>. Uso racional de arados expõe menos o O</a:t>
            </a:r>
            <a:r>
              <a:rPr lang="pt-BR" sz="2500" b="1" baseline="-25000">
                <a:solidFill>
                  <a:srgbClr val="3333CC"/>
                </a:solidFill>
                <a:latin typeface="Verdana" charset="0"/>
              </a:rPr>
              <a:t>2</a:t>
            </a:r>
            <a:r>
              <a:rPr lang="pt-BR" sz="2500" b="1">
                <a:solidFill>
                  <a:srgbClr val="3333CC"/>
                </a:solidFill>
                <a:latin typeface="Verdana" charset="0"/>
              </a:rPr>
              <a:t> 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500" b="1">
                <a:solidFill>
                  <a:srgbClr val="1B8E21"/>
                </a:solidFill>
                <a:latin typeface="Verdana" charset="0"/>
                <a:sym typeface="Symbol" charset="0"/>
              </a:rPr>
              <a:t></a:t>
            </a:r>
            <a:r>
              <a:rPr lang="pt-BR" sz="2500" b="1">
                <a:solidFill>
                  <a:srgbClr val="1B8E21"/>
                </a:solidFill>
                <a:latin typeface="Verdana" charset="0"/>
              </a:rPr>
              <a:t> Diminui a nitrificação.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5751513"/>
            <a:ext cx="9144000" cy="1108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200" b="1">
              <a:solidFill>
                <a:srgbClr val="FFFFFF"/>
              </a:solidFill>
              <a:latin typeface="Verdana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200" b="1">
                <a:solidFill>
                  <a:srgbClr val="800000"/>
                </a:solidFill>
                <a:latin typeface="Verdana" charset="0"/>
              </a:rPr>
              <a:t>NH</a:t>
            </a:r>
            <a:r>
              <a:rPr lang="pt-BR" sz="2200" b="1" baseline="-25000">
                <a:solidFill>
                  <a:srgbClr val="800000"/>
                </a:solidFill>
                <a:latin typeface="Verdana" charset="0"/>
              </a:rPr>
              <a:t>4</a:t>
            </a:r>
            <a:r>
              <a:rPr lang="pt-BR" sz="2200" b="1" baseline="30000">
                <a:solidFill>
                  <a:srgbClr val="800000"/>
                </a:solidFill>
                <a:latin typeface="Verdana" charset="0"/>
              </a:rPr>
              <a:t>+</a:t>
            </a:r>
            <a:r>
              <a:rPr lang="pt-BR" sz="2200" b="1">
                <a:solidFill>
                  <a:srgbClr val="800000"/>
                </a:solidFill>
                <a:latin typeface="Verdana" charset="0"/>
              </a:rPr>
              <a:t> + O</a:t>
            </a:r>
            <a:r>
              <a:rPr lang="pt-BR" sz="2200" b="1" baseline="-25000">
                <a:solidFill>
                  <a:srgbClr val="800000"/>
                </a:solidFill>
                <a:latin typeface="Verdana" charset="0"/>
              </a:rPr>
              <a:t>2</a:t>
            </a:r>
            <a:r>
              <a:rPr lang="pt-BR" sz="2200" b="1">
                <a:solidFill>
                  <a:srgbClr val="800000"/>
                </a:solidFill>
                <a:latin typeface="Verdana" charset="0"/>
              </a:rPr>
              <a:t>	              	     NO</a:t>
            </a:r>
            <a:r>
              <a:rPr lang="pt-BR" sz="2200" b="1" baseline="-25000">
                <a:solidFill>
                  <a:srgbClr val="800000"/>
                </a:solidFill>
                <a:latin typeface="Verdana" charset="0"/>
              </a:rPr>
              <a:t>3</a:t>
            </a:r>
            <a:r>
              <a:rPr lang="pt-BR" sz="2200" b="1" baseline="30000">
                <a:solidFill>
                  <a:srgbClr val="800000"/>
                </a:solidFill>
                <a:latin typeface="Verdana" charset="0"/>
              </a:rPr>
              <a:t>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  <a:latin typeface="Verdana" charset="0"/>
              </a:rPr>
              <a:t>Amônio</a:t>
            </a:r>
            <a:r>
              <a:rPr lang="pt-BR" sz="2200" b="1">
                <a:solidFill>
                  <a:srgbClr val="FFFFFF"/>
                </a:solidFill>
                <a:latin typeface="Verdana" charset="0"/>
              </a:rPr>
              <a:t>			    </a:t>
            </a:r>
            <a:r>
              <a:rPr lang="pt-BR" sz="1800" b="1">
                <a:solidFill>
                  <a:srgbClr val="FFFFFF"/>
                </a:solidFill>
                <a:latin typeface="Verdana" charset="0"/>
              </a:rPr>
              <a:t>Nitrato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922463" y="6007100"/>
            <a:ext cx="179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FF3300"/>
                </a:solidFill>
                <a:latin typeface="Verdana" charset="0"/>
                <a:ea typeface="ＭＳ Ｐゴシック" charset="0"/>
                <a:cs typeface="ＭＳ Ｐゴシック" charset="0"/>
              </a:rPr>
              <a:t>nitrificação</a:t>
            </a:r>
            <a:endParaRPr lang="pt-BR" sz="2600" b="1">
              <a:solidFill>
                <a:srgbClr val="FFFF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1835150" y="6383338"/>
            <a:ext cx="21336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07950" y="138113"/>
            <a:ext cx="9094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b="1">
                <a:solidFill>
                  <a:srgbClr val="1B8E21"/>
                </a:solidFill>
              </a:rPr>
              <a:t>FATORES QUE AFETAM PERDAS POR LIXIVIAÇÃO </a:t>
            </a:r>
          </a:p>
        </p:txBody>
      </p:sp>
      <p:pic>
        <p:nvPicPr>
          <p:cNvPr id="79879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6130925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0" y="5046663"/>
            <a:ext cx="9144000" cy="1519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800000"/>
                </a:solidFill>
                <a:latin typeface="Verdana" charset="0"/>
              </a:rPr>
              <a:t>				                   1/3 plantio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800000"/>
                </a:solidFill>
                <a:latin typeface="Verdana" charset="0"/>
              </a:rPr>
              <a:t>           Culturas Anuais</a:t>
            </a:r>
            <a:r>
              <a:rPr lang="pt-BR" sz="2600" b="1">
                <a:solidFill>
                  <a:srgbClr val="66FFFF"/>
                </a:solidFill>
                <a:latin typeface="Verdana" charset="0"/>
              </a:rPr>
              <a:t>	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800000"/>
                </a:solidFill>
                <a:latin typeface="Verdana" charset="0"/>
              </a:rPr>
              <a:t>				                   2/3 cobertura</a:t>
            </a:r>
            <a:endParaRPr lang="pt-BR" sz="2600">
              <a:solidFill>
                <a:srgbClr val="800000"/>
              </a:solidFill>
              <a:latin typeface="Verdana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288925" y="269875"/>
            <a:ext cx="83978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0000"/>
                </a:solidFill>
                <a:latin typeface="Verdana" charset="0"/>
              </a:rPr>
              <a:t>* Teor de M.O. do Solo: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FF9933"/>
              </a:solidFill>
              <a:latin typeface="Verdana" charset="0"/>
            </a:endParaRP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FFFF"/>
                </a:solidFill>
                <a:latin typeface="Verdana" charset="0"/>
              </a:rPr>
              <a:t>	</a:t>
            </a:r>
            <a:r>
              <a:rPr lang="pt-BR" sz="2600" b="1">
                <a:solidFill>
                  <a:srgbClr val="3333CC"/>
                </a:solidFill>
                <a:latin typeface="Verdana" charset="0"/>
              </a:rPr>
              <a:t>Quanto maior o teor de M.O. melhor estrutura do solo, maior retenção de H</a:t>
            </a:r>
            <a:r>
              <a:rPr lang="pt-BR" sz="2600" b="1" baseline="-25000">
                <a:solidFill>
                  <a:srgbClr val="3333CC"/>
                </a:solidFill>
                <a:latin typeface="Verdana" charset="0"/>
              </a:rPr>
              <a:t>2</a:t>
            </a:r>
            <a:r>
              <a:rPr lang="pt-BR" sz="2600" b="1">
                <a:solidFill>
                  <a:srgbClr val="3333CC"/>
                </a:solidFill>
                <a:latin typeface="Verdana" charset="0"/>
              </a:rPr>
              <a:t>O 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1B8E21"/>
                </a:solidFill>
                <a:latin typeface="Verdana" charset="0"/>
                <a:sym typeface="Symbol" charset="0"/>
              </a:rPr>
              <a:t></a:t>
            </a:r>
            <a:r>
              <a:rPr lang="pt-BR" sz="2600" b="1">
                <a:solidFill>
                  <a:srgbClr val="1B8E21"/>
                </a:solidFill>
                <a:latin typeface="Verdana" charset="0"/>
              </a:rPr>
              <a:t> Menor perda por lixiviação.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pt-BR" sz="2600" b="1">
              <a:solidFill>
                <a:srgbClr val="1B8E21"/>
              </a:solidFill>
              <a:latin typeface="Verdana" charset="0"/>
            </a:endParaRP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0000"/>
                </a:solidFill>
                <a:latin typeface="Verdana" charset="0"/>
              </a:rPr>
              <a:t>* Quantidade de Adubos Nitrogenados: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pt-BR" sz="2600" b="1">
              <a:solidFill>
                <a:srgbClr val="008000"/>
              </a:solidFill>
              <a:latin typeface="Verdana" charset="0"/>
            </a:endParaRP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FFFF"/>
                </a:solidFill>
                <a:latin typeface="Verdana" charset="0"/>
              </a:rPr>
              <a:t>	</a:t>
            </a:r>
            <a:r>
              <a:rPr lang="pt-BR" sz="2600" b="1">
                <a:solidFill>
                  <a:srgbClr val="3333CC"/>
                </a:solidFill>
                <a:latin typeface="Verdana" charset="0"/>
              </a:rPr>
              <a:t>A lixiviação é o </a:t>
            </a:r>
            <a:r>
              <a:rPr lang="pt-BR" sz="2600" b="1">
                <a:solidFill>
                  <a:srgbClr val="1B8E21"/>
                </a:solidFill>
                <a:latin typeface="Verdana" charset="0"/>
              </a:rPr>
              <a:t>motivo principal</a:t>
            </a:r>
            <a:r>
              <a:rPr lang="pt-BR" sz="2600" b="1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pt-BR" sz="2600" b="1">
                <a:solidFill>
                  <a:srgbClr val="3333CC"/>
                </a:solidFill>
                <a:latin typeface="Verdana" charset="0"/>
              </a:rPr>
              <a:t>do uso de adubação nitrogenada </a:t>
            </a:r>
            <a:r>
              <a:rPr lang="pt-BR" sz="2600" b="1">
                <a:solidFill>
                  <a:srgbClr val="1B8E21"/>
                </a:solidFill>
                <a:latin typeface="Verdana" charset="0"/>
              </a:rPr>
              <a:t>parcelada</a:t>
            </a:r>
            <a:r>
              <a:rPr lang="pt-BR" sz="2600" b="1">
                <a:solidFill>
                  <a:srgbClr val="3333CC"/>
                </a:solidFill>
                <a:latin typeface="Verdana" charset="0"/>
              </a:rPr>
              <a:t>.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pt-BR" sz="2600" b="1">
              <a:solidFill>
                <a:srgbClr val="FFFFFF"/>
              </a:solidFill>
              <a:latin typeface="Verdana" charset="0"/>
            </a:endParaRP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pt-BR" sz="2600" b="1">
                <a:solidFill>
                  <a:srgbClr val="000000"/>
                </a:solidFill>
                <a:latin typeface="Verdana" charset="0"/>
              </a:rPr>
              <a:t>Ex.: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V="1">
            <a:off x="4535488" y="5410200"/>
            <a:ext cx="6096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4535488" y="5867400"/>
            <a:ext cx="5334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0902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0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6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4925" y="152400"/>
            <a:ext cx="8685213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9900"/>
                </a:solidFill>
                <a:latin typeface="Verdana" charset="0"/>
                <a:ea typeface="ＭＳ Ｐゴシック" charset="0"/>
                <a:cs typeface="ＭＳ Ｐゴシック" charset="0"/>
              </a:rPr>
              <a:t>Comportamento </a:t>
            </a:r>
            <a:r>
              <a:rPr lang="pt-BR" sz="2800" b="1" dirty="0">
                <a:solidFill>
                  <a:srgbClr val="009900"/>
                </a:solidFill>
                <a:latin typeface="Verdana" charset="0"/>
                <a:ea typeface="ＭＳ Ｐゴシック" charset="0"/>
                <a:cs typeface="ＭＳ Ｐゴシック" charset="0"/>
              </a:rPr>
              <a:t>do NO</a:t>
            </a:r>
            <a:r>
              <a:rPr lang="pt-BR" sz="2800" b="1" baseline="-25000" dirty="0">
                <a:solidFill>
                  <a:srgbClr val="009900"/>
                </a:solidFill>
                <a:latin typeface="Verdana" charset="0"/>
                <a:ea typeface="ＭＳ Ｐゴシック" charset="0"/>
                <a:cs typeface="ＭＳ Ｐゴシック" charset="0"/>
              </a:rPr>
              <a:t>3</a:t>
            </a:r>
            <a:r>
              <a:rPr lang="pt-BR" sz="2800" b="1" baseline="30000" dirty="0">
                <a:solidFill>
                  <a:srgbClr val="009900"/>
                </a:solidFill>
                <a:latin typeface="Verdana" charset="0"/>
                <a:ea typeface="ＭＳ Ｐゴシック" charset="0"/>
                <a:cs typeface="ＭＳ Ｐゴシック" charset="0"/>
              </a:rPr>
              <a:t>-</a:t>
            </a:r>
            <a:r>
              <a:rPr lang="pt-BR" sz="2800" b="1" dirty="0">
                <a:solidFill>
                  <a:srgbClr val="009900"/>
                </a:solidFill>
                <a:latin typeface="Verdana" charset="0"/>
                <a:ea typeface="ＭＳ Ｐゴシック" charset="0"/>
                <a:cs typeface="ＭＳ Ｐゴシック" charset="0"/>
              </a:rPr>
              <a:t> no solo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 b="1" dirty="0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			   </a:t>
            </a:r>
            <a:r>
              <a:rPr lang="pt-BR" sz="2600" b="1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Principal: lixiviação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					      </a:t>
            </a:r>
            <a:r>
              <a:rPr lang="pt-BR" sz="2600" b="1" dirty="0">
                <a:solidFill>
                  <a:srgbClr val="8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Plantas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DESTINOS</a:t>
            </a:r>
            <a:r>
              <a:rPr lang="pt-BR" sz="2600" b="1" dirty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	   </a:t>
            </a:r>
            <a:r>
              <a:rPr lang="pt-BR" sz="2600" b="1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Absorção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8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					      </a:t>
            </a:r>
            <a:r>
              <a:rPr lang="pt-BR" sz="2600" b="1" dirty="0" err="1">
                <a:solidFill>
                  <a:srgbClr val="8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Microorganismos</a:t>
            </a:r>
            <a:endParaRPr lang="pt-BR" sz="2600" b="1" dirty="0">
              <a:solidFill>
                <a:srgbClr val="8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			   Desnitrificação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66FFFF"/>
                </a:solidFill>
                <a:latin typeface="Verdana" charset="0"/>
                <a:ea typeface="ＭＳ Ｐゴシック" charset="0"/>
                <a:cs typeface="ＭＳ Ｐゴシック" charset="0"/>
              </a:rPr>
              <a:t>			   </a:t>
            </a:r>
            <a:r>
              <a:rPr lang="pt-BR" sz="2600" b="1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Erosão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 flipV="1">
            <a:off x="2114550" y="1371600"/>
            <a:ext cx="91440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rot="6024703" flipV="1">
            <a:off x="2287588" y="2152650"/>
            <a:ext cx="741362" cy="1214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2190750" y="2286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2114550" y="2286000"/>
            <a:ext cx="914400" cy="137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flipV="1">
            <a:off x="5003800" y="1752600"/>
            <a:ext cx="3048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5003800" y="2209800"/>
            <a:ext cx="2286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3251200"/>
            <a:ext cx="85661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 b="1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000" b="1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000" b="1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Diminuir velocidade de nitrificação. Como?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000" b="1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		</a:t>
            </a:r>
            <a:r>
              <a:rPr lang="pt-BR" sz="2600" b="1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* Menor oxidação da M.O. do solo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		* Parcelar a adubação nitrogenada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600" b="1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		* Adubos nitrogenados protegidos</a:t>
            </a:r>
          </a:p>
        </p:txBody>
      </p:sp>
    </p:spTree>
    <p:extLst>
      <p:ext uri="{BB962C8B-B14F-4D97-AF65-F5344CB8AC3E}">
        <p14:creationId xmlns:p14="http://schemas.microsoft.com/office/powerpoint/2010/main" val="3891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8" descr="IPNI_Col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56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7" descr="Imag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0"/>
            <a:ext cx="34671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27025" y="2481263"/>
            <a:ext cx="6640513" cy="1782762"/>
          </a:xfrm>
        </p:spPr>
        <p:txBody>
          <a:bodyPr/>
          <a:lstStyle/>
          <a:p>
            <a:pPr eaLnBrk="1" hangingPunct="1"/>
            <a: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/>
            </a:r>
            <a:b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</a:br>
            <a: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Fósforo no Solo</a:t>
            </a:r>
            <a:b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</a:br>
            <a:endParaRPr lang="en-US" sz="4800">
              <a:solidFill>
                <a:srgbClr val="009900"/>
              </a:solidFill>
              <a:latin typeface="Copperplate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FFFF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sz="3000">
              <a:solidFill>
                <a:srgbClr val="FFFF00"/>
              </a:solidFill>
              <a:sym typeface="Monotype Sorts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FFFF"/>
              </a:solidFill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pt-BR" sz="2400" b="1">
              <a:solidFill>
                <a:srgbClr val="FFFFFF"/>
              </a:solidFill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0000"/>
                </a:solidFill>
              </a:rPr>
              <a:t>a) O fósforo é um macronutriente primário ou nobre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3333CC"/>
                </a:solidFill>
              </a:rPr>
              <a:t>N - </a:t>
            </a:r>
            <a:r>
              <a:rPr lang="pt-BR" sz="2400" b="1">
                <a:solidFill>
                  <a:srgbClr val="FF6600"/>
                </a:solidFill>
              </a:rPr>
              <a:t>P</a:t>
            </a:r>
            <a:r>
              <a:rPr lang="pt-BR" sz="2400" b="1" baseline="-25000">
                <a:solidFill>
                  <a:srgbClr val="FF6600"/>
                </a:solidFill>
              </a:rPr>
              <a:t>2</a:t>
            </a:r>
            <a:r>
              <a:rPr lang="pt-BR" sz="2400" b="1">
                <a:solidFill>
                  <a:srgbClr val="FF6600"/>
                </a:solidFill>
              </a:rPr>
              <a:t>O</a:t>
            </a:r>
            <a:r>
              <a:rPr lang="pt-BR" sz="2400" b="1" baseline="-25000">
                <a:solidFill>
                  <a:srgbClr val="FF6600"/>
                </a:solidFill>
              </a:rPr>
              <a:t>5</a:t>
            </a:r>
            <a:r>
              <a:rPr lang="pt-BR" sz="2400">
                <a:solidFill>
                  <a:srgbClr val="3333CC"/>
                </a:solidFill>
              </a:rPr>
              <a:t> - K</a:t>
            </a:r>
            <a:r>
              <a:rPr lang="pt-BR" sz="2400" baseline="-25000">
                <a:solidFill>
                  <a:srgbClr val="3333CC"/>
                </a:solidFill>
              </a:rPr>
              <a:t>2</a:t>
            </a:r>
            <a:r>
              <a:rPr lang="pt-BR" sz="2400">
                <a:solidFill>
                  <a:srgbClr val="3333CC"/>
                </a:solidFill>
              </a:rPr>
              <a:t>O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0000"/>
                </a:solidFill>
              </a:rPr>
              <a:t>b) Menos extraído e o mais aplicado nas lavouras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1B8E21"/>
                </a:solidFill>
              </a:rPr>
              <a:t>		</a:t>
            </a:r>
            <a:r>
              <a:rPr lang="pt-BR" sz="2400">
                <a:solidFill>
                  <a:srgbClr val="3333CC"/>
                </a:solidFill>
              </a:rPr>
              <a:t>- Baixo teor no solo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3333CC"/>
                </a:solidFill>
              </a:rPr>
              <a:t>		- Dinâmica no solo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0000"/>
                </a:solidFill>
              </a:rPr>
              <a:t>c) Função: Energia (ATP)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1B8E21"/>
                </a:solidFill>
              </a:rPr>
              <a:t>		</a:t>
            </a:r>
            <a:r>
              <a:rPr lang="pt-BR" sz="2400">
                <a:solidFill>
                  <a:srgbClr val="3333CC"/>
                </a:solidFill>
              </a:rPr>
              <a:t>         Estrutural (RNA e DNA)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0000"/>
                </a:solidFill>
              </a:rPr>
              <a:t>d) Nutriente que mais limita a produção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FF6600"/>
                </a:solidFill>
              </a:rPr>
              <a:t>P</a:t>
            </a:r>
            <a:r>
              <a:rPr lang="pt-BR" sz="2400" b="1" baseline="-25000">
                <a:solidFill>
                  <a:srgbClr val="FF6600"/>
                </a:solidFill>
              </a:rPr>
              <a:t>2</a:t>
            </a:r>
            <a:r>
              <a:rPr lang="pt-BR" sz="2400" b="1">
                <a:solidFill>
                  <a:srgbClr val="FF6600"/>
                </a:solidFill>
              </a:rPr>
              <a:t>O</a:t>
            </a:r>
            <a:r>
              <a:rPr lang="pt-BR" sz="2400" b="1" baseline="-25000">
                <a:solidFill>
                  <a:srgbClr val="FF6600"/>
                </a:solidFill>
              </a:rPr>
              <a:t>5</a:t>
            </a:r>
            <a:r>
              <a:rPr lang="pt-BR" sz="2400" baseline="-25000">
                <a:solidFill>
                  <a:srgbClr val="3333CC"/>
                </a:solidFill>
              </a:rPr>
              <a:t> </a:t>
            </a:r>
            <a:r>
              <a:rPr lang="pt-BR" sz="2400">
                <a:solidFill>
                  <a:srgbClr val="3333CC"/>
                </a:solidFill>
              </a:rPr>
              <a:t>&gt; N = K</a:t>
            </a:r>
            <a:r>
              <a:rPr lang="pt-BR" sz="2400" baseline="-25000">
                <a:solidFill>
                  <a:srgbClr val="3333CC"/>
                </a:solidFill>
              </a:rPr>
              <a:t>2</a:t>
            </a:r>
            <a:r>
              <a:rPr lang="pt-BR" sz="2400">
                <a:solidFill>
                  <a:srgbClr val="3333CC"/>
                </a:solidFill>
              </a:rPr>
              <a:t>O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333399"/>
                </a:solidFill>
              </a:rPr>
              <a:t>	</a:t>
            </a:r>
            <a:r>
              <a:rPr lang="pt-BR" sz="24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28600" y="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FFFF"/>
              </a:solidFill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 u="sng">
              <a:solidFill>
                <a:srgbClr val="FFFFFF"/>
              </a:solidFill>
            </a:endParaRP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 dirty="0" smtClean="0">
                <a:solidFill>
                  <a:srgbClr val="009900"/>
                </a:solidFill>
              </a:rPr>
              <a:t>Características </a:t>
            </a:r>
            <a:r>
              <a:rPr lang="pt-BR" sz="3000" b="1" dirty="0">
                <a:solidFill>
                  <a:srgbClr val="009900"/>
                </a:solidFill>
              </a:rPr>
              <a:t>Gerais do Fósforo</a:t>
            </a:r>
            <a:endParaRPr lang="pt-BR" b="1" u="sng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98107" y="368880"/>
            <a:ext cx="7848600" cy="661251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1800" b="1" kern="0" dirty="0" smtClean="0">
                <a:solidFill>
                  <a:srgbClr val="FFFF66"/>
                </a:solidFill>
                <a:latin typeface="Arial"/>
                <a:ea typeface="Arial Unicode MS"/>
                <a:cs typeface="Arial Unicode MS"/>
              </a:rPr>
              <a:t>MENSAGENS INICIAIS</a:t>
            </a:r>
            <a:endParaRPr lang="pt-BR" sz="1800" b="1" kern="0" dirty="0">
              <a:solidFill>
                <a:srgbClr val="FFFF66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148161" y="1296404"/>
            <a:ext cx="6902330" cy="3860058"/>
          </a:xfrm>
          <a:prstGeom prst="rect">
            <a:avLst/>
          </a:prstGeom>
          <a:gradFill>
            <a:gsLst>
              <a:gs pos="0">
                <a:srgbClr val="CCFFCC"/>
              </a:gs>
              <a:gs pos="100000">
                <a:srgbClr val="FFFFFF"/>
              </a:gs>
            </a:gsLst>
            <a:lin ang="2700000" scaled="0"/>
          </a:gradFill>
          <a:ln>
            <a:miter lim="800000"/>
            <a:headEnd/>
            <a:tailEnd/>
          </a:ln>
          <a:effectLst>
            <a:softEdge rad="127000"/>
          </a:effectLst>
        </p:spPr>
        <p:txBody>
          <a:bodyPr/>
          <a:lstStyle/>
          <a:p>
            <a:pPr marL="263525" indent="-263525" algn="ctr" eaLnBrk="0" hangingPunct="0">
              <a:spcAft>
                <a:spcPts val="1200"/>
              </a:spcAft>
              <a:buFont typeface="Wingdings" pitchFamily="2" charset="2"/>
              <a:buChar char="ü"/>
              <a:defRPr/>
            </a:pPr>
            <a:endParaRPr lang="pt-BR" sz="1600" b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263525" indent="-263525" algn="ctr" eaLnBrk="0" hangingPunct="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Solos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divergem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quanto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às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propriedades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físicas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químicas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biológicas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263525" indent="-263525" algn="ctr" eaLnBrk="0" hangingPunct="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Se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faz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necessário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aferir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tais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propriedades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para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que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se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possa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manejar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visando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eficiência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263525" indent="-263525" algn="ctr" eaLnBrk="0" hangingPunct="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Os solos do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Brasil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são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geralmente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reação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ácida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baixa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fertilidade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elevada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capacidade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fixação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fósforo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263525" indent="-263525" algn="ctr" eaLnBrk="0" hangingPunct="0">
              <a:spcAft>
                <a:spcPts val="1200"/>
              </a:spcAft>
              <a:defRPr/>
            </a:pPr>
            <a:r>
              <a:rPr lang="en-US" sz="1600" b="1" u="sng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Resumindo</a:t>
            </a:r>
            <a:r>
              <a:rPr lang="en-US" sz="1600" b="1" u="sng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u="sng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ainda</a:t>
            </a:r>
            <a:r>
              <a:rPr lang="en-US" sz="1600" b="1" u="sng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u="sng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mais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:</a:t>
            </a:r>
          </a:p>
          <a:p>
            <a:pPr marL="263525" indent="-263525" algn="ctr" eaLnBrk="0" hangingPunct="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O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manejo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correto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dos solos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visando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a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adequada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nutrição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das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culturas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passa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necessariamente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pela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compreensão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dos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princípios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básicos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dinâmica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dos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nutrientes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no solo.</a:t>
            </a:r>
          </a:p>
          <a:p>
            <a:pPr marL="263525" indent="-263525" algn="ctr" eaLnBrk="0" hangingPunct="0">
              <a:spcAft>
                <a:spcPts val="1200"/>
              </a:spcAft>
              <a:buFont typeface="Wingdings" pitchFamily="2" charset="2"/>
              <a:buChar char="ü"/>
              <a:defRPr/>
            </a:pPr>
            <a:endParaRPr lang="en-US" sz="1600" b="1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263525" indent="-263525" algn="ctr" eaLnBrk="0" hangingPunct="0">
              <a:spcAft>
                <a:spcPts val="1200"/>
              </a:spcAft>
              <a:buFont typeface="Wingdings" pitchFamily="2" charset="2"/>
              <a:buChar char="ü"/>
              <a:defRPr/>
            </a:pPr>
            <a:endParaRPr lang="en-US" sz="1600" b="1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263525" indent="-263525" algn="ctr" eaLnBrk="0" hangingPunct="0">
              <a:spcAft>
                <a:spcPts val="1200"/>
              </a:spcAft>
              <a:buFont typeface="Wingdings" pitchFamily="2" charset="2"/>
              <a:buChar char="ü"/>
              <a:defRPr/>
            </a:pPr>
            <a:endParaRPr lang="en-US" sz="1600" b="1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384175" y="474663"/>
          <a:ext cx="84328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Foto do Photo Editor" r:id="rId3" imgW="0" imgH="0" progId="MSPhotoEd.3">
                  <p:embed/>
                </p:oleObj>
              </mc:Choice>
              <mc:Fallback>
                <p:oleObj name="Foto do Photo Editor" r:id="rId3" imgW="0" imgH="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474663"/>
                        <a:ext cx="84328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117600" y="1876425"/>
            <a:ext cx="3530600" cy="409575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56 mg/dm</a:t>
            </a:r>
            <a:r>
              <a:rPr lang="pt-BR" b="1" baseline="30000">
                <a:solidFill>
                  <a:srgbClr val="FFFFFF"/>
                </a:solidFill>
              </a:rPr>
              <a:t>3</a:t>
            </a:r>
            <a:r>
              <a:rPr lang="pt-BR" b="1">
                <a:solidFill>
                  <a:srgbClr val="FFFFFF"/>
                </a:solidFill>
              </a:rPr>
              <a:t> (soja normal)</a:t>
            </a:r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 flipH="1">
            <a:off x="2209800" y="2309813"/>
            <a:ext cx="228600" cy="6858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4953000" y="2052638"/>
            <a:ext cx="3048000" cy="409575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>
                <a:solidFill>
                  <a:srgbClr val="FFFFFF"/>
                </a:solidFill>
              </a:rPr>
              <a:t>5 mg/dm</a:t>
            </a:r>
            <a:r>
              <a:rPr lang="pt-BR" baseline="30000">
                <a:solidFill>
                  <a:srgbClr val="FFFFFF"/>
                </a:solidFill>
              </a:rPr>
              <a:t>3</a:t>
            </a:r>
            <a:r>
              <a:rPr lang="pt-BR">
                <a:solidFill>
                  <a:srgbClr val="FFFFFF"/>
                </a:solidFill>
              </a:rPr>
              <a:t> Soja Deficiente</a:t>
            </a:r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 flipH="1">
            <a:off x="5181600" y="2462213"/>
            <a:ext cx="228600" cy="5334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1981200" y="60325"/>
            <a:ext cx="533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</a:rPr>
              <a:t>Local: Nortelândia – MT    (  76% de argila )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2555875" y="620713"/>
            <a:ext cx="356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Deficiente em nossos solos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949450" y="6257925"/>
            <a:ext cx="6805613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Conteúdo nos solos de SP: 1 a 30 </a:t>
            </a:r>
            <a:r>
              <a:rPr lang="en-US" b="1">
                <a:solidFill>
                  <a:srgbClr val="FFFF00"/>
                </a:solidFill>
                <a:cs typeface="Times New Roman" charset="0"/>
              </a:rPr>
              <a:t>µg cm</a:t>
            </a:r>
            <a:r>
              <a:rPr lang="en-US" b="1" baseline="30000">
                <a:solidFill>
                  <a:srgbClr val="FFFF00"/>
                </a:solidFill>
                <a:cs typeface="Times New Roman" charset="0"/>
              </a:rPr>
              <a:t>-3</a:t>
            </a:r>
            <a:r>
              <a:rPr lang="en-US" b="1">
                <a:solidFill>
                  <a:srgbClr val="FFFF00"/>
                </a:solidFill>
                <a:cs typeface="Times New Roman" charset="0"/>
              </a:rPr>
              <a:t> P (resina)</a:t>
            </a:r>
          </a:p>
        </p:txBody>
      </p:sp>
      <p:pic>
        <p:nvPicPr>
          <p:cNvPr id="135178" name="Picture 8" descr="IPNI_Colo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7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009900"/>
                </a:solidFill>
              </a:rPr>
              <a:t>Formas </a:t>
            </a:r>
            <a:r>
              <a:rPr lang="pt-BR" sz="4000" b="1" dirty="0">
                <a:solidFill>
                  <a:srgbClr val="009900"/>
                </a:solidFill>
              </a:rPr>
              <a:t>de Ocorrência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 dirty="0">
                <a:solidFill>
                  <a:srgbClr val="FF0000"/>
                </a:solidFill>
              </a:rPr>
              <a:t>	</a:t>
            </a:r>
            <a:r>
              <a:rPr lang="pt-BR" sz="3000" dirty="0">
                <a:solidFill>
                  <a:srgbClr val="FF0000"/>
                </a:solidFill>
              </a:rPr>
              <a:t>a) </a:t>
            </a:r>
            <a:r>
              <a:rPr lang="pt-BR" sz="3000" dirty="0" err="1">
                <a:solidFill>
                  <a:srgbClr val="FF0000"/>
                </a:solidFill>
              </a:rPr>
              <a:t>P</a:t>
            </a:r>
            <a:r>
              <a:rPr lang="pt-BR" sz="3000" dirty="0">
                <a:solidFill>
                  <a:srgbClr val="FF0000"/>
                </a:solidFill>
              </a:rPr>
              <a:t> nos minerais primários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FF"/>
                </a:solidFill>
              </a:rPr>
              <a:t>			</a:t>
            </a:r>
            <a:r>
              <a:rPr lang="pt-BR" sz="3000" dirty="0">
                <a:solidFill>
                  <a:srgbClr val="3333CC"/>
                </a:solidFill>
              </a:rPr>
              <a:t>APATITA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dirty="0">
                <a:solidFill>
                  <a:srgbClr val="FFFFFF"/>
                </a:solidFill>
              </a:rPr>
              <a:t>	</a:t>
            </a:r>
            <a:r>
              <a:rPr lang="pt-BR" sz="3000" dirty="0">
                <a:solidFill>
                  <a:srgbClr val="000000"/>
                </a:solidFill>
              </a:rPr>
              <a:t> 3Ca</a:t>
            </a:r>
            <a:r>
              <a:rPr lang="pt-BR" sz="3000" baseline="-25000" dirty="0">
                <a:solidFill>
                  <a:srgbClr val="000000"/>
                </a:solidFill>
              </a:rPr>
              <a:t>3</a:t>
            </a:r>
            <a:r>
              <a:rPr lang="pt-BR" sz="3000" dirty="0">
                <a:solidFill>
                  <a:srgbClr val="000000"/>
                </a:solidFill>
              </a:rPr>
              <a:t>(PO</a:t>
            </a:r>
            <a:r>
              <a:rPr lang="pt-BR" sz="3000" baseline="-25000" dirty="0">
                <a:solidFill>
                  <a:srgbClr val="000000"/>
                </a:solidFill>
              </a:rPr>
              <a:t>4</a:t>
            </a:r>
            <a:r>
              <a:rPr lang="pt-BR" sz="3000" dirty="0">
                <a:solidFill>
                  <a:srgbClr val="000000"/>
                </a:solidFill>
              </a:rPr>
              <a:t>)</a:t>
            </a:r>
            <a:r>
              <a:rPr lang="pt-BR" sz="3000" baseline="-25000" dirty="0">
                <a:solidFill>
                  <a:srgbClr val="000000"/>
                </a:solidFill>
              </a:rPr>
              <a:t>3</a:t>
            </a:r>
            <a:r>
              <a:rPr lang="pt-BR" sz="3000" dirty="0">
                <a:solidFill>
                  <a:srgbClr val="000000"/>
                </a:solidFill>
              </a:rPr>
              <a:t>.CaX</a:t>
            </a:r>
            <a:r>
              <a:rPr lang="pt-BR" sz="3000" baseline="-25000" dirty="0">
                <a:solidFill>
                  <a:srgbClr val="000000"/>
                </a:solidFill>
              </a:rPr>
              <a:t>2                </a:t>
            </a:r>
            <a:r>
              <a:rPr lang="pt-BR" sz="3000" dirty="0">
                <a:solidFill>
                  <a:srgbClr val="000000"/>
                </a:solidFill>
              </a:rPr>
              <a:t>Ca</a:t>
            </a:r>
            <a:r>
              <a:rPr lang="pt-BR" sz="3000" baseline="-25000" dirty="0">
                <a:solidFill>
                  <a:srgbClr val="000000"/>
                </a:solidFill>
              </a:rPr>
              <a:t>10</a:t>
            </a:r>
            <a:r>
              <a:rPr lang="pt-BR" sz="3000" dirty="0">
                <a:solidFill>
                  <a:srgbClr val="000000"/>
                </a:solidFill>
              </a:rPr>
              <a:t>(PO</a:t>
            </a:r>
            <a:r>
              <a:rPr lang="pt-BR" sz="3000" baseline="-25000" dirty="0">
                <a:solidFill>
                  <a:srgbClr val="000000"/>
                </a:solidFill>
              </a:rPr>
              <a:t>4</a:t>
            </a:r>
            <a:r>
              <a:rPr lang="pt-BR" sz="3000" dirty="0">
                <a:solidFill>
                  <a:srgbClr val="000000"/>
                </a:solidFill>
              </a:rPr>
              <a:t>)</a:t>
            </a:r>
            <a:r>
              <a:rPr lang="pt-BR" sz="3000" baseline="-25000" dirty="0">
                <a:solidFill>
                  <a:srgbClr val="000000"/>
                </a:solidFill>
              </a:rPr>
              <a:t>3</a:t>
            </a:r>
            <a:r>
              <a:rPr lang="pt-BR" sz="3000" dirty="0">
                <a:solidFill>
                  <a:srgbClr val="000000"/>
                </a:solidFill>
              </a:rPr>
              <a:t>X</a:t>
            </a:r>
            <a:r>
              <a:rPr lang="pt-BR" sz="3000" baseline="-25000" dirty="0">
                <a:solidFill>
                  <a:srgbClr val="000000"/>
                </a:solidFill>
              </a:rPr>
              <a:t>2</a:t>
            </a:r>
            <a:endParaRPr lang="pt-BR" sz="1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6600"/>
                </a:solidFill>
              </a:rPr>
              <a:t>Solubilidade diminui</a:t>
            </a:r>
            <a:endParaRPr lang="pt-BR" b="1" baseline="-25000" dirty="0">
              <a:solidFill>
                <a:srgbClr val="FF66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aseline="-25000" dirty="0">
                <a:solidFill>
                  <a:srgbClr val="0000FF"/>
                </a:solidFill>
              </a:rPr>
              <a:t>	</a:t>
            </a:r>
            <a:r>
              <a:rPr lang="pt-BR" sz="3000" dirty="0" err="1">
                <a:solidFill>
                  <a:srgbClr val="1B8E21"/>
                </a:solidFill>
              </a:rPr>
              <a:t>X</a:t>
            </a:r>
            <a:r>
              <a:rPr lang="pt-BR" sz="3000" dirty="0">
                <a:solidFill>
                  <a:srgbClr val="1B8E21"/>
                </a:solidFill>
              </a:rPr>
              <a:t> = </a:t>
            </a:r>
            <a:r>
              <a:rPr lang="pt-BR" sz="3000" dirty="0" err="1">
                <a:solidFill>
                  <a:srgbClr val="1B8E21"/>
                </a:solidFill>
              </a:rPr>
              <a:t>F</a:t>
            </a:r>
            <a:r>
              <a:rPr lang="pt-BR" sz="3000" dirty="0">
                <a:solidFill>
                  <a:srgbClr val="1B8E21"/>
                </a:solidFill>
              </a:rPr>
              <a:t> - </a:t>
            </a:r>
            <a:r>
              <a:rPr lang="pt-BR" sz="3000" dirty="0" err="1">
                <a:solidFill>
                  <a:srgbClr val="1B8E21"/>
                </a:solidFill>
              </a:rPr>
              <a:t>Fluorapatita</a:t>
            </a:r>
            <a:r>
              <a:rPr lang="pt-BR" sz="3000" dirty="0">
                <a:solidFill>
                  <a:srgbClr val="1B8E21"/>
                </a:solidFill>
              </a:rPr>
              <a:t>;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dirty="0">
                <a:solidFill>
                  <a:srgbClr val="1B8E21"/>
                </a:solidFill>
              </a:rPr>
              <a:t>	</a:t>
            </a:r>
            <a:r>
              <a:rPr lang="pt-BR" sz="3000" dirty="0" err="1">
                <a:solidFill>
                  <a:srgbClr val="1B8E21"/>
                </a:solidFill>
              </a:rPr>
              <a:t>X</a:t>
            </a:r>
            <a:r>
              <a:rPr lang="pt-BR" sz="3000" dirty="0">
                <a:solidFill>
                  <a:srgbClr val="1B8E21"/>
                </a:solidFill>
              </a:rPr>
              <a:t> = Cl - </a:t>
            </a:r>
            <a:r>
              <a:rPr lang="pt-BR" sz="3000" dirty="0" err="1">
                <a:solidFill>
                  <a:srgbClr val="1B8E21"/>
                </a:solidFill>
              </a:rPr>
              <a:t>Cloroapatita</a:t>
            </a:r>
            <a:r>
              <a:rPr lang="pt-BR" sz="3000" dirty="0">
                <a:solidFill>
                  <a:srgbClr val="1B8E21"/>
                </a:solidFill>
              </a:rPr>
              <a:t>;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dirty="0">
                <a:solidFill>
                  <a:srgbClr val="1B8E21"/>
                </a:solidFill>
              </a:rPr>
              <a:t>	</a:t>
            </a:r>
            <a:r>
              <a:rPr lang="pt-BR" sz="3000" dirty="0" err="1">
                <a:solidFill>
                  <a:srgbClr val="1B8E21"/>
                </a:solidFill>
              </a:rPr>
              <a:t>X</a:t>
            </a:r>
            <a:r>
              <a:rPr lang="pt-BR" sz="3000" dirty="0">
                <a:solidFill>
                  <a:srgbClr val="1B8E21"/>
                </a:solidFill>
              </a:rPr>
              <a:t> = OH - </a:t>
            </a:r>
            <a:r>
              <a:rPr lang="pt-BR" sz="3000" dirty="0" err="1">
                <a:solidFill>
                  <a:srgbClr val="1B8E21"/>
                </a:solidFill>
              </a:rPr>
              <a:t>Hidroxiapatita</a:t>
            </a:r>
            <a:r>
              <a:rPr lang="pt-BR" sz="3000" dirty="0">
                <a:solidFill>
                  <a:srgbClr val="1B8E21"/>
                </a:solidFill>
              </a:rPr>
              <a:t>;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dirty="0">
                <a:solidFill>
                  <a:srgbClr val="1B8E21"/>
                </a:solidFill>
              </a:rPr>
              <a:t>	</a:t>
            </a:r>
            <a:r>
              <a:rPr lang="pt-BR" sz="3000" dirty="0" err="1">
                <a:solidFill>
                  <a:srgbClr val="1B8E21"/>
                </a:solidFill>
              </a:rPr>
              <a:t>X</a:t>
            </a:r>
            <a:r>
              <a:rPr lang="pt-BR" sz="3000" dirty="0">
                <a:solidFill>
                  <a:srgbClr val="1B8E21"/>
                </a:solidFill>
              </a:rPr>
              <a:t> = CO</a:t>
            </a:r>
            <a:r>
              <a:rPr lang="pt-BR" sz="3000" baseline="-25000" dirty="0">
                <a:solidFill>
                  <a:srgbClr val="1B8E21"/>
                </a:solidFill>
              </a:rPr>
              <a:t>3</a:t>
            </a:r>
            <a:r>
              <a:rPr lang="pt-BR" sz="3000" dirty="0">
                <a:solidFill>
                  <a:srgbClr val="1B8E21"/>
                </a:solidFill>
              </a:rPr>
              <a:t> - </a:t>
            </a:r>
            <a:r>
              <a:rPr lang="pt-BR" sz="3000" dirty="0" err="1">
                <a:solidFill>
                  <a:srgbClr val="1B8E21"/>
                </a:solidFill>
              </a:rPr>
              <a:t>Carbonatoapatita</a:t>
            </a:r>
            <a:endParaRPr lang="pt-BR" sz="3000" dirty="0">
              <a:solidFill>
                <a:srgbClr val="1B8E21"/>
              </a:solidFill>
            </a:endParaRPr>
          </a:p>
        </p:txBody>
      </p:sp>
      <p:sp>
        <p:nvSpPr>
          <p:cNvPr id="136195" name="Line 3"/>
          <p:cNvSpPr>
            <a:spLocks noChangeShapeType="1"/>
          </p:cNvSpPr>
          <p:nvPr/>
        </p:nvSpPr>
        <p:spPr bwMode="auto">
          <a:xfrm>
            <a:off x="539750" y="3357563"/>
            <a:ext cx="6350" cy="25193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6196" name="Line 4"/>
          <p:cNvSpPr>
            <a:spLocks noChangeShapeType="1"/>
          </p:cNvSpPr>
          <p:nvPr/>
        </p:nvSpPr>
        <p:spPr bwMode="auto">
          <a:xfrm>
            <a:off x="4175125" y="2538413"/>
            <a:ext cx="76200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>
              <a:solidFill>
                <a:srgbClr val="FFFFFF"/>
              </a:solidFill>
            </a:endParaRPr>
          </a:p>
        </p:txBody>
      </p:sp>
      <p:sp>
        <p:nvSpPr>
          <p:cNvPr id="14336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00FF00"/>
                </a:solidFill>
              </a:rPr>
              <a:t>	</a:t>
            </a:r>
            <a:endParaRPr lang="pt-BR" sz="3000" b="1">
              <a:solidFill>
                <a:srgbClr val="FFFFFF"/>
              </a:solidFill>
            </a:endParaRPr>
          </a:p>
        </p:txBody>
      </p:sp>
      <p:sp>
        <p:nvSpPr>
          <p:cNvPr id="14336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FFFF"/>
              </a:solidFill>
            </a:endParaRPr>
          </a:p>
        </p:txBody>
      </p:sp>
      <p:sp>
        <p:nvSpPr>
          <p:cNvPr id="14336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14336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FFFF"/>
              </a:solidFill>
            </a:endParaRPr>
          </a:p>
        </p:txBody>
      </p:sp>
      <p:sp>
        <p:nvSpPr>
          <p:cNvPr id="143367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FFFFFF"/>
                </a:solidFill>
              </a:rPr>
              <a:t>	</a:t>
            </a:r>
            <a:endParaRPr lang="pt-BR" sz="3000" u="sng">
              <a:solidFill>
                <a:srgbClr val="FFFF00"/>
              </a:solidFill>
              <a:sym typeface="Monotype Sorts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>
              <a:solidFill>
                <a:srgbClr val="FFFF00"/>
              </a:solidFill>
              <a:sym typeface="Monotype Sorts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b="1">
              <a:solidFill>
                <a:srgbClr val="00FF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b="1">
              <a:solidFill>
                <a:srgbClr val="FFFFFF"/>
              </a:solidFill>
            </a:endParaRPr>
          </a:p>
        </p:txBody>
      </p:sp>
      <p:sp>
        <p:nvSpPr>
          <p:cNvPr id="14336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FFFF00"/>
                </a:solidFill>
              </a:rPr>
              <a:t>	</a:t>
            </a:r>
            <a:endParaRPr lang="pt-BR" sz="3000" b="1">
              <a:solidFill>
                <a:srgbClr val="00FF00"/>
              </a:solidFill>
            </a:endParaRPr>
          </a:p>
        </p:txBody>
      </p:sp>
      <p:pic>
        <p:nvPicPr>
          <p:cNvPr id="143369" name="Picture 11" descr="Fósforo Man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76200" y="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 Unicode MS" charset="0"/>
              </a:rPr>
              <a:t>Adubação Fosfatada</a:t>
            </a:r>
          </a:p>
        </p:txBody>
      </p:sp>
      <p:sp>
        <p:nvSpPr>
          <p:cNvPr id="143371" name="Text Box 13"/>
          <p:cNvSpPr txBox="1">
            <a:spLocks noChangeArrowheads="1"/>
          </p:cNvSpPr>
          <p:nvPr/>
        </p:nvSpPr>
        <p:spPr bwMode="auto">
          <a:xfrm>
            <a:off x="6705600" y="34290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200" b="1">
                <a:solidFill>
                  <a:srgbClr val="FFFFFF"/>
                </a:solidFill>
              </a:rPr>
              <a:t>P NO FERTILIZANTE</a:t>
            </a:r>
            <a:endParaRPr lang="pt-BR" b="1">
              <a:solidFill>
                <a:srgbClr val="FFFFFF"/>
              </a:solidFill>
            </a:endParaRPr>
          </a:p>
        </p:txBody>
      </p:sp>
      <p:sp>
        <p:nvSpPr>
          <p:cNvPr id="143372" name="Text Box 14"/>
          <p:cNvSpPr txBox="1">
            <a:spLocks noChangeArrowheads="1"/>
          </p:cNvSpPr>
          <p:nvPr/>
        </p:nvSpPr>
        <p:spPr bwMode="auto">
          <a:xfrm>
            <a:off x="6096000" y="49530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200" b="1">
                <a:solidFill>
                  <a:srgbClr val="FFFFFF"/>
                </a:solidFill>
              </a:rPr>
              <a:t>P NA SOLUÇÃO DO SOLO</a:t>
            </a:r>
          </a:p>
        </p:txBody>
      </p:sp>
      <p:sp>
        <p:nvSpPr>
          <p:cNvPr id="143373" name="Text Box 15"/>
          <p:cNvSpPr txBox="1">
            <a:spLocks noChangeArrowheads="1"/>
          </p:cNvSpPr>
          <p:nvPr/>
        </p:nvSpPr>
        <p:spPr bwMode="auto">
          <a:xfrm>
            <a:off x="4572000" y="4876800"/>
            <a:ext cx="1219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200" b="1">
                <a:solidFill>
                  <a:srgbClr val="FFFFFF"/>
                </a:solidFill>
              </a:rPr>
              <a:t>P 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200" b="1">
                <a:solidFill>
                  <a:srgbClr val="FFFFFF"/>
                </a:solidFill>
              </a:rPr>
              <a:t>LÁBIL</a:t>
            </a:r>
            <a:endParaRPr lang="pt-BR" b="1">
              <a:solidFill>
                <a:srgbClr val="FFFFFF"/>
              </a:solidFill>
            </a:endParaRPr>
          </a:p>
        </p:txBody>
      </p:sp>
      <p:sp>
        <p:nvSpPr>
          <p:cNvPr id="143374" name="Text Box 16"/>
          <p:cNvSpPr txBox="1">
            <a:spLocks noChangeArrowheads="1"/>
          </p:cNvSpPr>
          <p:nvPr/>
        </p:nvSpPr>
        <p:spPr bwMode="auto">
          <a:xfrm>
            <a:off x="4267200" y="5761038"/>
            <a:ext cx="26670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200" b="1">
                <a:solidFill>
                  <a:srgbClr val="FFFFFF"/>
                </a:solidFill>
              </a:rPr>
              <a:t>P NA EROSÃO E NA ÁGUA DE DRENAGEM</a:t>
            </a:r>
          </a:p>
        </p:txBody>
      </p:sp>
      <p:sp>
        <p:nvSpPr>
          <p:cNvPr id="143375" name="Text Box 17"/>
          <p:cNvSpPr txBox="1">
            <a:spLocks noChangeArrowheads="1"/>
          </p:cNvSpPr>
          <p:nvPr/>
        </p:nvSpPr>
        <p:spPr bwMode="auto">
          <a:xfrm>
            <a:off x="381000" y="5562600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200" b="1">
                <a:solidFill>
                  <a:srgbClr val="FFFFFF"/>
                </a:solidFill>
              </a:rPr>
              <a:t>P NÃO LÁBIL</a:t>
            </a:r>
          </a:p>
        </p:txBody>
      </p:sp>
      <p:sp>
        <p:nvSpPr>
          <p:cNvPr id="143376" name="Text Box 18"/>
          <p:cNvSpPr txBox="1">
            <a:spLocks noChangeArrowheads="1"/>
          </p:cNvSpPr>
          <p:nvPr/>
        </p:nvSpPr>
        <p:spPr bwMode="auto">
          <a:xfrm>
            <a:off x="228600" y="2514600"/>
            <a:ext cx="1600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200" b="1">
                <a:solidFill>
                  <a:srgbClr val="FFFFFF"/>
                </a:solidFill>
              </a:rPr>
              <a:t>FASE SÓLIDA DO SOLO</a:t>
            </a:r>
          </a:p>
        </p:txBody>
      </p:sp>
      <p:pic>
        <p:nvPicPr>
          <p:cNvPr id="143377" name="Picture 8" descr="IPNI_Col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6130925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1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oneTexte 10"/>
          <p:cNvSpPr txBox="1">
            <a:spLocks noChangeArrowheads="1"/>
          </p:cNvSpPr>
          <p:nvPr/>
        </p:nvSpPr>
        <p:spPr bwMode="auto">
          <a:xfrm>
            <a:off x="128588" y="5767388"/>
            <a:ext cx="8945562" cy="896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42339" name="Text Box 2"/>
          <p:cNvSpPr txBox="1">
            <a:spLocks noChangeArrowheads="1"/>
          </p:cNvSpPr>
          <p:nvPr/>
        </p:nvSpPr>
        <p:spPr bwMode="auto">
          <a:xfrm>
            <a:off x="0" y="0"/>
            <a:ext cx="5562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500" b="1">
                <a:solidFill>
                  <a:srgbClr val="FF0000"/>
                </a:solidFill>
              </a:rPr>
              <a:t>Fixação de fósforo	</a:t>
            </a:r>
          </a:p>
        </p:txBody>
      </p:sp>
      <p:sp>
        <p:nvSpPr>
          <p:cNvPr id="142340" name="Text Box 3"/>
          <p:cNvSpPr txBox="1">
            <a:spLocks noChangeArrowheads="1"/>
          </p:cNvSpPr>
          <p:nvPr/>
        </p:nvSpPr>
        <p:spPr bwMode="auto">
          <a:xfrm>
            <a:off x="457200" y="981075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>
              <a:solidFill>
                <a:srgbClr val="FF0000"/>
              </a:solidFill>
            </a:endParaRPr>
          </a:p>
        </p:txBody>
      </p:sp>
      <p:sp>
        <p:nvSpPr>
          <p:cNvPr id="142341" name="Text Box 4"/>
          <p:cNvSpPr txBox="1">
            <a:spLocks noChangeArrowheads="1"/>
          </p:cNvSpPr>
          <p:nvPr/>
        </p:nvSpPr>
        <p:spPr bwMode="auto">
          <a:xfrm>
            <a:off x="0" y="904875"/>
            <a:ext cx="91440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3333CC"/>
                </a:solidFill>
                <a:sym typeface="Monotype Sorts" charset="0"/>
              </a:rPr>
              <a:t></a:t>
            </a:r>
            <a:r>
              <a:rPr lang="pt-BR" sz="2800" b="1">
                <a:solidFill>
                  <a:srgbClr val="FF0000"/>
                </a:solidFill>
                <a:sym typeface="Monotype Sorts" charset="0"/>
              </a:rPr>
              <a:t> </a:t>
            </a:r>
            <a:r>
              <a:rPr lang="pt-BR" sz="2800" b="1">
                <a:solidFill>
                  <a:srgbClr val="3333CC"/>
                </a:solidFill>
                <a:sym typeface="Monotype Sorts" charset="0"/>
              </a:rPr>
              <a:t>Elemento é encontrado em grandes quantidades no solo - 100 a 2000ppm;</a:t>
            </a:r>
            <a:endParaRPr lang="pt-BR" sz="500" b="1">
              <a:solidFill>
                <a:srgbClr val="3333CC"/>
              </a:solidFill>
              <a:sym typeface="Monotype Sorts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500" b="1">
              <a:solidFill>
                <a:srgbClr val="FF0000"/>
              </a:solidFill>
              <a:sym typeface="Monotype Sorts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3333CC"/>
                </a:solidFill>
                <a:sym typeface="Monotype Sorts" charset="0"/>
              </a:rPr>
              <a:t> Em compensação, a quantidade disponível às plantas é extremamente baixa;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2800" b="1">
              <a:solidFill>
                <a:srgbClr val="FF0000"/>
              </a:solidFill>
              <a:sym typeface="Monotype Sorts" charset="0"/>
            </a:endParaRP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2843213" y="6167438"/>
            <a:ext cx="2809875" cy="7905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obliqueBottomRigh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B11F9B"/>
                </a:solidFill>
                <a:latin typeface="Arial Black"/>
                <a:ea typeface="Arial Black"/>
                <a:cs typeface="Arial Black"/>
              </a:rPr>
              <a:t>FIXAÇÃO</a:t>
            </a:r>
          </a:p>
        </p:txBody>
      </p:sp>
      <p:sp>
        <p:nvSpPr>
          <p:cNvPr id="142343" name="Rectangle 6"/>
          <p:cNvSpPr>
            <a:spLocks noChangeArrowheads="1"/>
          </p:cNvSpPr>
          <p:nvPr/>
        </p:nvSpPr>
        <p:spPr bwMode="auto">
          <a:xfrm>
            <a:off x="165100" y="3190875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Solo Cerrado     </a:t>
            </a:r>
            <a:endParaRPr lang="pt-BR" sz="2400" b="1" u="sng">
              <a:solidFill>
                <a:srgbClr val="FF66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2344" name="Rectangle 7"/>
          <p:cNvSpPr>
            <a:spLocks noChangeArrowheads="1"/>
          </p:cNvSpPr>
          <p:nvPr/>
        </p:nvSpPr>
        <p:spPr bwMode="auto">
          <a:xfrm>
            <a:off x="2246313" y="3141663"/>
            <a:ext cx="714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700">
                <a:solidFill>
                  <a:srgbClr val="009900"/>
                </a:solidFill>
                <a:ea typeface="ＭＳ Ｐゴシック" charset="0"/>
                <a:cs typeface="ＭＳ Ｐゴシック" charset="0"/>
              </a:rPr>
              <a:t>comum</a:t>
            </a:r>
            <a:endParaRPr lang="pt-BR" sz="2000" b="1" u="sng">
              <a:solidFill>
                <a:srgbClr val="0099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2345" name="Rectangle 8"/>
          <p:cNvSpPr>
            <a:spLocks noChangeArrowheads="1"/>
          </p:cNvSpPr>
          <p:nvPr/>
        </p:nvSpPr>
        <p:spPr bwMode="auto">
          <a:xfrm>
            <a:off x="3184525" y="3190875"/>
            <a:ext cx="494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1ppm de P disponível = 3kg/ha de P</a:t>
            </a:r>
            <a:endParaRPr lang="pt-BR" sz="2400" b="1" u="sng">
              <a:solidFill>
                <a:srgbClr val="FF66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2346" name="Line 9"/>
          <p:cNvSpPr>
            <a:spLocks noChangeShapeType="1"/>
          </p:cNvSpPr>
          <p:nvPr/>
        </p:nvSpPr>
        <p:spPr bwMode="auto">
          <a:xfrm>
            <a:off x="2133600" y="3419475"/>
            <a:ext cx="914400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2347" name="Text Box 10"/>
          <p:cNvSpPr txBox="1">
            <a:spLocks noChangeArrowheads="1"/>
          </p:cNvSpPr>
          <p:nvPr/>
        </p:nvSpPr>
        <p:spPr bwMode="auto">
          <a:xfrm>
            <a:off x="0" y="3876675"/>
            <a:ext cx="9144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3333CC"/>
                </a:solidFill>
                <a:sym typeface="Monotype Sorts" charset="0"/>
              </a:rPr>
              <a:t> Macronutriente menos exigido pelas plantas </a:t>
            </a:r>
            <a:r>
              <a:rPr lang="pt-BR" sz="2800" b="1">
                <a:solidFill>
                  <a:srgbClr val="FF6600"/>
                </a:solidFill>
                <a:sym typeface="Monotype Sorts" charset="0"/>
              </a:rPr>
              <a:t>( 20 a 30 kg/ha P</a:t>
            </a:r>
            <a:r>
              <a:rPr lang="pt-BR" sz="2800" b="1" baseline="-25000">
                <a:solidFill>
                  <a:srgbClr val="FF6600"/>
                </a:solidFill>
                <a:sym typeface="Monotype Sorts" charset="0"/>
              </a:rPr>
              <a:t>2</a:t>
            </a:r>
            <a:r>
              <a:rPr lang="pt-BR" sz="2800" b="1">
                <a:solidFill>
                  <a:srgbClr val="FF6600"/>
                </a:solidFill>
                <a:sym typeface="Monotype Sorts" charset="0"/>
              </a:rPr>
              <a:t>O</a:t>
            </a:r>
            <a:r>
              <a:rPr lang="pt-BR" sz="2800" b="1" baseline="-25000">
                <a:solidFill>
                  <a:srgbClr val="FF6600"/>
                </a:solidFill>
                <a:sym typeface="Monotype Sorts" charset="0"/>
              </a:rPr>
              <a:t>5</a:t>
            </a:r>
            <a:r>
              <a:rPr lang="pt-BR" sz="2800" b="1">
                <a:solidFill>
                  <a:srgbClr val="FF6600"/>
                </a:solidFill>
                <a:sym typeface="Monotype Sorts" charset="0"/>
              </a:rPr>
              <a:t>)</a:t>
            </a:r>
            <a:r>
              <a:rPr lang="pt-BR" sz="2800" b="1">
                <a:solidFill>
                  <a:srgbClr val="3333CC"/>
                </a:solidFill>
                <a:sym typeface="Monotype Sorts" charset="0"/>
              </a:rPr>
              <a:t>, mas aplicado em maior quantidade nas adubações </a:t>
            </a:r>
            <a:r>
              <a:rPr lang="pt-BR" sz="2800" b="1">
                <a:solidFill>
                  <a:srgbClr val="FF6600"/>
                </a:solidFill>
                <a:sym typeface="Monotype Sorts" charset="0"/>
              </a:rPr>
              <a:t>(60 a 120 kg/ha P</a:t>
            </a:r>
            <a:r>
              <a:rPr lang="pt-BR" sz="2800" b="1" baseline="-25000">
                <a:solidFill>
                  <a:srgbClr val="FF6600"/>
                </a:solidFill>
                <a:sym typeface="Monotype Sorts" charset="0"/>
              </a:rPr>
              <a:t>2</a:t>
            </a:r>
            <a:r>
              <a:rPr lang="pt-BR" sz="2800" b="1">
                <a:solidFill>
                  <a:srgbClr val="FF6600"/>
                </a:solidFill>
                <a:sym typeface="Monotype Sorts" charset="0"/>
              </a:rPr>
              <a:t>O</a:t>
            </a:r>
            <a:r>
              <a:rPr lang="pt-BR" sz="2800" b="1" baseline="-25000">
                <a:solidFill>
                  <a:srgbClr val="FF6600"/>
                </a:solidFill>
                <a:sym typeface="Monotype Sorts" charset="0"/>
              </a:rPr>
              <a:t>5</a:t>
            </a:r>
            <a:r>
              <a:rPr lang="pt-BR" sz="2800" b="1">
                <a:solidFill>
                  <a:srgbClr val="FF6600"/>
                </a:solidFill>
                <a:sym typeface="Monotype Sorts" charset="0"/>
              </a:rPr>
              <a:t>)</a:t>
            </a:r>
            <a:r>
              <a:rPr lang="pt-BR" sz="2800">
                <a:solidFill>
                  <a:srgbClr val="3333CC"/>
                </a:solidFill>
                <a:sym typeface="Monotype Sorts" charset="0"/>
              </a:rPr>
              <a:t>;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b="1" u="sng">
              <a:solidFill>
                <a:srgbClr val="FF0000"/>
              </a:solidFill>
            </a:endParaRPr>
          </a:p>
        </p:txBody>
      </p:sp>
      <p:pic>
        <p:nvPicPr>
          <p:cNvPr id="142348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6130925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pt-BR" b="1">
                <a:solidFill>
                  <a:srgbClr val="146A19"/>
                </a:solidFill>
                <a:latin typeface="CopprplGoth Bd BT" charset="0"/>
                <a:cs typeface="Arial Unicode MS" charset="0"/>
              </a:rPr>
              <a:t>Retenção de P no solo</a:t>
            </a:r>
            <a:endParaRPr lang="pt-BR">
              <a:solidFill>
                <a:srgbClr val="146A19"/>
              </a:solidFill>
              <a:latin typeface="CopprplGoth Bd BT" charset="0"/>
              <a:cs typeface="Arial Unicode MS" charset="0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/>
        </p:nvGraphicFramePr>
        <p:xfrm>
          <a:off x="592138" y="908050"/>
          <a:ext cx="80105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5" name="Documento" r:id="rId3" imgW="4965192" imgH="3002280" progId="Word.Document.8">
                  <p:embed/>
                </p:oleObj>
              </mc:Choice>
              <mc:Fallback>
                <p:oleObj name="Documento" r:id="rId3" imgW="4965192" imgH="3002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908050"/>
                        <a:ext cx="8010525" cy="48450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bg2"/>
                          </a:gs>
                          <a:gs pos="100000">
                            <a:srgbClr val="CCEC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outerShdw blurRad="63500" dist="107763" dir="18900000" algn="ctr" rotWithShape="0">
                          <a:srgbClr val="66CCFF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23850" y="6381750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Fonte: Sousa et al. 2004</a:t>
            </a:r>
            <a:r>
              <a:rPr lang="pt-BR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57054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99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-152400" y="7715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009900"/>
              </a:solidFill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-152400" y="7715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sz="3000">
              <a:solidFill>
                <a:srgbClr val="009900"/>
              </a:solidFill>
              <a:sym typeface="Monotype Sorts" charset="0"/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304800" y="298132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009900"/>
              </a:solidFill>
            </a:endParaRP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76200" y="77152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009900"/>
              </a:solidFill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-152400" y="7715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 u="sng">
              <a:solidFill>
                <a:srgbClr val="009900"/>
              </a:solidFill>
            </a:endParaRP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79388" y="333375"/>
            <a:ext cx="896461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009900"/>
                </a:solidFill>
              </a:rPr>
              <a:t>Reações </a:t>
            </a:r>
            <a:r>
              <a:rPr lang="pt-BR" sz="4000" b="1" dirty="0">
                <a:solidFill>
                  <a:srgbClr val="009900"/>
                </a:solidFill>
              </a:rPr>
              <a:t>no solo</a:t>
            </a:r>
            <a:endParaRPr lang="pt-BR" sz="4600" b="1" dirty="0">
              <a:solidFill>
                <a:srgbClr val="0099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 dirty="0">
                <a:solidFill>
                  <a:srgbClr val="009900"/>
                </a:solidFill>
              </a:rPr>
              <a:t>	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 dirty="0">
                <a:solidFill>
                  <a:srgbClr val="009900"/>
                </a:solidFill>
              </a:rPr>
              <a:t>	</a:t>
            </a:r>
            <a:r>
              <a:rPr lang="pt-BR" sz="3000" dirty="0">
                <a:solidFill>
                  <a:srgbClr val="FF0000"/>
                </a:solidFill>
              </a:rPr>
              <a:t>a) Precipitação/dissolução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dirty="0">
                <a:solidFill>
                  <a:srgbClr val="FF0000"/>
                </a:solidFill>
              </a:rPr>
              <a:t>	</a:t>
            </a:r>
            <a:r>
              <a:rPr lang="pt-BR" sz="3000" dirty="0" err="1">
                <a:solidFill>
                  <a:srgbClr val="FF0000"/>
                </a:solidFill>
              </a:rPr>
              <a:t>b</a:t>
            </a:r>
            <a:r>
              <a:rPr lang="pt-BR" sz="3000" dirty="0">
                <a:solidFill>
                  <a:srgbClr val="FF0000"/>
                </a:solidFill>
              </a:rPr>
              <a:t>) Adsorção/</a:t>
            </a:r>
            <a:r>
              <a:rPr lang="pt-BR" sz="3000" dirty="0" err="1">
                <a:solidFill>
                  <a:srgbClr val="FF0000"/>
                </a:solidFill>
              </a:rPr>
              <a:t>dessorção</a:t>
            </a:r>
            <a:endParaRPr lang="pt-BR" sz="30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dirty="0">
                <a:solidFill>
                  <a:srgbClr val="FF0000"/>
                </a:solidFill>
              </a:rPr>
              <a:t>	</a:t>
            </a:r>
            <a:r>
              <a:rPr lang="pt-BR" sz="3000" dirty="0" err="1">
                <a:solidFill>
                  <a:srgbClr val="FF0000"/>
                </a:solidFill>
              </a:rPr>
              <a:t>c</a:t>
            </a:r>
            <a:r>
              <a:rPr lang="pt-BR" sz="3000" dirty="0">
                <a:solidFill>
                  <a:srgbClr val="FF0000"/>
                </a:solidFill>
              </a:rPr>
              <a:t>) Mineralização/imobilização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3333C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-152400" y="7715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3333CC"/>
              </a:solidFill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-152400" y="7715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sz="3000">
              <a:solidFill>
                <a:srgbClr val="3333CC"/>
              </a:solidFill>
              <a:sym typeface="Monotype Sorts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04800" y="298132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3333CC"/>
              </a:solidFill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76200" y="77152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3333CC"/>
              </a:solidFill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-152400" y="7715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 u="sng">
              <a:solidFill>
                <a:srgbClr val="3333CC"/>
              </a:solidFill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79388" y="0"/>
            <a:ext cx="89646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009900"/>
                </a:solidFill>
              </a:rPr>
              <a:t>Reações </a:t>
            </a:r>
            <a:r>
              <a:rPr lang="pt-BR" sz="4000" b="1" dirty="0">
                <a:solidFill>
                  <a:srgbClr val="009900"/>
                </a:solidFill>
              </a:rPr>
              <a:t>no solo</a:t>
            </a:r>
            <a:endParaRPr lang="pt-BR" sz="4600" b="1" dirty="0">
              <a:solidFill>
                <a:srgbClr val="0099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 dirty="0">
                <a:solidFill>
                  <a:srgbClr val="3333CC"/>
                </a:solidFill>
              </a:rPr>
              <a:t>		</a:t>
            </a:r>
            <a:r>
              <a:rPr lang="pt-BR" sz="3000" b="1" dirty="0">
                <a:solidFill>
                  <a:srgbClr val="FF0000"/>
                </a:solidFill>
              </a:rPr>
              <a:t>a</a:t>
            </a:r>
            <a:r>
              <a:rPr lang="pt-BR" sz="3000" dirty="0">
                <a:solidFill>
                  <a:srgbClr val="FF0000"/>
                </a:solidFill>
              </a:rPr>
              <a:t>) Precipitação/dissolução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dirty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3333CC"/>
                </a:solidFill>
              </a:rPr>
              <a:t>O fósforo da solução do solo precipita com o Al, o Fe e o Mn (pH baixo). Quando o pH é corrigido, esses elementos se precipitam e o fósforo fica disponível.</a:t>
            </a:r>
            <a:endParaRPr lang="pt-BR" sz="3000" dirty="0">
              <a:solidFill>
                <a:srgbClr val="3333CC"/>
              </a:solidFill>
            </a:endParaRPr>
          </a:p>
        </p:txBody>
      </p:sp>
      <p:graphicFrame>
        <p:nvGraphicFramePr>
          <p:cNvPr id="1474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94821"/>
              </p:ext>
            </p:extLst>
          </p:nvPr>
        </p:nvGraphicFramePr>
        <p:xfrm>
          <a:off x="217489" y="3168650"/>
          <a:ext cx="8913812" cy="320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0" name="Document" r:id="rId3" imgW="22501587" imgH="7365079" progId="Word.Document.8">
                  <p:embed/>
                </p:oleObj>
              </mc:Choice>
              <mc:Fallback>
                <p:oleObj name="Document" r:id="rId3" imgW="22501587" imgH="73650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9" y="3168650"/>
                        <a:ext cx="8913812" cy="3200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466" name="Picture 8" descr="IPNI_Colo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9144000" cy="54213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-152400" y="7715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0000"/>
              </a:solidFill>
            </a:endParaRP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-152400" y="7715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sz="3000">
              <a:solidFill>
                <a:srgbClr val="FF0000"/>
              </a:solidFill>
              <a:sym typeface="Monotype Sorts" charset="0"/>
            </a:endParaRP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04800" y="298132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0000"/>
              </a:solidFill>
            </a:endParaRP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76200" y="77152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0000"/>
              </a:solidFill>
            </a:endParaRP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-152400" y="7715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 u="sng">
              <a:solidFill>
                <a:srgbClr val="FF0000"/>
              </a:solidFill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0" y="0"/>
            <a:ext cx="8964613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009900"/>
                </a:solidFill>
              </a:rPr>
              <a:t>Reações </a:t>
            </a:r>
            <a:r>
              <a:rPr lang="pt-BR" sz="4000" b="1" dirty="0">
                <a:solidFill>
                  <a:srgbClr val="009900"/>
                </a:solidFill>
              </a:rPr>
              <a:t>no solo</a:t>
            </a:r>
            <a:endParaRPr lang="pt-BR" sz="4600" b="1" dirty="0">
              <a:solidFill>
                <a:srgbClr val="0099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 dirty="0">
                <a:solidFill>
                  <a:srgbClr val="FF0000"/>
                </a:solidFill>
              </a:rPr>
              <a:t>		a</a:t>
            </a:r>
            <a:r>
              <a:rPr lang="pt-BR" sz="3000" dirty="0">
                <a:solidFill>
                  <a:srgbClr val="FF0000"/>
                </a:solidFill>
              </a:rPr>
              <a:t>) Adsorção/</a:t>
            </a:r>
            <a:r>
              <a:rPr lang="pt-BR" sz="3000" dirty="0" err="1">
                <a:solidFill>
                  <a:srgbClr val="FF0000"/>
                </a:solidFill>
              </a:rPr>
              <a:t>dessorção</a:t>
            </a:r>
            <a:endParaRPr lang="pt-BR" sz="30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dirty="0">
                <a:solidFill>
                  <a:srgbClr val="FF0000"/>
                </a:solidFill>
              </a:rPr>
              <a:t>	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dirty="0">
              <a:solidFill>
                <a:srgbClr val="FF0000"/>
              </a:solidFill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0" y="1647825"/>
            <a:ext cx="91440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FF0000"/>
                </a:solidFill>
              </a:rPr>
              <a:t> </a:t>
            </a:r>
            <a:r>
              <a:rPr lang="pt-BR" sz="3000" b="1">
                <a:solidFill>
                  <a:srgbClr val="3333CC"/>
                </a:solidFill>
              </a:rPr>
              <a:t>Adsorção Específica:</a:t>
            </a:r>
            <a:r>
              <a:rPr lang="pt-BR" sz="3000" b="1">
                <a:solidFill>
                  <a:srgbClr val="FF0000"/>
                </a:solidFill>
              </a:rPr>
              <a:t> </a:t>
            </a:r>
            <a:r>
              <a:rPr lang="pt-BR" sz="3000">
                <a:solidFill>
                  <a:srgbClr val="FF6600"/>
                </a:solidFill>
              </a:rPr>
              <a:t>O fósforo sofre adsorção específica com os óxidos de Ferro, Alumínio e com as Argilas silicatadas, que também se encontram em menor quantidade em solos ácidos.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>
                <a:solidFill>
                  <a:srgbClr val="000000"/>
                </a:solidFill>
              </a:rPr>
              <a:t>M-OH + H</a:t>
            </a:r>
            <a:r>
              <a:rPr lang="pt-BR" sz="3000" baseline="-25000">
                <a:solidFill>
                  <a:srgbClr val="000000"/>
                </a:solidFill>
              </a:rPr>
              <a:t>2</a:t>
            </a:r>
            <a:r>
              <a:rPr lang="pt-BR" sz="3000">
                <a:solidFill>
                  <a:srgbClr val="000000"/>
                </a:solidFill>
              </a:rPr>
              <a:t>PO</a:t>
            </a:r>
            <a:r>
              <a:rPr lang="pt-BR" sz="3000" baseline="-25000">
                <a:solidFill>
                  <a:srgbClr val="000000"/>
                </a:solidFill>
              </a:rPr>
              <a:t>4</a:t>
            </a:r>
            <a:r>
              <a:rPr lang="pt-BR" sz="3000" baseline="30000">
                <a:solidFill>
                  <a:srgbClr val="000000"/>
                </a:solidFill>
              </a:rPr>
              <a:t>-</a:t>
            </a:r>
            <a:r>
              <a:rPr lang="pt-BR" sz="3000">
                <a:solidFill>
                  <a:srgbClr val="000000"/>
                </a:solidFill>
              </a:rPr>
              <a:t>                M-H</a:t>
            </a:r>
            <a:r>
              <a:rPr lang="pt-BR" sz="3000" baseline="-25000">
                <a:solidFill>
                  <a:srgbClr val="000000"/>
                </a:solidFill>
              </a:rPr>
              <a:t>2</a:t>
            </a:r>
            <a:r>
              <a:rPr lang="pt-BR" sz="3000">
                <a:solidFill>
                  <a:srgbClr val="000000"/>
                </a:solidFill>
              </a:rPr>
              <a:t>PO</a:t>
            </a:r>
            <a:r>
              <a:rPr lang="pt-BR" sz="3000" baseline="-25000">
                <a:solidFill>
                  <a:srgbClr val="000000"/>
                </a:solidFill>
              </a:rPr>
              <a:t>4</a:t>
            </a:r>
            <a:r>
              <a:rPr lang="pt-BR" sz="3000" baseline="30000">
                <a:solidFill>
                  <a:srgbClr val="000000"/>
                </a:solidFill>
              </a:rPr>
              <a:t>- </a:t>
            </a:r>
            <a:r>
              <a:rPr lang="pt-BR" sz="3000">
                <a:solidFill>
                  <a:srgbClr val="000000"/>
                </a:solidFill>
              </a:rPr>
              <a:t>+ OH </a:t>
            </a:r>
            <a:r>
              <a:rPr lang="pt-BR" sz="3000" baseline="30000">
                <a:solidFill>
                  <a:srgbClr val="000000"/>
                </a:solidFill>
              </a:rPr>
              <a:t>-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>
                <a:solidFill>
                  <a:srgbClr val="FF0000"/>
                </a:solidFill>
              </a:rPr>
              <a:t>              (pH - ácido)                       (pH + ácido)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>
                <a:solidFill>
                  <a:srgbClr val="009900"/>
                </a:solidFill>
              </a:rPr>
              <a:t>Onde, M = Si, Fe ou Al</a:t>
            </a:r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 flipH="1">
            <a:off x="3759200" y="401161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4000" b="1">
                <a:solidFill>
                  <a:srgbClr val="009900"/>
                </a:solidFill>
              </a:rPr>
              <a:t>Fatores que interferem na adsorção</a:t>
            </a:r>
            <a:endParaRPr lang="pt-BR" sz="4600" b="1">
              <a:solidFill>
                <a:srgbClr val="0099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009900"/>
                </a:solidFill>
              </a:rPr>
              <a:t>	</a:t>
            </a:r>
            <a:r>
              <a:rPr lang="pt-BR" sz="3000" b="1">
                <a:solidFill>
                  <a:srgbClr val="FF0000"/>
                </a:solidFill>
              </a:rPr>
              <a:t>a</a:t>
            </a:r>
            <a:r>
              <a:rPr lang="pt-BR" sz="3000">
                <a:solidFill>
                  <a:srgbClr val="FF0000"/>
                </a:solidFill>
              </a:rPr>
              <a:t>) Reação do solo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>
                <a:solidFill>
                  <a:srgbClr val="009900"/>
                </a:solidFill>
              </a:rPr>
              <a:t>	</a:t>
            </a:r>
            <a:r>
              <a:rPr lang="pt-BR" sz="3000">
                <a:solidFill>
                  <a:srgbClr val="3333CC"/>
                </a:solidFill>
              </a:rPr>
              <a:t>A adsorção aumenta abaixo de pH 6,5 e acima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>
                <a:solidFill>
                  <a:srgbClr val="3333CC"/>
                </a:solidFill>
              </a:rPr>
              <a:t>        de pH 7,5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>
                <a:solidFill>
                  <a:srgbClr val="009900"/>
                </a:solidFill>
              </a:rPr>
              <a:t>	</a:t>
            </a:r>
            <a:r>
              <a:rPr lang="pt-BR" sz="3000">
                <a:solidFill>
                  <a:srgbClr val="FF0000"/>
                </a:solidFill>
              </a:rPr>
              <a:t>b) Concentração de P na solução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>
                <a:solidFill>
                  <a:srgbClr val="009900"/>
                </a:solidFill>
              </a:rPr>
              <a:t>	</a:t>
            </a:r>
            <a:r>
              <a:rPr lang="pt-BR" sz="3000">
                <a:solidFill>
                  <a:srgbClr val="3333CC"/>
                </a:solidFill>
              </a:rPr>
              <a:t>A adsorção aumenta com a concentração de P    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>
                <a:solidFill>
                  <a:srgbClr val="3333CC"/>
                </a:solidFill>
              </a:rPr>
              <a:t>        na solução</a:t>
            </a:r>
          </a:p>
        </p:txBody>
      </p:sp>
    </p:spTree>
    <p:extLst>
      <p:ext uri="{BB962C8B-B14F-4D97-AF65-F5344CB8AC3E}">
        <p14:creationId xmlns:p14="http://schemas.microsoft.com/office/powerpoint/2010/main" val="409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>
              <a:solidFill>
                <a:srgbClr val="FFFFFF"/>
              </a:solidFill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00FF00"/>
                </a:solidFill>
              </a:rPr>
              <a:t>	</a:t>
            </a:r>
            <a:endParaRPr lang="pt-BR" sz="3000" b="1">
              <a:solidFill>
                <a:srgbClr val="FFFFFF"/>
              </a:solidFill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FFFF"/>
              </a:solidFill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FFFF"/>
              </a:solidFill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FFFFFF"/>
                </a:solidFill>
              </a:rPr>
              <a:t>	</a:t>
            </a:r>
            <a:endParaRPr lang="pt-BR" sz="3000" u="sng">
              <a:solidFill>
                <a:srgbClr val="FFFF00"/>
              </a:solidFill>
              <a:sym typeface="Monotype Sorts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>
              <a:solidFill>
                <a:srgbClr val="FFFF00"/>
              </a:solidFill>
              <a:sym typeface="Monotype Sorts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b="1">
              <a:solidFill>
                <a:srgbClr val="00FF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b="1">
              <a:solidFill>
                <a:srgbClr val="FFFFFF"/>
              </a:solidFill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FF0000"/>
                </a:solidFill>
              </a:rPr>
              <a:t> pH do solo 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3333CC"/>
                </a:solidFill>
              </a:rPr>
              <a:t>a) Efeito Direto - precipitação do Al, Fe e Mn 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3333CC"/>
                </a:solidFill>
              </a:rPr>
              <a:t>             (pH elevado)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000000"/>
                </a:solidFill>
              </a:rPr>
              <a:t>Al</a:t>
            </a:r>
            <a:r>
              <a:rPr lang="pt-BR" sz="3000" b="1" baseline="30000">
                <a:solidFill>
                  <a:srgbClr val="000000"/>
                </a:solidFill>
              </a:rPr>
              <a:t>3+</a:t>
            </a:r>
            <a:r>
              <a:rPr lang="pt-BR" sz="3000" b="1">
                <a:solidFill>
                  <a:srgbClr val="000000"/>
                </a:solidFill>
              </a:rPr>
              <a:t> + </a:t>
            </a:r>
            <a:r>
              <a:rPr lang="pt-BR" sz="3000" b="1" baseline="-25000">
                <a:solidFill>
                  <a:srgbClr val="000000"/>
                </a:solidFill>
              </a:rPr>
              <a:t>3</a:t>
            </a:r>
            <a:r>
              <a:rPr lang="pt-BR" sz="3000" b="1">
                <a:solidFill>
                  <a:srgbClr val="000000"/>
                </a:solidFill>
              </a:rPr>
              <a:t>OH</a:t>
            </a:r>
            <a:r>
              <a:rPr lang="pt-BR" sz="3000" b="1" baseline="30000">
                <a:solidFill>
                  <a:srgbClr val="000000"/>
                </a:solidFill>
              </a:rPr>
              <a:t>-</a:t>
            </a:r>
            <a:r>
              <a:rPr lang="pt-BR" sz="3000" b="1">
                <a:solidFill>
                  <a:srgbClr val="000000"/>
                </a:solidFill>
              </a:rPr>
              <a:t>               Al(OH)</a:t>
            </a:r>
            <a:r>
              <a:rPr lang="pt-BR" sz="3000" b="1" baseline="-25000">
                <a:solidFill>
                  <a:srgbClr val="000000"/>
                </a:solidFill>
              </a:rPr>
              <a:t>3</a:t>
            </a:r>
            <a:r>
              <a:rPr lang="pt-BR" sz="3000" b="1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3333CC"/>
                </a:solidFill>
              </a:rPr>
              <a:t>b) Efeito Indireto: Aumento da CTC e da 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3333CC"/>
                </a:solidFill>
              </a:rPr>
              <a:t>     atividade microbiana.</a:t>
            </a:r>
          </a:p>
        </p:txBody>
      </p:sp>
      <p:graphicFrame>
        <p:nvGraphicFramePr>
          <p:cNvPr id="151561" name="Object 2"/>
          <p:cNvGraphicFramePr>
            <a:graphicFrameLocks noChangeAspect="1"/>
          </p:cNvGraphicFramePr>
          <p:nvPr/>
        </p:nvGraphicFramePr>
        <p:xfrm>
          <a:off x="115888" y="3562350"/>
          <a:ext cx="8913812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Foto do Photo Editor" r:id="rId3" imgW="0" imgH="0" progId="MSPhotoEd.3">
                  <p:embed/>
                </p:oleObj>
              </mc:Choice>
              <mc:Fallback>
                <p:oleObj name="Foto do Photo Editor" r:id="rId3" imgW="0" imgH="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3562350"/>
                        <a:ext cx="8913812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4284663" y="2133600"/>
            <a:ext cx="1066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51563" name="Picture 8" descr="IPNI_Colo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6130925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" descr="Slide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08" y="134356"/>
            <a:ext cx="1169844" cy="16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67"/>
          <p:cNvGrpSpPr/>
          <p:nvPr/>
        </p:nvGrpSpPr>
        <p:grpSpPr>
          <a:xfrm>
            <a:off x="587559" y="1434824"/>
            <a:ext cx="4913135" cy="3331636"/>
            <a:chOff x="587559" y="1434824"/>
            <a:chExt cx="4913135" cy="3331636"/>
          </a:xfrm>
        </p:grpSpPr>
        <p:sp>
          <p:nvSpPr>
            <p:cNvPr id="4" name="TextBox 3"/>
            <p:cNvSpPr txBox="1"/>
            <p:nvPr/>
          </p:nvSpPr>
          <p:spPr>
            <a:xfrm>
              <a:off x="2214546" y="2076154"/>
              <a:ext cx="993748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u="sng" dirty="0" smtClean="0">
                  <a:solidFill>
                    <a:prstClr val="black"/>
                  </a:solidFill>
                  <a:latin typeface="Arial" pitchFamily="34" charset="0"/>
                </a:rPr>
                <a:t>SOLO</a:t>
              </a:r>
              <a:endParaRPr lang="en-US" sz="1400" b="1" u="sng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71883" y="2071679"/>
              <a:ext cx="1728811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u="sng" dirty="0" smtClean="0">
                  <a:solidFill>
                    <a:prstClr val="black"/>
                  </a:solidFill>
                  <a:latin typeface="Arial" pitchFamily="34" charset="0"/>
                </a:rPr>
                <a:t>FASE SÓLIDA</a:t>
              </a:r>
              <a:endParaRPr lang="en-US" sz="1400" b="1" u="sng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71883" y="2375969"/>
              <a:ext cx="1728811" cy="461665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</a:rPr>
                <a:t>ORGÂNICA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</a:rPr>
                <a:t>INORGÂNICA</a:t>
              </a:r>
              <a:endParaRPr 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1883" y="2972221"/>
              <a:ext cx="1728811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u="sng" dirty="0" smtClean="0">
                  <a:solidFill>
                    <a:prstClr val="black"/>
                  </a:solidFill>
                  <a:latin typeface="Arial" pitchFamily="34" charset="0"/>
                </a:rPr>
                <a:t>POROS</a:t>
              </a:r>
              <a:endParaRPr lang="en-US" sz="1400" b="1" u="sng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1883" y="3339988"/>
              <a:ext cx="1728811" cy="461665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</a:rPr>
                <a:t>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</a:rPr>
                <a:t>ÁGUA</a:t>
              </a:r>
              <a:endParaRPr 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1883" y="3945913"/>
              <a:ext cx="1728811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u="sng" dirty="0" smtClean="0">
                  <a:solidFill>
                    <a:prstClr val="black"/>
                  </a:solidFill>
                  <a:latin typeface="Arial" pitchFamily="34" charset="0"/>
                </a:rPr>
                <a:t>ORGANISMOS</a:t>
              </a:r>
              <a:endParaRPr lang="en-US" sz="1400" b="1" u="sng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1883" y="4304795"/>
              <a:ext cx="1728811" cy="461665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</a:rPr>
                <a:t>MACRO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</a:rPr>
                <a:t>MICRO</a:t>
              </a:r>
              <a:endParaRPr 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5239" y="2393006"/>
              <a:ext cx="993169" cy="461665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u="sng" dirty="0" smtClean="0">
                  <a:solidFill>
                    <a:prstClr val="black"/>
                  </a:solidFill>
                  <a:latin typeface="Arial" pitchFamily="34" charset="0"/>
                </a:rPr>
                <a:t>De forma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u="sng" dirty="0" smtClean="0">
                  <a:solidFill>
                    <a:prstClr val="black"/>
                  </a:solidFill>
                  <a:latin typeface="Arial" pitchFamily="34" charset="0"/>
                </a:rPr>
                <a:t>simples</a:t>
              </a:r>
              <a:endParaRPr lang="en-US" sz="1200" b="1" u="sng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634083">
              <a:off x="587559" y="1434824"/>
              <a:ext cx="2077195" cy="12058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85918" y="83042"/>
            <a:ext cx="5056609" cy="400110"/>
          </a:xfrm>
          <a:prstGeom prst="rect">
            <a:avLst/>
          </a:prstGeom>
          <a:solidFill>
            <a:srgbClr val="000066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FFFF00"/>
                </a:solidFill>
              </a:rPr>
              <a:t>ASPECTOS BÁSICOS DE QUÍMICA DO SOLO: 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71992" y="2660688"/>
            <a:ext cx="306610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PCZ </a:t>
            </a:r>
            <a:r>
              <a:rPr lang="en-US" sz="1000" b="1" u="sng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en-US" sz="1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PESN: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n-US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 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onde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–S = +S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Efeito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profundidade</a:t>
            </a: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71994" y="3303630"/>
            <a:ext cx="3066098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ADSORÇÃO: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n-US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Ligação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iônica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Pratic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todos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cátions</a:t>
            </a:r>
            <a:endParaRPr lang="en-US" sz="1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Ligação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covalente</a:t>
            </a: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H</a:t>
            </a:r>
            <a:r>
              <a:rPr lang="en-US" sz="10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1000" b="1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00"/>
          <p:cNvGrpSpPr/>
          <p:nvPr/>
        </p:nvGrpSpPr>
        <p:grpSpPr>
          <a:xfrm>
            <a:off x="500034" y="1630908"/>
            <a:ext cx="5338058" cy="3596184"/>
            <a:chOff x="500034" y="1630908"/>
            <a:chExt cx="5338058" cy="3596184"/>
          </a:xfrm>
        </p:grpSpPr>
        <p:sp>
          <p:nvSpPr>
            <p:cNvPr id="49" name="TextBox 48"/>
            <p:cNvSpPr txBox="1"/>
            <p:nvPr/>
          </p:nvSpPr>
          <p:spPr>
            <a:xfrm>
              <a:off x="1447776" y="405980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58345" y="1987252"/>
              <a:ext cx="3079747" cy="55399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CARGAS: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73050" algn="l"/>
                </a:tabLst>
              </a:pPr>
              <a:r>
                <a:rPr lang="en-US" sz="1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0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Constantes</a:t>
              </a:r>
              <a:endPara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73050" algn="l"/>
                </a:tabLst>
              </a:pPr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0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Variáveis</a:t>
              </a:r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0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principalmente</a:t>
              </a:r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pH)</a:t>
              </a:r>
              <a:endParaRPr lang="en-U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8728" y="427411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0100" y="163090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0034" y="284535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42976" y="171448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95376" y="186688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57290" y="213097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4414" y="234528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42976" y="255960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1538" y="277391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5786" y="278605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5852" y="391692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8662" y="348829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42976" y="363117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95376" y="37147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14414" y="442913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4414" y="463130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00100" y="478370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2910" y="485776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15" name="Group 103"/>
          <p:cNvGrpSpPr/>
          <p:nvPr/>
        </p:nvGrpSpPr>
        <p:grpSpPr>
          <a:xfrm>
            <a:off x="1154297" y="1357298"/>
            <a:ext cx="7946433" cy="4143404"/>
            <a:chOff x="1142976" y="1357298"/>
            <a:chExt cx="7946433" cy="4143404"/>
          </a:xfrm>
        </p:grpSpPr>
        <p:sp>
          <p:nvSpPr>
            <p:cNvPr id="102" name="Rectangle 101"/>
            <p:cNvSpPr/>
            <p:nvPr/>
          </p:nvSpPr>
          <p:spPr>
            <a:xfrm>
              <a:off x="2203225" y="1785926"/>
              <a:ext cx="3679817" cy="292895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85852" y="1357298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Al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3+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71604" y="2428868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Ca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2+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96974" y="2761832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Mg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2+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500166" y="1661686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H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43042" y="200024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K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28728" y="3571876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Ca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2+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71604" y="4500570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Al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3+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42976" y="5162148"/>
              <a:ext cx="7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NH</a:t>
              </a:r>
              <a:r>
                <a:rPr lang="en-US" sz="1600" b="1" baseline="-25000" dirty="0" smtClean="0">
                  <a:solidFill>
                    <a:prstClr val="black"/>
                  </a:solidFill>
                  <a:latin typeface="Arial" pitchFamily="34" charset="0"/>
                </a:rPr>
                <a:t>4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43042" y="3857628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H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95442" y="4162016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H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71604" y="4876396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H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24004" y="5028796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</a:rPr>
                <a:t>H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lang="en-US" sz="1600" b="1" baseline="300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342497" y="1430593"/>
              <a:ext cx="1746912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CARGAS: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5250" algn="l"/>
                </a:tabLst>
              </a:pPr>
              <a:r>
                <a:rPr lang="en-US" sz="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Constantes</a:t>
              </a:r>
              <a:endParaRPr lang="en-US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5250" algn="l"/>
                </a:tabLst>
              </a:pP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Variáveis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principalmente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pH)</a:t>
              </a:r>
              <a:endParaRPr lang="en-US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35195" y="1984049"/>
              <a:ext cx="1754213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PCZ </a:t>
              </a:r>
              <a:r>
                <a:rPr lang="en-US" sz="800" b="1" u="sng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ou</a:t>
              </a:r>
              <a:r>
                <a:rPr lang="en-US" sz="8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PESN: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5250" algn="l"/>
                </a:tabLst>
              </a:pPr>
              <a:r>
                <a:rPr lang="en-US" sz="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pH 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onde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–S = +S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5250" algn="l"/>
                </a:tabLst>
              </a:pP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Efeito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profundidade</a:t>
              </a:r>
              <a:endParaRPr lang="en-US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328848" y="2558473"/>
              <a:ext cx="1753442" cy="5847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ADSORÇÃO: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</a:pPr>
              <a:r>
                <a:rPr lang="en-US" sz="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Ligação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iônica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Pratic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te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todos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	                             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os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cátions</a:t>
              </a:r>
              <a:endParaRPr lang="en-US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</a:pP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Ligação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covalente</a:t>
              </a:r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= H+</a:t>
              </a:r>
              <a:endParaRPr lang="en-US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33"/>
          <p:cNvGrpSpPr/>
          <p:nvPr/>
        </p:nvGrpSpPr>
        <p:grpSpPr>
          <a:xfrm>
            <a:off x="537866" y="794"/>
            <a:ext cx="8346241" cy="6858000"/>
            <a:chOff x="537866" y="794"/>
            <a:chExt cx="8346241" cy="6858000"/>
          </a:xfrm>
        </p:grpSpPr>
        <p:grpSp>
          <p:nvGrpSpPr>
            <p:cNvPr id="17" name="Group 107"/>
            <p:cNvGrpSpPr/>
            <p:nvPr/>
          </p:nvGrpSpPr>
          <p:grpSpPr>
            <a:xfrm>
              <a:off x="7285850" y="794"/>
              <a:ext cx="1598257" cy="6858000"/>
              <a:chOff x="7285850" y="794"/>
              <a:chExt cx="1598257" cy="6858000"/>
            </a:xfrm>
          </p:grpSpPr>
          <p:grpSp>
            <p:nvGrpSpPr>
              <p:cNvPr id="19" name="Group 68"/>
              <p:cNvGrpSpPr/>
              <p:nvPr/>
            </p:nvGrpSpPr>
            <p:grpSpPr>
              <a:xfrm>
                <a:off x="7548562" y="71414"/>
                <a:ext cx="1335545" cy="1312369"/>
                <a:chOff x="7548562" y="71414"/>
                <a:chExt cx="1335545" cy="1312369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7548562" y="73154"/>
                  <a:ext cx="485775" cy="184666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u="sng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SOLO</a:t>
                  </a:r>
                  <a:endParaRPr lang="en-US" sz="600" b="1" u="sng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8059343" y="237336"/>
                  <a:ext cx="824764" cy="276999"/>
                </a:xfrm>
                <a:prstGeom prst="rect">
                  <a:avLst/>
                </a:prstGeom>
                <a:solidFill>
                  <a:srgbClr val="CCFFCC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ORGÂNICA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INORGÂNICA</a:t>
                  </a:r>
                  <a:endParaRPr lang="en-US" sz="600" b="1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8059343" y="654814"/>
                  <a:ext cx="824764" cy="276999"/>
                </a:xfrm>
                <a:prstGeom prst="rect">
                  <a:avLst/>
                </a:prstGeom>
                <a:solidFill>
                  <a:srgbClr val="CCFFCC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AR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ÁGUA</a:t>
                  </a:r>
                  <a:endParaRPr lang="en-US" sz="600" b="1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059343" y="931020"/>
                  <a:ext cx="824764" cy="184666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u="sng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ORGANISMOS</a:t>
                  </a:r>
                  <a:endParaRPr lang="en-US" sz="600" b="1" u="sng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8059343" y="1106784"/>
                  <a:ext cx="824764" cy="276999"/>
                </a:xfrm>
                <a:prstGeom prst="rect">
                  <a:avLst/>
                </a:prstGeom>
                <a:solidFill>
                  <a:srgbClr val="CCFFCC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MACRO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MICRO</a:t>
                  </a:r>
                  <a:endParaRPr lang="en-US" sz="600" b="1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548563" y="258802"/>
                  <a:ext cx="485775" cy="369332"/>
                </a:xfrm>
                <a:prstGeom prst="rect">
                  <a:avLst/>
                </a:prstGeom>
                <a:solidFill>
                  <a:srgbClr val="CCFFCC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u="sng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De forma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u="sng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simples</a:t>
                  </a:r>
                  <a:endParaRPr lang="en-US" sz="600" b="1" u="sng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059343" y="71414"/>
                  <a:ext cx="824764" cy="184666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u="sng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FASE SÓLIDA</a:t>
                  </a:r>
                  <a:endParaRPr lang="en-US" sz="600" b="1" u="sng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059343" y="482320"/>
                  <a:ext cx="824764" cy="184666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" b="1" u="sng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POROS</a:t>
                  </a:r>
                  <a:endParaRPr lang="en-US" sz="600" b="1" u="sng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 rot="5400000">
                <a:off x="3857644" y="3429000"/>
                <a:ext cx="6858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92"/>
            <p:cNvGrpSpPr/>
            <p:nvPr/>
          </p:nvGrpSpPr>
          <p:grpSpPr>
            <a:xfrm>
              <a:off x="537866" y="582958"/>
              <a:ext cx="6677340" cy="4650745"/>
              <a:chOff x="537866" y="582958"/>
              <a:chExt cx="6677340" cy="4650745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537866" y="1500403"/>
                <a:ext cx="1176614" cy="1733265"/>
              </a:xfrm>
              <a:custGeom>
                <a:avLst/>
                <a:gdLst>
                  <a:gd name="connsiteX0" fmla="*/ 354842 w 1176614"/>
                  <a:gd name="connsiteY0" fmla="*/ 0 h 1733265"/>
                  <a:gd name="connsiteX1" fmla="*/ 532263 w 1176614"/>
                  <a:gd name="connsiteY1" fmla="*/ 27295 h 1733265"/>
                  <a:gd name="connsiteX2" fmla="*/ 641445 w 1176614"/>
                  <a:gd name="connsiteY2" fmla="*/ 68239 h 1733265"/>
                  <a:gd name="connsiteX3" fmla="*/ 682388 w 1176614"/>
                  <a:gd name="connsiteY3" fmla="*/ 95534 h 1733265"/>
                  <a:gd name="connsiteX4" fmla="*/ 736979 w 1176614"/>
                  <a:gd name="connsiteY4" fmla="*/ 122830 h 1733265"/>
                  <a:gd name="connsiteX5" fmla="*/ 764275 w 1176614"/>
                  <a:gd name="connsiteY5" fmla="*/ 163773 h 1733265"/>
                  <a:gd name="connsiteX6" fmla="*/ 818866 w 1176614"/>
                  <a:gd name="connsiteY6" fmla="*/ 313898 h 1733265"/>
                  <a:gd name="connsiteX7" fmla="*/ 873457 w 1176614"/>
                  <a:gd name="connsiteY7" fmla="*/ 341194 h 1733265"/>
                  <a:gd name="connsiteX8" fmla="*/ 955343 w 1176614"/>
                  <a:gd name="connsiteY8" fmla="*/ 395785 h 1733265"/>
                  <a:gd name="connsiteX9" fmla="*/ 996287 w 1176614"/>
                  <a:gd name="connsiteY9" fmla="*/ 423080 h 1733265"/>
                  <a:gd name="connsiteX10" fmla="*/ 1037230 w 1176614"/>
                  <a:gd name="connsiteY10" fmla="*/ 477671 h 1733265"/>
                  <a:gd name="connsiteX11" fmla="*/ 996287 w 1176614"/>
                  <a:gd name="connsiteY11" fmla="*/ 573206 h 1733265"/>
                  <a:gd name="connsiteX12" fmla="*/ 982639 w 1176614"/>
                  <a:gd name="connsiteY12" fmla="*/ 614149 h 1733265"/>
                  <a:gd name="connsiteX13" fmla="*/ 996287 w 1176614"/>
                  <a:gd name="connsiteY13" fmla="*/ 655092 h 1733265"/>
                  <a:gd name="connsiteX14" fmla="*/ 1132764 w 1176614"/>
                  <a:gd name="connsiteY14" fmla="*/ 736979 h 1733265"/>
                  <a:gd name="connsiteX15" fmla="*/ 1146412 w 1176614"/>
                  <a:gd name="connsiteY15" fmla="*/ 887104 h 1733265"/>
                  <a:gd name="connsiteX16" fmla="*/ 1119116 w 1176614"/>
                  <a:gd name="connsiteY16" fmla="*/ 968991 h 1733265"/>
                  <a:gd name="connsiteX17" fmla="*/ 1050878 w 1176614"/>
                  <a:gd name="connsiteY17" fmla="*/ 982639 h 1733265"/>
                  <a:gd name="connsiteX18" fmla="*/ 1023582 w 1176614"/>
                  <a:gd name="connsiteY18" fmla="*/ 1023582 h 1733265"/>
                  <a:gd name="connsiteX19" fmla="*/ 941695 w 1176614"/>
                  <a:gd name="connsiteY19" fmla="*/ 1078173 h 1733265"/>
                  <a:gd name="connsiteX20" fmla="*/ 873457 w 1176614"/>
                  <a:gd name="connsiteY20" fmla="*/ 1228298 h 1733265"/>
                  <a:gd name="connsiteX21" fmla="*/ 846161 w 1176614"/>
                  <a:gd name="connsiteY21" fmla="*/ 1337480 h 1733265"/>
                  <a:gd name="connsiteX22" fmla="*/ 914400 w 1176614"/>
                  <a:gd name="connsiteY22" fmla="*/ 1460310 h 1733265"/>
                  <a:gd name="connsiteX23" fmla="*/ 859809 w 1176614"/>
                  <a:gd name="connsiteY23" fmla="*/ 1610436 h 1733265"/>
                  <a:gd name="connsiteX24" fmla="*/ 777922 w 1176614"/>
                  <a:gd name="connsiteY24" fmla="*/ 1637731 h 1733265"/>
                  <a:gd name="connsiteX25" fmla="*/ 736979 w 1176614"/>
                  <a:gd name="connsiteY25" fmla="*/ 1651379 h 1733265"/>
                  <a:gd name="connsiteX26" fmla="*/ 341194 w 1176614"/>
                  <a:gd name="connsiteY26" fmla="*/ 1610436 h 1733265"/>
                  <a:gd name="connsiteX27" fmla="*/ 177421 w 1176614"/>
                  <a:gd name="connsiteY27" fmla="*/ 1624083 h 1733265"/>
                  <a:gd name="connsiteX28" fmla="*/ 136478 w 1176614"/>
                  <a:gd name="connsiteY28" fmla="*/ 1651379 h 1733265"/>
                  <a:gd name="connsiteX29" fmla="*/ 40943 w 1176614"/>
                  <a:gd name="connsiteY29" fmla="*/ 1678674 h 1733265"/>
                  <a:gd name="connsiteX30" fmla="*/ 0 w 1176614"/>
                  <a:gd name="connsiteY30" fmla="*/ 1733265 h 173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76614" h="1733265">
                    <a:moveTo>
                      <a:pt x="354842" y="0"/>
                    </a:moveTo>
                    <a:cubicBezTo>
                      <a:pt x="397933" y="4788"/>
                      <a:pt x="482501" y="8634"/>
                      <a:pt x="532263" y="27295"/>
                    </a:cubicBezTo>
                    <a:cubicBezTo>
                      <a:pt x="675009" y="80824"/>
                      <a:pt x="501309" y="33204"/>
                      <a:pt x="641445" y="68239"/>
                    </a:cubicBezTo>
                    <a:cubicBezTo>
                      <a:pt x="655093" y="77337"/>
                      <a:pt x="668147" y="87396"/>
                      <a:pt x="682388" y="95534"/>
                    </a:cubicBezTo>
                    <a:cubicBezTo>
                      <a:pt x="700052" y="105628"/>
                      <a:pt x="721350" y="109806"/>
                      <a:pt x="736979" y="122830"/>
                    </a:cubicBezTo>
                    <a:cubicBezTo>
                      <a:pt x="749580" y="133331"/>
                      <a:pt x="755176" y="150125"/>
                      <a:pt x="764275" y="163773"/>
                    </a:cubicBezTo>
                    <a:cubicBezTo>
                      <a:pt x="775333" y="252239"/>
                      <a:pt x="754609" y="268001"/>
                      <a:pt x="818866" y="313898"/>
                    </a:cubicBezTo>
                    <a:cubicBezTo>
                      <a:pt x="835421" y="325723"/>
                      <a:pt x="856011" y="330727"/>
                      <a:pt x="873457" y="341194"/>
                    </a:cubicBezTo>
                    <a:cubicBezTo>
                      <a:pt x="901587" y="358072"/>
                      <a:pt x="928048" y="377588"/>
                      <a:pt x="955343" y="395785"/>
                    </a:cubicBezTo>
                    <a:lnTo>
                      <a:pt x="996287" y="423080"/>
                    </a:lnTo>
                    <a:cubicBezTo>
                      <a:pt x="1009935" y="441277"/>
                      <a:pt x="1031713" y="455604"/>
                      <a:pt x="1037230" y="477671"/>
                    </a:cubicBezTo>
                    <a:cubicBezTo>
                      <a:pt x="1046697" y="515541"/>
                      <a:pt x="1010293" y="545193"/>
                      <a:pt x="996287" y="573206"/>
                    </a:cubicBezTo>
                    <a:cubicBezTo>
                      <a:pt x="989853" y="586073"/>
                      <a:pt x="987188" y="600501"/>
                      <a:pt x="982639" y="614149"/>
                    </a:cubicBezTo>
                    <a:cubicBezTo>
                      <a:pt x="987188" y="627797"/>
                      <a:pt x="986115" y="644920"/>
                      <a:pt x="996287" y="655092"/>
                    </a:cubicBezTo>
                    <a:cubicBezTo>
                      <a:pt x="1029225" y="688030"/>
                      <a:pt x="1089687" y="715440"/>
                      <a:pt x="1132764" y="736979"/>
                    </a:cubicBezTo>
                    <a:cubicBezTo>
                      <a:pt x="1176614" y="802753"/>
                      <a:pt x="1170572" y="774361"/>
                      <a:pt x="1146412" y="887104"/>
                    </a:cubicBezTo>
                    <a:cubicBezTo>
                      <a:pt x="1140383" y="915238"/>
                      <a:pt x="1147329" y="963348"/>
                      <a:pt x="1119116" y="968991"/>
                    </a:cubicBezTo>
                    <a:lnTo>
                      <a:pt x="1050878" y="982639"/>
                    </a:lnTo>
                    <a:cubicBezTo>
                      <a:pt x="1041779" y="996287"/>
                      <a:pt x="1035926" y="1012781"/>
                      <a:pt x="1023582" y="1023582"/>
                    </a:cubicBezTo>
                    <a:cubicBezTo>
                      <a:pt x="998893" y="1045184"/>
                      <a:pt x="941695" y="1078173"/>
                      <a:pt x="941695" y="1078173"/>
                    </a:cubicBezTo>
                    <a:cubicBezTo>
                      <a:pt x="910661" y="1140240"/>
                      <a:pt x="889367" y="1169960"/>
                      <a:pt x="873457" y="1228298"/>
                    </a:cubicBezTo>
                    <a:cubicBezTo>
                      <a:pt x="863586" y="1264490"/>
                      <a:pt x="846161" y="1337480"/>
                      <a:pt x="846161" y="1337480"/>
                    </a:cubicBezTo>
                    <a:cubicBezTo>
                      <a:pt x="908732" y="1431337"/>
                      <a:pt x="890378" y="1388245"/>
                      <a:pt x="914400" y="1460310"/>
                    </a:cubicBezTo>
                    <a:cubicBezTo>
                      <a:pt x="905946" y="1527943"/>
                      <a:pt x="922693" y="1575500"/>
                      <a:pt x="859809" y="1610436"/>
                    </a:cubicBezTo>
                    <a:cubicBezTo>
                      <a:pt x="834658" y="1624409"/>
                      <a:pt x="805218" y="1628633"/>
                      <a:pt x="777922" y="1637731"/>
                    </a:cubicBezTo>
                    <a:lnTo>
                      <a:pt x="736979" y="1651379"/>
                    </a:lnTo>
                    <a:cubicBezTo>
                      <a:pt x="555735" y="1590964"/>
                      <a:pt x="683837" y="1625333"/>
                      <a:pt x="341194" y="1610436"/>
                    </a:cubicBezTo>
                    <a:cubicBezTo>
                      <a:pt x="286603" y="1614985"/>
                      <a:pt x="231137" y="1613340"/>
                      <a:pt x="177421" y="1624083"/>
                    </a:cubicBezTo>
                    <a:cubicBezTo>
                      <a:pt x="161337" y="1627300"/>
                      <a:pt x="151149" y="1644043"/>
                      <a:pt x="136478" y="1651379"/>
                    </a:cubicBezTo>
                    <a:cubicBezTo>
                      <a:pt x="116897" y="1661170"/>
                      <a:pt x="58437" y="1674301"/>
                      <a:pt x="40943" y="1678674"/>
                    </a:cubicBezTo>
                    <a:cubicBezTo>
                      <a:pt x="10079" y="1724971"/>
                      <a:pt x="25247" y="1708020"/>
                      <a:pt x="0" y="1733265"/>
                    </a:cubicBezTo>
                  </a:path>
                </a:pathLst>
              </a:cu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1418278" y="901374"/>
                <a:ext cx="1714512" cy="176799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64381" y="587704"/>
                <a:ext cx="1214446" cy="30777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Fase</a:t>
                </a:r>
                <a:r>
                  <a:rPr 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Sólida</a:t>
                </a:r>
                <a:endPara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97364" y="582958"/>
                <a:ext cx="1418033" cy="30777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Fase</a:t>
                </a:r>
                <a:r>
                  <a:rPr 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Solução</a:t>
                </a:r>
                <a:endPara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09304" y="3500438"/>
                <a:ext cx="1176614" cy="1733265"/>
              </a:xfrm>
              <a:custGeom>
                <a:avLst/>
                <a:gdLst>
                  <a:gd name="connsiteX0" fmla="*/ 354842 w 1176614"/>
                  <a:gd name="connsiteY0" fmla="*/ 0 h 1733265"/>
                  <a:gd name="connsiteX1" fmla="*/ 532263 w 1176614"/>
                  <a:gd name="connsiteY1" fmla="*/ 27295 h 1733265"/>
                  <a:gd name="connsiteX2" fmla="*/ 641445 w 1176614"/>
                  <a:gd name="connsiteY2" fmla="*/ 68239 h 1733265"/>
                  <a:gd name="connsiteX3" fmla="*/ 682388 w 1176614"/>
                  <a:gd name="connsiteY3" fmla="*/ 95534 h 1733265"/>
                  <a:gd name="connsiteX4" fmla="*/ 736979 w 1176614"/>
                  <a:gd name="connsiteY4" fmla="*/ 122830 h 1733265"/>
                  <a:gd name="connsiteX5" fmla="*/ 764275 w 1176614"/>
                  <a:gd name="connsiteY5" fmla="*/ 163773 h 1733265"/>
                  <a:gd name="connsiteX6" fmla="*/ 818866 w 1176614"/>
                  <a:gd name="connsiteY6" fmla="*/ 313898 h 1733265"/>
                  <a:gd name="connsiteX7" fmla="*/ 873457 w 1176614"/>
                  <a:gd name="connsiteY7" fmla="*/ 341194 h 1733265"/>
                  <a:gd name="connsiteX8" fmla="*/ 955343 w 1176614"/>
                  <a:gd name="connsiteY8" fmla="*/ 395785 h 1733265"/>
                  <a:gd name="connsiteX9" fmla="*/ 996287 w 1176614"/>
                  <a:gd name="connsiteY9" fmla="*/ 423080 h 1733265"/>
                  <a:gd name="connsiteX10" fmla="*/ 1037230 w 1176614"/>
                  <a:gd name="connsiteY10" fmla="*/ 477671 h 1733265"/>
                  <a:gd name="connsiteX11" fmla="*/ 996287 w 1176614"/>
                  <a:gd name="connsiteY11" fmla="*/ 573206 h 1733265"/>
                  <a:gd name="connsiteX12" fmla="*/ 982639 w 1176614"/>
                  <a:gd name="connsiteY12" fmla="*/ 614149 h 1733265"/>
                  <a:gd name="connsiteX13" fmla="*/ 996287 w 1176614"/>
                  <a:gd name="connsiteY13" fmla="*/ 655092 h 1733265"/>
                  <a:gd name="connsiteX14" fmla="*/ 1132764 w 1176614"/>
                  <a:gd name="connsiteY14" fmla="*/ 736979 h 1733265"/>
                  <a:gd name="connsiteX15" fmla="*/ 1146412 w 1176614"/>
                  <a:gd name="connsiteY15" fmla="*/ 887104 h 1733265"/>
                  <a:gd name="connsiteX16" fmla="*/ 1119116 w 1176614"/>
                  <a:gd name="connsiteY16" fmla="*/ 968991 h 1733265"/>
                  <a:gd name="connsiteX17" fmla="*/ 1050878 w 1176614"/>
                  <a:gd name="connsiteY17" fmla="*/ 982639 h 1733265"/>
                  <a:gd name="connsiteX18" fmla="*/ 1023582 w 1176614"/>
                  <a:gd name="connsiteY18" fmla="*/ 1023582 h 1733265"/>
                  <a:gd name="connsiteX19" fmla="*/ 941695 w 1176614"/>
                  <a:gd name="connsiteY19" fmla="*/ 1078173 h 1733265"/>
                  <a:gd name="connsiteX20" fmla="*/ 873457 w 1176614"/>
                  <a:gd name="connsiteY20" fmla="*/ 1228298 h 1733265"/>
                  <a:gd name="connsiteX21" fmla="*/ 846161 w 1176614"/>
                  <a:gd name="connsiteY21" fmla="*/ 1337480 h 1733265"/>
                  <a:gd name="connsiteX22" fmla="*/ 914400 w 1176614"/>
                  <a:gd name="connsiteY22" fmla="*/ 1460310 h 1733265"/>
                  <a:gd name="connsiteX23" fmla="*/ 859809 w 1176614"/>
                  <a:gd name="connsiteY23" fmla="*/ 1610436 h 1733265"/>
                  <a:gd name="connsiteX24" fmla="*/ 777922 w 1176614"/>
                  <a:gd name="connsiteY24" fmla="*/ 1637731 h 1733265"/>
                  <a:gd name="connsiteX25" fmla="*/ 736979 w 1176614"/>
                  <a:gd name="connsiteY25" fmla="*/ 1651379 h 1733265"/>
                  <a:gd name="connsiteX26" fmla="*/ 341194 w 1176614"/>
                  <a:gd name="connsiteY26" fmla="*/ 1610436 h 1733265"/>
                  <a:gd name="connsiteX27" fmla="*/ 177421 w 1176614"/>
                  <a:gd name="connsiteY27" fmla="*/ 1624083 h 1733265"/>
                  <a:gd name="connsiteX28" fmla="*/ 136478 w 1176614"/>
                  <a:gd name="connsiteY28" fmla="*/ 1651379 h 1733265"/>
                  <a:gd name="connsiteX29" fmla="*/ 40943 w 1176614"/>
                  <a:gd name="connsiteY29" fmla="*/ 1678674 h 1733265"/>
                  <a:gd name="connsiteX30" fmla="*/ 0 w 1176614"/>
                  <a:gd name="connsiteY30" fmla="*/ 1733265 h 173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76614" h="1733265">
                    <a:moveTo>
                      <a:pt x="354842" y="0"/>
                    </a:moveTo>
                    <a:cubicBezTo>
                      <a:pt x="397933" y="4788"/>
                      <a:pt x="482501" y="8634"/>
                      <a:pt x="532263" y="27295"/>
                    </a:cubicBezTo>
                    <a:cubicBezTo>
                      <a:pt x="675009" y="80824"/>
                      <a:pt x="501309" y="33204"/>
                      <a:pt x="641445" y="68239"/>
                    </a:cubicBezTo>
                    <a:cubicBezTo>
                      <a:pt x="655093" y="77337"/>
                      <a:pt x="668147" y="87396"/>
                      <a:pt x="682388" y="95534"/>
                    </a:cubicBezTo>
                    <a:cubicBezTo>
                      <a:pt x="700052" y="105628"/>
                      <a:pt x="721350" y="109806"/>
                      <a:pt x="736979" y="122830"/>
                    </a:cubicBezTo>
                    <a:cubicBezTo>
                      <a:pt x="749580" y="133331"/>
                      <a:pt x="755176" y="150125"/>
                      <a:pt x="764275" y="163773"/>
                    </a:cubicBezTo>
                    <a:cubicBezTo>
                      <a:pt x="775333" y="252239"/>
                      <a:pt x="754609" y="268001"/>
                      <a:pt x="818866" y="313898"/>
                    </a:cubicBezTo>
                    <a:cubicBezTo>
                      <a:pt x="835421" y="325723"/>
                      <a:pt x="856011" y="330727"/>
                      <a:pt x="873457" y="341194"/>
                    </a:cubicBezTo>
                    <a:cubicBezTo>
                      <a:pt x="901587" y="358072"/>
                      <a:pt x="928048" y="377588"/>
                      <a:pt x="955343" y="395785"/>
                    </a:cubicBezTo>
                    <a:lnTo>
                      <a:pt x="996287" y="423080"/>
                    </a:lnTo>
                    <a:cubicBezTo>
                      <a:pt x="1009935" y="441277"/>
                      <a:pt x="1031713" y="455604"/>
                      <a:pt x="1037230" y="477671"/>
                    </a:cubicBezTo>
                    <a:cubicBezTo>
                      <a:pt x="1046697" y="515541"/>
                      <a:pt x="1010293" y="545193"/>
                      <a:pt x="996287" y="573206"/>
                    </a:cubicBezTo>
                    <a:cubicBezTo>
                      <a:pt x="989853" y="586073"/>
                      <a:pt x="987188" y="600501"/>
                      <a:pt x="982639" y="614149"/>
                    </a:cubicBezTo>
                    <a:cubicBezTo>
                      <a:pt x="987188" y="627797"/>
                      <a:pt x="986115" y="644920"/>
                      <a:pt x="996287" y="655092"/>
                    </a:cubicBezTo>
                    <a:cubicBezTo>
                      <a:pt x="1029225" y="688030"/>
                      <a:pt x="1089687" y="715440"/>
                      <a:pt x="1132764" y="736979"/>
                    </a:cubicBezTo>
                    <a:cubicBezTo>
                      <a:pt x="1176614" y="802753"/>
                      <a:pt x="1170572" y="774361"/>
                      <a:pt x="1146412" y="887104"/>
                    </a:cubicBezTo>
                    <a:cubicBezTo>
                      <a:pt x="1140383" y="915238"/>
                      <a:pt x="1147329" y="963348"/>
                      <a:pt x="1119116" y="968991"/>
                    </a:cubicBezTo>
                    <a:lnTo>
                      <a:pt x="1050878" y="982639"/>
                    </a:lnTo>
                    <a:cubicBezTo>
                      <a:pt x="1041779" y="996287"/>
                      <a:pt x="1035926" y="1012781"/>
                      <a:pt x="1023582" y="1023582"/>
                    </a:cubicBezTo>
                    <a:cubicBezTo>
                      <a:pt x="998893" y="1045184"/>
                      <a:pt x="941695" y="1078173"/>
                      <a:pt x="941695" y="1078173"/>
                    </a:cubicBezTo>
                    <a:cubicBezTo>
                      <a:pt x="910661" y="1140240"/>
                      <a:pt x="889367" y="1169960"/>
                      <a:pt x="873457" y="1228298"/>
                    </a:cubicBezTo>
                    <a:cubicBezTo>
                      <a:pt x="863586" y="1264490"/>
                      <a:pt x="846161" y="1337480"/>
                      <a:pt x="846161" y="1337480"/>
                    </a:cubicBezTo>
                    <a:cubicBezTo>
                      <a:pt x="908732" y="1431337"/>
                      <a:pt x="890378" y="1388245"/>
                      <a:pt x="914400" y="1460310"/>
                    </a:cubicBezTo>
                    <a:cubicBezTo>
                      <a:pt x="905946" y="1527943"/>
                      <a:pt x="922693" y="1575500"/>
                      <a:pt x="859809" y="1610436"/>
                    </a:cubicBezTo>
                    <a:cubicBezTo>
                      <a:pt x="834658" y="1624409"/>
                      <a:pt x="805218" y="1628633"/>
                      <a:pt x="777922" y="1637731"/>
                    </a:cubicBezTo>
                    <a:lnTo>
                      <a:pt x="736979" y="1651379"/>
                    </a:lnTo>
                    <a:cubicBezTo>
                      <a:pt x="555735" y="1590964"/>
                      <a:pt x="683837" y="1625333"/>
                      <a:pt x="341194" y="1610436"/>
                    </a:cubicBezTo>
                    <a:cubicBezTo>
                      <a:pt x="286603" y="1614985"/>
                      <a:pt x="231137" y="1613340"/>
                      <a:pt x="177421" y="1624083"/>
                    </a:cubicBezTo>
                    <a:cubicBezTo>
                      <a:pt x="161337" y="1627300"/>
                      <a:pt x="151149" y="1644043"/>
                      <a:pt x="136478" y="1651379"/>
                    </a:cubicBezTo>
                    <a:cubicBezTo>
                      <a:pt x="116897" y="1661170"/>
                      <a:pt x="58437" y="1674301"/>
                      <a:pt x="40943" y="1678674"/>
                    </a:cubicBezTo>
                    <a:cubicBezTo>
                      <a:pt x="10079" y="1724971"/>
                      <a:pt x="25247" y="1708020"/>
                      <a:pt x="0" y="1733265"/>
                    </a:cubicBezTo>
                  </a:path>
                </a:pathLst>
              </a:cu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ight Arrow 90"/>
              <p:cNvSpPr/>
              <p:nvPr/>
            </p:nvSpPr>
            <p:spPr>
              <a:xfrm flipH="1">
                <a:off x="3286116" y="894747"/>
                <a:ext cx="3929090" cy="176799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0" name="Group 126"/>
          <p:cNvGrpSpPr/>
          <p:nvPr/>
        </p:nvGrpSpPr>
        <p:grpSpPr>
          <a:xfrm>
            <a:off x="4083806" y="2558546"/>
            <a:ext cx="2857520" cy="1584834"/>
            <a:chOff x="3929058" y="2558546"/>
            <a:chExt cx="2857520" cy="1584834"/>
          </a:xfrm>
        </p:grpSpPr>
        <p:grpSp>
          <p:nvGrpSpPr>
            <p:cNvPr id="31" name="Group 105"/>
            <p:cNvGrpSpPr/>
            <p:nvPr/>
          </p:nvGrpSpPr>
          <p:grpSpPr>
            <a:xfrm>
              <a:off x="3929058" y="2558546"/>
              <a:ext cx="2857520" cy="1584834"/>
              <a:chOff x="3929058" y="5143512"/>
              <a:chExt cx="2857520" cy="1584834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929058" y="5143512"/>
                <a:ext cx="2857520" cy="158483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357686" y="5728214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Al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3+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572132" y="5442462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H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715008" y="5857892"/>
                <a:ext cx="5964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H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857752" y="622828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H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786446" y="6299718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Ca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2+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714876" y="5357826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Fe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3+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5198096" y="3214686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00"/>
                  </a:solidFill>
                  <a:latin typeface="Arial" pitchFamily="34" charset="0"/>
                </a:rPr>
                <a:t>K</a:t>
              </a:r>
              <a:r>
                <a:rPr lang="en-US" sz="1600" b="1" baseline="30000" dirty="0" smtClean="0">
                  <a:solidFill>
                    <a:srgbClr val="FFFF00"/>
                  </a:solidFill>
                  <a:latin typeface="Arial" pitchFamily="34" charset="0"/>
                </a:rPr>
                <a:t>+</a:t>
              </a:r>
              <a:endParaRPr lang="en-US" sz="1600" b="1" baseline="300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55" name="Group 106"/>
          <p:cNvGrpSpPr/>
          <p:nvPr/>
        </p:nvGrpSpPr>
        <p:grpSpPr>
          <a:xfrm>
            <a:off x="2176816" y="2787268"/>
            <a:ext cx="1744714" cy="764552"/>
            <a:chOff x="2022068" y="2787268"/>
            <a:chExt cx="1744714" cy="764552"/>
          </a:xfrm>
        </p:grpSpPr>
        <p:sp>
          <p:nvSpPr>
            <p:cNvPr id="83" name="Right Arrow 82"/>
            <p:cNvSpPr/>
            <p:nvPr/>
          </p:nvSpPr>
          <p:spPr>
            <a:xfrm>
              <a:off x="2026397" y="2787268"/>
              <a:ext cx="1714512" cy="17679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6" name="Right Arrow 85"/>
            <p:cNvSpPr/>
            <p:nvPr/>
          </p:nvSpPr>
          <p:spPr>
            <a:xfrm rot="10800000">
              <a:off x="2022068" y="3003644"/>
              <a:ext cx="1714512" cy="17679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32797" y="3244043"/>
              <a:ext cx="1733985" cy="30777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u="sng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EQUILÍBRIO</a:t>
              </a:r>
            </a:p>
          </p:txBody>
        </p:sp>
      </p:grpSp>
      <p:grpSp>
        <p:nvGrpSpPr>
          <p:cNvPr id="68" name="Group 211"/>
          <p:cNvGrpSpPr/>
          <p:nvPr/>
        </p:nvGrpSpPr>
        <p:grpSpPr>
          <a:xfrm>
            <a:off x="1808135" y="1156623"/>
            <a:ext cx="1178957" cy="566208"/>
            <a:chOff x="1814733" y="1135983"/>
            <a:chExt cx="1178957" cy="566208"/>
          </a:xfrm>
        </p:grpSpPr>
        <p:sp>
          <p:nvSpPr>
            <p:cNvPr id="133" name="TextBox 132"/>
            <p:cNvSpPr txBox="1"/>
            <p:nvPr/>
          </p:nvSpPr>
          <p:spPr>
            <a:xfrm>
              <a:off x="2493624" y="1135983"/>
              <a:ext cx="500066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prstClr val="white">
                      <a:lumMod val="95000"/>
                    </a:prstClr>
                  </a:solidFill>
                </a:rPr>
                <a:t>K</a:t>
              </a:r>
              <a:r>
                <a:rPr lang="en-US" b="1" baseline="30000" dirty="0" smtClean="0">
                  <a:solidFill>
                    <a:prstClr val="white">
                      <a:lumMod val="95000"/>
                    </a:prstClr>
                  </a:solidFill>
                </a:rPr>
                <a:t>+</a:t>
              </a:r>
              <a:endParaRPr lang="en-US" b="1" baseline="30000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10800000" flipV="1">
              <a:off x="1814733" y="1336431"/>
              <a:ext cx="604911" cy="98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1842868" y="1617785"/>
              <a:ext cx="829994" cy="844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135"/>
          <p:cNvGrpSpPr/>
          <p:nvPr/>
        </p:nvGrpSpPr>
        <p:grpSpPr>
          <a:xfrm>
            <a:off x="4081460" y="2557455"/>
            <a:ext cx="2901505" cy="1584834"/>
            <a:chOff x="3929058" y="2558546"/>
            <a:chExt cx="2901505" cy="1584834"/>
          </a:xfrm>
        </p:grpSpPr>
        <p:grpSp>
          <p:nvGrpSpPr>
            <p:cNvPr id="70" name="Group 105"/>
            <p:cNvGrpSpPr/>
            <p:nvPr/>
          </p:nvGrpSpPr>
          <p:grpSpPr>
            <a:xfrm>
              <a:off x="3929058" y="2558546"/>
              <a:ext cx="2901505" cy="1584834"/>
              <a:chOff x="3929058" y="5143512"/>
              <a:chExt cx="2901505" cy="1584834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3929058" y="5143512"/>
                <a:ext cx="2857520" cy="158483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357686" y="5728214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Al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3+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4143372" y="5357826"/>
                <a:ext cx="4476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err="1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Cl</a:t>
                </a:r>
                <a:r>
                  <a:rPr lang="en-US" sz="1600" b="1" baseline="30000" dirty="0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-</a:t>
                </a:r>
                <a:endParaRPr lang="en-US" sz="1600" b="1" baseline="30000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572132" y="5442462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H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715008" y="5857892"/>
                <a:ext cx="5964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H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4857752" y="622828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H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000496" y="6090842"/>
                <a:ext cx="928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H</a:t>
                </a:r>
                <a:r>
                  <a:rPr lang="en-US" sz="1600" b="1" baseline="-25000" dirty="0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2</a:t>
                </a:r>
                <a:r>
                  <a:rPr lang="en-US" sz="1600" b="1" dirty="0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PO</a:t>
                </a:r>
                <a:r>
                  <a:rPr lang="en-US" sz="1600" b="1" baseline="30000" dirty="0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-</a:t>
                </a:r>
                <a:r>
                  <a:rPr lang="en-US" sz="1600" b="1" baseline="-25000" dirty="0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4</a:t>
                </a:r>
                <a:endParaRPr lang="en-US" sz="1600" b="1" baseline="-25000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5786446" y="6299718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Ca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2+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714876" y="5357826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Fe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3+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6000760" y="5572140"/>
                <a:ext cx="8298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SO</a:t>
                </a:r>
                <a:r>
                  <a:rPr lang="en-US" sz="1600" b="1" baseline="30000" dirty="0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2</a:t>
                </a:r>
                <a:r>
                  <a:rPr lang="en-US" sz="1600" b="1" baseline="-25000" dirty="0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4</a:t>
                </a:r>
                <a:r>
                  <a:rPr lang="en-US" sz="1600" b="1" baseline="30000" dirty="0" smtClean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rPr>
                  <a:t>-</a:t>
                </a:r>
                <a:endParaRPr lang="en-US" sz="1600" b="1" baseline="30000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5198096" y="3214686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00"/>
                  </a:solidFill>
                  <a:latin typeface="Arial" pitchFamily="34" charset="0"/>
                </a:rPr>
                <a:t>K</a:t>
              </a:r>
              <a:r>
                <a:rPr lang="en-US" sz="1600" b="1" baseline="30000" dirty="0" smtClean="0">
                  <a:solidFill>
                    <a:srgbClr val="FFFF00"/>
                  </a:solidFill>
                  <a:latin typeface="Arial" pitchFamily="34" charset="0"/>
                </a:rPr>
                <a:t>+</a:t>
              </a:r>
              <a:endParaRPr lang="en-US" sz="1600" b="1" baseline="300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74" name="Group 177"/>
          <p:cNvGrpSpPr/>
          <p:nvPr/>
        </p:nvGrpSpPr>
        <p:grpSpPr>
          <a:xfrm>
            <a:off x="2193665" y="3599172"/>
            <a:ext cx="1733985" cy="738664"/>
            <a:chOff x="2038917" y="3599172"/>
            <a:chExt cx="1733985" cy="738664"/>
          </a:xfrm>
        </p:grpSpPr>
        <p:sp>
          <p:nvSpPr>
            <p:cNvPr id="88" name="TextBox 87"/>
            <p:cNvSpPr txBox="1"/>
            <p:nvPr/>
          </p:nvSpPr>
          <p:spPr>
            <a:xfrm>
              <a:off x="2038917" y="3599172"/>
              <a:ext cx="1733985" cy="73866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Equação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de Kerr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 K</a:t>
              </a:r>
              <a:r>
                <a:rPr lang="en-US" sz="12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  = </a:t>
              </a:r>
              <a:r>
                <a:rPr lang="en-US" sz="1200" i="1" dirty="0" smtClean="0">
                  <a:solidFill>
                    <a:prstClr val="black"/>
                  </a:solidFill>
                  <a:latin typeface="Abadi MT Condensed Extra Bold" pitchFamily="34" charset="0"/>
                  <a:cs typeface="Arial" pitchFamily="34" charset="0"/>
                </a:rPr>
                <a:t>K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ex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[ K</a:t>
              </a:r>
              <a:r>
                <a:rPr lang="en-US" sz="12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200" b="1" u="sng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(Na</a:t>
              </a:r>
              <a:r>
                <a:rPr lang="en-US" sz="12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           [ Na</a:t>
              </a:r>
              <a:r>
                <a:rPr lang="en-US" sz="12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]</a:t>
              </a:r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2285984" y="4090994"/>
              <a:ext cx="35719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3100385" y="4086225"/>
              <a:ext cx="457203" cy="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182"/>
          <p:cNvGrpSpPr/>
          <p:nvPr/>
        </p:nvGrpSpPr>
        <p:grpSpPr>
          <a:xfrm>
            <a:off x="2166690" y="3404716"/>
            <a:ext cx="6918874" cy="1820481"/>
            <a:chOff x="2166690" y="3419882"/>
            <a:chExt cx="6918874" cy="1820481"/>
          </a:xfrm>
        </p:grpSpPr>
        <p:sp>
          <p:nvSpPr>
            <p:cNvPr id="179" name="TextBox 178"/>
            <p:cNvSpPr txBox="1"/>
            <p:nvPr/>
          </p:nvSpPr>
          <p:spPr>
            <a:xfrm>
              <a:off x="7351579" y="3419882"/>
              <a:ext cx="1733985" cy="73866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Equação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de Kerr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 K</a:t>
              </a:r>
              <a:r>
                <a:rPr lang="en-US" sz="12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  = </a:t>
              </a:r>
              <a:r>
                <a:rPr lang="en-US" sz="1200" i="1" dirty="0" smtClean="0">
                  <a:solidFill>
                    <a:prstClr val="black"/>
                  </a:solidFill>
                  <a:latin typeface="Abadi MT Condensed Extra Bold" pitchFamily="34" charset="0"/>
                  <a:cs typeface="Arial" pitchFamily="34" charset="0"/>
                </a:rPr>
                <a:t>K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ex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[ K</a:t>
              </a:r>
              <a:r>
                <a:rPr lang="en-US" sz="12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200" b="1" u="sng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(Na</a:t>
              </a:r>
              <a:r>
                <a:rPr lang="en-US" sz="12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           [ Na</a:t>
              </a:r>
              <a:r>
                <a:rPr lang="en-US" sz="12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]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166690" y="3580672"/>
              <a:ext cx="1851664" cy="84846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428992" y="4286256"/>
              <a:ext cx="1980218" cy="95410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</a:rPr>
                <a:t>SB = K + Ca + Mg (+Na)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</a:rPr>
                <a:t>CTC pH 7,0 = SB + (</a:t>
              </a:r>
              <a:r>
                <a:rPr lang="en-US" sz="1400" b="1" dirty="0" err="1" smtClean="0">
                  <a:solidFill>
                    <a:prstClr val="black"/>
                  </a:solidFill>
                </a:rPr>
                <a:t>H+Al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</a:rPr>
                <a:t>V% = </a:t>
              </a:r>
              <a:r>
                <a:rPr lang="en-US" sz="1400" b="1" u="sng" dirty="0" smtClean="0">
                  <a:solidFill>
                    <a:prstClr val="black"/>
                  </a:solidFill>
                </a:rPr>
                <a:t>SB x 100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</a:rPr>
                <a:t>          CTC pH 7,0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255"/>
          <p:cNvGrpSpPr/>
          <p:nvPr/>
        </p:nvGrpSpPr>
        <p:grpSpPr>
          <a:xfrm>
            <a:off x="2082884" y="1158150"/>
            <a:ext cx="7013454" cy="4499287"/>
            <a:chOff x="2076294" y="1158359"/>
            <a:chExt cx="7013454" cy="4499287"/>
          </a:xfrm>
        </p:grpSpPr>
        <p:grpSp>
          <p:nvGrpSpPr>
            <p:cNvPr id="84" name="Group 186"/>
            <p:cNvGrpSpPr/>
            <p:nvPr/>
          </p:nvGrpSpPr>
          <p:grpSpPr>
            <a:xfrm>
              <a:off x="2200478" y="4252730"/>
              <a:ext cx="6889270" cy="1404916"/>
              <a:chOff x="2200478" y="4252730"/>
              <a:chExt cx="6889270" cy="1404916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2200478" y="5319092"/>
                <a:ext cx="4398662" cy="3385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 smtClean="0">
                    <a:solidFill>
                      <a:prstClr val="white"/>
                    </a:solidFill>
                  </a:rPr>
                  <a:t>Equilíbrio</a:t>
                </a:r>
                <a:r>
                  <a:rPr lang="en-US" sz="16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white"/>
                    </a:solidFill>
                  </a:rPr>
                  <a:t>quando</a:t>
                </a:r>
                <a:r>
                  <a:rPr lang="en-US" sz="1600" dirty="0" smtClean="0">
                    <a:solidFill>
                      <a:prstClr val="white"/>
                    </a:solidFill>
                  </a:rPr>
                  <a:t> se </a:t>
                </a:r>
                <a:r>
                  <a:rPr lang="en-US" sz="1600" dirty="0" err="1" smtClean="0">
                    <a:solidFill>
                      <a:prstClr val="white"/>
                    </a:solidFill>
                  </a:rPr>
                  <a:t>adiciona</a:t>
                </a:r>
                <a:r>
                  <a:rPr lang="en-US" sz="16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white"/>
                    </a:solidFill>
                  </a:rPr>
                  <a:t>cátions</a:t>
                </a:r>
                <a:r>
                  <a:rPr lang="en-US" sz="16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white"/>
                    </a:solidFill>
                  </a:rPr>
                  <a:t>em</a:t>
                </a:r>
                <a:r>
                  <a:rPr lang="en-US" sz="16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prstClr val="white"/>
                    </a:solidFill>
                  </a:rPr>
                  <a:t>solução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338711" y="4292959"/>
                <a:ext cx="1751037" cy="70788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SB = K + Ca + Mg (+Na)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CTC pH 7,0 = SB + (</a:t>
                </a:r>
                <a:r>
                  <a:rPr lang="en-US" sz="1000" b="1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H+Al</a:t>
                </a:r>
                <a:r>
                  <a:rPr lang="en-US" sz="10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V% = </a:t>
                </a:r>
                <a:r>
                  <a:rPr lang="en-US" sz="1000" b="1" u="sng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SB x 100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      CTC pH 7,0</a:t>
                </a:r>
                <a:endParaRPr lang="en-US" sz="1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327220" y="4252730"/>
                <a:ext cx="2151484" cy="103672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2" name="Group 206"/>
            <p:cNvGrpSpPr/>
            <p:nvPr/>
          </p:nvGrpSpPr>
          <p:grpSpPr>
            <a:xfrm>
              <a:off x="2076294" y="1158359"/>
              <a:ext cx="4582864" cy="2337314"/>
              <a:chOff x="2076294" y="1158359"/>
              <a:chExt cx="4582864" cy="2337314"/>
            </a:xfrm>
          </p:grpSpPr>
          <p:grpSp>
            <p:nvGrpSpPr>
              <p:cNvPr id="93" name="Group 118"/>
              <p:cNvGrpSpPr/>
              <p:nvPr/>
            </p:nvGrpSpPr>
            <p:grpSpPr>
              <a:xfrm>
                <a:off x="2076294" y="2726611"/>
                <a:ext cx="1918173" cy="500066"/>
                <a:chOff x="6429388" y="5572140"/>
                <a:chExt cx="2000264" cy="500066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6429388" y="5572140"/>
                  <a:ext cx="2000264" cy="500066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ight Arrow 115"/>
                <p:cNvSpPr/>
                <p:nvPr/>
              </p:nvSpPr>
              <p:spPr>
                <a:xfrm>
                  <a:off x="6929454" y="5643579"/>
                  <a:ext cx="1004461" cy="211311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ight Arrow 116"/>
                <p:cNvSpPr/>
                <p:nvPr/>
              </p:nvSpPr>
              <p:spPr>
                <a:xfrm rot="10800000">
                  <a:off x="6572264" y="5859954"/>
                  <a:ext cx="1714512" cy="176799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8" name="TextBox 127"/>
              <p:cNvSpPr txBox="1"/>
              <p:nvPr/>
            </p:nvSpPr>
            <p:spPr>
              <a:xfrm>
                <a:off x="5160358" y="1158359"/>
                <a:ext cx="714380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err="1" smtClean="0">
                    <a:solidFill>
                      <a:prstClr val="white"/>
                    </a:solidFill>
                  </a:rPr>
                  <a:t>KCl</a:t>
                </a:r>
                <a:endParaRPr lang="en-US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Down Arrow 128"/>
              <p:cNvSpPr/>
              <p:nvPr/>
            </p:nvSpPr>
            <p:spPr>
              <a:xfrm>
                <a:off x="5472920" y="1584415"/>
                <a:ext cx="111951" cy="1440139"/>
              </a:xfrm>
              <a:prstGeom prst="downArrow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601366" y="1812285"/>
                <a:ext cx="1057792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prstClr val="white"/>
                    </a:solidFill>
                  </a:rPr>
                  <a:t>K</a:t>
                </a:r>
                <a:r>
                  <a:rPr lang="en-US" b="1" baseline="30000" dirty="0" smtClean="0">
                    <a:solidFill>
                      <a:prstClr val="white"/>
                    </a:solidFill>
                  </a:rPr>
                  <a:t>+</a:t>
                </a:r>
                <a:r>
                  <a:rPr lang="en-US" b="1" dirty="0" smtClean="0">
                    <a:solidFill>
                      <a:prstClr val="white"/>
                    </a:solidFill>
                  </a:rPr>
                  <a:t> + </a:t>
                </a:r>
                <a:r>
                  <a:rPr lang="en-US" b="1" dirty="0" err="1" smtClean="0">
                    <a:solidFill>
                      <a:prstClr val="white"/>
                    </a:solidFill>
                  </a:rPr>
                  <a:t>Cl</a:t>
                </a:r>
                <a:r>
                  <a:rPr lang="en-US" b="1" baseline="30000" dirty="0" smtClean="0">
                    <a:solidFill>
                      <a:prstClr val="white"/>
                    </a:solidFill>
                  </a:rPr>
                  <a:t>-</a:t>
                </a:r>
                <a:endParaRPr lang="en-US" b="1" baseline="30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Down Arrow 130"/>
              <p:cNvSpPr/>
              <p:nvPr/>
            </p:nvSpPr>
            <p:spPr>
              <a:xfrm flipV="1">
                <a:off x="5310188" y="3281798"/>
                <a:ext cx="119062" cy="213875"/>
              </a:xfrm>
              <a:prstGeom prst="downArrow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4" name="Group 330"/>
          <p:cNvGrpSpPr/>
          <p:nvPr/>
        </p:nvGrpSpPr>
        <p:grpSpPr>
          <a:xfrm>
            <a:off x="1785918" y="1129364"/>
            <a:ext cx="5468450" cy="3014016"/>
            <a:chOff x="1790058" y="1124746"/>
            <a:chExt cx="5468450" cy="3014016"/>
          </a:xfrm>
        </p:grpSpPr>
        <p:grpSp>
          <p:nvGrpSpPr>
            <p:cNvPr id="96" name="Group 256"/>
            <p:cNvGrpSpPr/>
            <p:nvPr/>
          </p:nvGrpSpPr>
          <p:grpSpPr>
            <a:xfrm>
              <a:off x="1790058" y="1124746"/>
              <a:ext cx="5468450" cy="3014016"/>
              <a:chOff x="9462060" y="2857496"/>
              <a:chExt cx="5468450" cy="3014016"/>
            </a:xfrm>
          </p:grpSpPr>
          <p:grpSp>
            <p:nvGrpSpPr>
              <p:cNvPr id="97" name="Group 187"/>
              <p:cNvGrpSpPr/>
              <p:nvPr/>
            </p:nvGrpSpPr>
            <p:grpSpPr>
              <a:xfrm>
                <a:off x="11762124" y="4286678"/>
                <a:ext cx="2901505" cy="1584834"/>
                <a:chOff x="3929058" y="2558546"/>
                <a:chExt cx="2901505" cy="1584834"/>
              </a:xfrm>
            </p:grpSpPr>
            <p:grpSp>
              <p:nvGrpSpPr>
                <p:cNvPr id="99" name="Group 105"/>
                <p:cNvGrpSpPr/>
                <p:nvPr/>
              </p:nvGrpSpPr>
              <p:grpSpPr>
                <a:xfrm>
                  <a:off x="3929058" y="2558546"/>
                  <a:ext cx="2901505" cy="1584834"/>
                  <a:chOff x="3929058" y="5143512"/>
                  <a:chExt cx="2901505" cy="1584834"/>
                </a:xfrm>
              </p:grpSpPr>
              <p:sp>
                <p:nvSpPr>
                  <p:cNvPr id="191" name="Rectangle 190"/>
                  <p:cNvSpPr/>
                  <p:nvPr/>
                </p:nvSpPr>
                <p:spPr>
                  <a:xfrm>
                    <a:off x="3929058" y="5143512"/>
                    <a:ext cx="2857520" cy="1584834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4357686" y="5728214"/>
                    <a:ext cx="64294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Al</a:t>
                    </a:r>
                    <a:r>
                      <a:rPr lang="en-US" sz="1600" b="1" baseline="30000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3+</a:t>
                    </a:r>
                    <a:endParaRPr lang="en-US" sz="1600" b="1" baseline="30000" dirty="0">
                      <a:solidFill>
                        <a:srgbClr val="FFFF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4143372" y="5357826"/>
                    <a:ext cx="44768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 err="1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Cl</a:t>
                    </a:r>
                    <a:r>
                      <a:rPr lang="en-US" sz="1600" b="1" baseline="30000" dirty="0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-</a:t>
                    </a:r>
                    <a:endParaRPr lang="en-US" sz="1600" b="1" baseline="30000" dirty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94" name="TextBox 193"/>
                  <p:cNvSpPr txBox="1"/>
                  <p:nvPr/>
                </p:nvSpPr>
                <p:spPr>
                  <a:xfrm>
                    <a:off x="5572132" y="5442462"/>
                    <a:ext cx="4286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H</a:t>
                    </a:r>
                    <a:r>
                      <a:rPr lang="en-US" sz="1600" b="1" baseline="30000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+</a:t>
                    </a:r>
                    <a:endParaRPr lang="en-US" sz="1600" b="1" baseline="30000" dirty="0">
                      <a:solidFill>
                        <a:srgbClr val="FFFF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95" name="TextBox 194"/>
                  <p:cNvSpPr txBox="1"/>
                  <p:nvPr/>
                </p:nvSpPr>
                <p:spPr>
                  <a:xfrm>
                    <a:off x="5715008" y="5857892"/>
                    <a:ext cx="5964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H</a:t>
                    </a:r>
                    <a:r>
                      <a:rPr lang="en-US" sz="1600" b="1" baseline="30000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+</a:t>
                    </a:r>
                    <a:endParaRPr lang="en-US" sz="1600" b="1" baseline="30000" dirty="0">
                      <a:solidFill>
                        <a:srgbClr val="FFFF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96" name="TextBox 195"/>
                  <p:cNvSpPr txBox="1"/>
                  <p:nvPr/>
                </p:nvSpPr>
                <p:spPr>
                  <a:xfrm>
                    <a:off x="4857752" y="6228280"/>
                    <a:ext cx="4286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H</a:t>
                    </a:r>
                    <a:r>
                      <a:rPr lang="en-US" sz="1600" b="1" baseline="30000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+</a:t>
                    </a:r>
                    <a:endParaRPr lang="en-US" sz="1600" b="1" baseline="30000" dirty="0">
                      <a:solidFill>
                        <a:srgbClr val="FFFF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4000496" y="6090842"/>
                    <a:ext cx="92869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H</a:t>
                    </a:r>
                    <a:r>
                      <a:rPr lang="en-US" sz="1600" b="1" baseline="-25000" dirty="0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2</a:t>
                    </a:r>
                    <a:r>
                      <a:rPr lang="en-US" sz="1600" b="1" dirty="0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PO</a:t>
                    </a:r>
                    <a:r>
                      <a:rPr lang="en-US" sz="1600" b="1" baseline="30000" dirty="0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-</a:t>
                    </a:r>
                    <a:r>
                      <a:rPr lang="en-US" sz="1600" b="1" baseline="-25000" dirty="0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4</a:t>
                    </a:r>
                    <a:endParaRPr lang="en-US" sz="1600" b="1" baseline="-25000" dirty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5786446" y="6299718"/>
                    <a:ext cx="64294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Ca</a:t>
                    </a:r>
                    <a:r>
                      <a:rPr lang="en-US" sz="1600" b="1" baseline="30000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2+</a:t>
                    </a:r>
                    <a:endParaRPr lang="en-US" sz="1600" b="1" baseline="30000" dirty="0">
                      <a:solidFill>
                        <a:srgbClr val="FFFF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4714876" y="5357826"/>
                    <a:ext cx="64294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Fe</a:t>
                    </a:r>
                    <a:r>
                      <a:rPr lang="en-US" sz="1600" b="1" baseline="30000" dirty="0" smtClean="0">
                        <a:solidFill>
                          <a:srgbClr val="FFFF00"/>
                        </a:solidFill>
                        <a:latin typeface="Arial" pitchFamily="34" charset="0"/>
                      </a:rPr>
                      <a:t>3+</a:t>
                    </a:r>
                    <a:endParaRPr lang="en-US" sz="1600" b="1" baseline="30000" dirty="0">
                      <a:solidFill>
                        <a:srgbClr val="FFFF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00" name="TextBox 199"/>
                  <p:cNvSpPr txBox="1"/>
                  <p:nvPr/>
                </p:nvSpPr>
                <p:spPr>
                  <a:xfrm>
                    <a:off x="6000760" y="5572140"/>
                    <a:ext cx="82980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 b="1" dirty="0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SO</a:t>
                    </a:r>
                    <a:r>
                      <a:rPr lang="en-US" sz="1600" b="1" baseline="30000" dirty="0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2</a:t>
                    </a:r>
                    <a:r>
                      <a:rPr lang="en-US" sz="1600" b="1" baseline="-25000" dirty="0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4</a:t>
                    </a:r>
                    <a:r>
                      <a:rPr lang="en-US" sz="1600" b="1" baseline="30000" dirty="0" smtClean="0">
                        <a:solidFill>
                          <a:prstClr val="white">
                            <a:lumMod val="95000"/>
                          </a:prstClr>
                        </a:solidFill>
                        <a:latin typeface="Arial" pitchFamily="34" charset="0"/>
                      </a:rPr>
                      <a:t>-</a:t>
                    </a:r>
                    <a:endParaRPr lang="en-US" sz="1600" b="1" baseline="30000" dirty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90" name="TextBox 189"/>
                <p:cNvSpPr txBox="1"/>
                <p:nvPr/>
              </p:nvSpPr>
              <p:spPr>
                <a:xfrm>
                  <a:off x="5198096" y="3214686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K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13" name="Rectangle 212"/>
              <p:cNvSpPr/>
              <p:nvPr/>
            </p:nvSpPr>
            <p:spPr>
              <a:xfrm>
                <a:off x="9791039" y="2857496"/>
                <a:ext cx="5092504" cy="14382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9462060" y="3027496"/>
                <a:ext cx="541961" cy="571162"/>
              </a:xfrm>
              <a:custGeom>
                <a:avLst/>
                <a:gdLst>
                  <a:gd name="connsiteX0" fmla="*/ 28575 w 541961"/>
                  <a:gd name="connsiteY0" fmla="*/ 68125 h 571162"/>
                  <a:gd name="connsiteX1" fmla="*/ 9525 w 541961"/>
                  <a:gd name="connsiteY1" fmla="*/ 77650 h 571162"/>
                  <a:gd name="connsiteX2" fmla="*/ 4763 w 541961"/>
                  <a:gd name="connsiteY2" fmla="*/ 96700 h 571162"/>
                  <a:gd name="connsiteX3" fmla="*/ 0 w 541961"/>
                  <a:gd name="connsiteY3" fmla="*/ 110987 h 571162"/>
                  <a:gd name="connsiteX4" fmla="*/ 4763 w 541961"/>
                  <a:gd name="connsiteY4" fmla="*/ 301487 h 571162"/>
                  <a:gd name="connsiteX5" fmla="*/ 9525 w 541961"/>
                  <a:gd name="connsiteY5" fmla="*/ 315775 h 571162"/>
                  <a:gd name="connsiteX6" fmla="*/ 33338 w 541961"/>
                  <a:gd name="connsiteY6" fmla="*/ 358637 h 571162"/>
                  <a:gd name="connsiteX7" fmla="*/ 42863 w 541961"/>
                  <a:gd name="connsiteY7" fmla="*/ 387212 h 571162"/>
                  <a:gd name="connsiteX8" fmla="*/ 47625 w 541961"/>
                  <a:gd name="connsiteY8" fmla="*/ 406262 h 571162"/>
                  <a:gd name="connsiteX9" fmla="*/ 57150 w 541961"/>
                  <a:gd name="connsiteY9" fmla="*/ 420550 h 571162"/>
                  <a:gd name="connsiteX10" fmla="*/ 66675 w 541961"/>
                  <a:gd name="connsiteY10" fmla="*/ 439600 h 571162"/>
                  <a:gd name="connsiteX11" fmla="*/ 109538 w 541961"/>
                  <a:gd name="connsiteY11" fmla="*/ 472937 h 571162"/>
                  <a:gd name="connsiteX12" fmla="*/ 142875 w 541961"/>
                  <a:gd name="connsiteY12" fmla="*/ 501512 h 571162"/>
                  <a:gd name="connsiteX13" fmla="*/ 180975 w 541961"/>
                  <a:gd name="connsiteY13" fmla="*/ 520562 h 571162"/>
                  <a:gd name="connsiteX14" fmla="*/ 219075 w 541961"/>
                  <a:gd name="connsiteY14" fmla="*/ 544375 h 571162"/>
                  <a:gd name="connsiteX15" fmla="*/ 233363 w 541961"/>
                  <a:gd name="connsiteY15" fmla="*/ 553900 h 571162"/>
                  <a:gd name="connsiteX16" fmla="*/ 257175 w 541961"/>
                  <a:gd name="connsiteY16" fmla="*/ 558662 h 571162"/>
                  <a:gd name="connsiteX17" fmla="*/ 276225 w 541961"/>
                  <a:gd name="connsiteY17" fmla="*/ 568187 h 571162"/>
                  <a:gd name="connsiteX18" fmla="*/ 395288 w 541961"/>
                  <a:gd name="connsiteY18" fmla="*/ 558662 h 571162"/>
                  <a:gd name="connsiteX19" fmla="*/ 423863 w 541961"/>
                  <a:gd name="connsiteY19" fmla="*/ 539612 h 571162"/>
                  <a:gd name="connsiteX20" fmla="*/ 438150 w 541961"/>
                  <a:gd name="connsiteY20" fmla="*/ 530087 h 571162"/>
                  <a:gd name="connsiteX21" fmla="*/ 481013 w 541961"/>
                  <a:gd name="connsiteY21" fmla="*/ 482462 h 571162"/>
                  <a:gd name="connsiteX22" fmla="*/ 504825 w 541961"/>
                  <a:gd name="connsiteY22" fmla="*/ 434837 h 571162"/>
                  <a:gd name="connsiteX23" fmla="*/ 523875 w 541961"/>
                  <a:gd name="connsiteY23" fmla="*/ 382450 h 571162"/>
                  <a:gd name="connsiteX24" fmla="*/ 523875 w 541961"/>
                  <a:gd name="connsiteY24" fmla="*/ 268150 h 571162"/>
                  <a:gd name="connsiteX25" fmla="*/ 514350 w 541961"/>
                  <a:gd name="connsiteY25" fmla="*/ 215762 h 571162"/>
                  <a:gd name="connsiteX26" fmla="*/ 509588 w 541961"/>
                  <a:gd name="connsiteY26" fmla="*/ 201475 h 571162"/>
                  <a:gd name="connsiteX27" fmla="*/ 500063 w 541961"/>
                  <a:gd name="connsiteY27" fmla="*/ 187187 h 571162"/>
                  <a:gd name="connsiteX28" fmla="*/ 490538 w 541961"/>
                  <a:gd name="connsiteY28" fmla="*/ 158612 h 571162"/>
                  <a:gd name="connsiteX29" fmla="*/ 481013 w 541961"/>
                  <a:gd name="connsiteY29" fmla="*/ 144325 h 571162"/>
                  <a:gd name="connsiteX30" fmla="*/ 471488 w 541961"/>
                  <a:gd name="connsiteY30" fmla="*/ 125275 h 571162"/>
                  <a:gd name="connsiteX31" fmla="*/ 457200 w 541961"/>
                  <a:gd name="connsiteY31" fmla="*/ 110987 h 571162"/>
                  <a:gd name="connsiteX32" fmla="*/ 447675 w 541961"/>
                  <a:gd name="connsiteY32" fmla="*/ 91937 h 571162"/>
                  <a:gd name="connsiteX33" fmla="*/ 414338 w 541961"/>
                  <a:gd name="connsiteY33" fmla="*/ 44312 h 571162"/>
                  <a:gd name="connsiteX34" fmla="*/ 400050 w 541961"/>
                  <a:gd name="connsiteY34" fmla="*/ 34787 h 571162"/>
                  <a:gd name="connsiteX35" fmla="*/ 381000 w 541961"/>
                  <a:gd name="connsiteY35" fmla="*/ 25262 h 571162"/>
                  <a:gd name="connsiteX36" fmla="*/ 338138 w 541961"/>
                  <a:gd name="connsiteY36" fmla="*/ 20500 h 571162"/>
                  <a:gd name="connsiteX37" fmla="*/ 319088 w 541961"/>
                  <a:gd name="connsiteY37" fmla="*/ 15737 h 571162"/>
                  <a:gd name="connsiteX38" fmla="*/ 304800 w 541961"/>
                  <a:gd name="connsiteY38" fmla="*/ 10975 h 571162"/>
                  <a:gd name="connsiteX39" fmla="*/ 276225 w 541961"/>
                  <a:gd name="connsiteY39" fmla="*/ 6212 h 571162"/>
                  <a:gd name="connsiteX40" fmla="*/ 257175 w 541961"/>
                  <a:gd name="connsiteY40" fmla="*/ 1450 h 571162"/>
                  <a:gd name="connsiteX41" fmla="*/ 128588 w 541961"/>
                  <a:gd name="connsiteY41" fmla="*/ 10975 h 571162"/>
                  <a:gd name="connsiteX42" fmla="*/ 114300 w 541961"/>
                  <a:gd name="connsiteY42" fmla="*/ 15737 h 571162"/>
                  <a:gd name="connsiteX43" fmla="*/ 85725 w 541961"/>
                  <a:gd name="connsiteY43" fmla="*/ 30025 h 571162"/>
                  <a:gd name="connsiteX44" fmla="*/ 47625 w 541961"/>
                  <a:gd name="connsiteY44" fmla="*/ 44312 h 571162"/>
                  <a:gd name="connsiteX45" fmla="*/ 19050 w 541961"/>
                  <a:gd name="connsiteY45" fmla="*/ 49075 h 571162"/>
                  <a:gd name="connsiteX46" fmla="*/ 28575 w 541961"/>
                  <a:gd name="connsiteY46" fmla="*/ 68125 h 57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41961" h="571162">
                    <a:moveTo>
                      <a:pt x="28575" y="68125"/>
                    </a:moveTo>
                    <a:cubicBezTo>
                      <a:pt x="26988" y="72887"/>
                      <a:pt x="14070" y="72196"/>
                      <a:pt x="9525" y="77650"/>
                    </a:cubicBezTo>
                    <a:cubicBezTo>
                      <a:pt x="5335" y="82678"/>
                      <a:pt x="6561" y="90406"/>
                      <a:pt x="4763" y="96700"/>
                    </a:cubicBezTo>
                    <a:cubicBezTo>
                      <a:pt x="3384" y="101527"/>
                      <a:pt x="1588" y="106225"/>
                      <a:pt x="0" y="110987"/>
                    </a:cubicBezTo>
                    <a:cubicBezTo>
                      <a:pt x="1588" y="174487"/>
                      <a:pt x="1812" y="238036"/>
                      <a:pt x="4763" y="301487"/>
                    </a:cubicBezTo>
                    <a:cubicBezTo>
                      <a:pt x="4996" y="306502"/>
                      <a:pt x="7280" y="311285"/>
                      <a:pt x="9525" y="315775"/>
                    </a:cubicBezTo>
                    <a:cubicBezTo>
                      <a:pt x="21613" y="339952"/>
                      <a:pt x="24162" y="335697"/>
                      <a:pt x="33338" y="358637"/>
                    </a:cubicBezTo>
                    <a:cubicBezTo>
                      <a:pt x="37067" y="367959"/>
                      <a:pt x="39978" y="377595"/>
                      <a:pt x="42863" y="387212"/>
                    </a:cubicBezTo>
                    <a:cubicBezTo>
                      <a:pt x="44744" y="393481"/>
                      <a:pt x="45047" y="400246"/>
                      <a:pt x="47625" y="406262"/>
                    </a:cubicBezTo>
                    <a:cubicBezTo>
                      <a:pt x="49880" y="411523"/>
                      <a:pt x="54310" y="415580"/>
                      <a:pt x="57150" y="420550"/>
                    </a:cubicBezTo>
                    <a:cubicBezTo>
                      <a:pt x="60672" y="426714"/>
                      <a:pt x="61655" y="434580"/>
                      <a:pt x="66675" y="439600"/>
                    </a:cubicBezTo>
                    <a:cubicBezTo>
                      <a:pt x="79474" y="452399"/>
                      <a:pt x="96740" y="460138"/>
                      <a:pt x="109538" y="472937"/>
                    </a:cubicBezTo>
                    <a:cubicBezTo>
                      <a:pt x="121145" y="484545"/>
                      <a:pt x="128209" y="492957"/>
                      <a:pt x="142875" y="501512"/>
                    </a:cubicBezTo>
                    <a:cubicBezTo>
                      <a:pt x="155140" y="508666"/>
                      <a:pt x="169616" y="512042"/>
                      <a:pt x="180975" y="520562"/>
                    </a:cubicBezTo>
                    <a:cubicBezTo>
                      <a:pt x="217395" y="547878"/>
                      <a:pt x="182469" y="523458"/>
                      <a:pt x="219075" y="544375"/>
                    </a:cubicBezTo>
                    <a:cubicBezTo>
                      <a:pt x="224045" y="547215"/>
                      <a:pt x="228003" y="551890"/>
                      <a:pt x="233363" y="553900"/>
                    </a:cubicBezTo>
                    <a:cubicBezTo>
                      <a:pt x="240942" y="556742"/>
                      <a:pt x="249238" y="557075"/>
                      <a:pt x="257175" y="558662"/>
                    </a:cubicBezTo>
                    <a:cubicBezTo>
                      <a:pt x="263525" y="561837"/>
                      <a:pt x="269131" y="567903"/>
                      <a:pt x="276225" y="568187"/>
                    </a:cubicBezTo>
                    <a:cubicBezTo>
                      <a:pt x="350587" y="571162"/>
                      <a:pt x="350172" y="569942"/>
                      <a:pt x="395288" y="558662"/>
                    </a:cubicBezTo>
                    <a:lnTo>
                      <a:pt x="423863" y="539612"/>
                    </a:lnTo>
                    <a:cubicBezTo>
                      <a:pt x="428625" y="536437"/>
                      <a:pt x="434103" y="534134"/>
                      <a:pt x="438150" y="530087"/>
                    </a:cubicBezTo>
                    <a:cubicBezTo>
                      <a:pt x="469151" y="499087"/>
                      <a:pt x="454951" y="515041"/>
                      <a:pt x="481013" y="482462"/>
                    </a:cubicBezTo>
                    <a:cubicBezTo>
                      <a:pt x="495843" y="423135"/>
                      <a:pt x="469391" y="519877"/>
                      <a:pt x="504825" y="434837"/>
                    </a:cubicBezTo>
                    <a:cubicBezTo>
                      <a:pt x="541961" y="345712"/>
                      <a:pt x="475047" y="463832"/>
                      <a:pt x="523875" y="382450"/>
                    </a:cubicBezTo>
                    <a:cubicBezTo>
                      <a:pt x="535960" y="334116"/>
                      <a:pt x="530855" y="362378"/>
                      <a:pt x="523875" y="268150"/>
                    </a:cubicBezTo>
                    <a:cubicBezTo>
                      <a:pt x="522525" y="249929"/>
                      <a:pt x="519306" y="233109"/>
                      <a:pt x="514350" y="215762"/>
                    </a:cubicBezTo>
                    <a:cubicBezTo>
                      <a:pt x="512971" y="210935"/>
                      <a:pt x="511833" y="205965"/>
                      <a:pt x="509588" y="201475"/>
                    </a:cubicBezTo>
                    <a:cubicBezTo>
                      <a:pt x="507028" y="196355"/>
                      <a:pt x="502388" y="192418"/>
                      <a:pt x="500063" y="187187"/>
                    </a:cubicBezTo>
                    <a:cubicBezTo>
                      <a:pt x="495985" y="178012"/>
                      <a:pt x="494616" y="167787"/>
                      <a:pt x="490538" y="158612"/>
                    </a:cubicBezTo>
                    <a:cubicBezTo>
                      <a:pt x="488213" y="153382"/>
                      <a:pt x="483853" y="149295"/>
                      <a:pt x="481013" y="144325"/>
                    </a:cubicBezTo>
                    <a:cubicBezTo>
                      <a:pt x="477491" y="138161"/>
                      <a:pt x="475615" y="131052"/>
                      <a:pt x="471488" y="125275"/>
                    </a:cubicBezTo>
                    <a:cubicBezTo>
                      <a:pt x="467573" y="119794"/>
                      <a:pt x="461115" y="116468"/>
                      <a:pt x="457200" y="110987"/>
                    </a:cubicBezTo>
                    <a:cubicBezTo>
                      <a:pt x="453073" y="105210"/>
                      <a:pt x="451328" y="98025"/>
                      <a:pt x="447675" y="91937"/>
                    </a:cubicBezTo>
                    <a:cubicBezTo>
                      <a:pt x="445343" y="88050"/>
                      <a:pt x="420849" y="50823"/>
                      <a:pt x="414338" y="44312"/>
                    </a:cubicBezTo>
                    <a:cubicBezTo>
                      <a:pt x="410291" y="40265"/>
                      <a:pt x="405020" y="37627"/>
                      <a:pt x="400050" y="34787"/>
                    </a:cubicBezTo>
                    <a:cubicBezTo>
                      <a:pt x="393886" y="31265"/>
                      <a:pt x="387918" y="26858"/>
                      <a:pt x="381000" y="25262"/>
                    </a:cubicBezTo>
                    <a:cubicBezTo>
                      <a:pt x="366993" y="22030"/>
                      <a:pt x="352425" y="22087"/>
                      <a:pt x="338138" y="20500"/>
                    </a:cubicBezTo>
                    <a:cubicBezTo>
                      <a:pt x="331788" y="18912"/>
                      <a:pt x="325382" y="17535"/>
                      <a:pt x="319088" y="15737"/>
                    </a:cubicBezTo>
                    <a:cubicBezTo>
                      <a:pt x="314261" y="14358"/>
                      <a:pt x="309701" y="12064"/>
                      <a:pt x="304800" y="10975"/>
                    </a:cubicBezTo>
                    <a:cubicBezTo>
                      <a:pt x="295374" y="8880"/>
                      <a:pt x="285694" y="8106"/>
                      <a:pt x="276225" y="6212"/>
                    </a:cubicBezTo>
                    <a:cubicBezTo>
                      <a:pt x="269807" y="4928"/>
                      <a:pt x="263525" y="3037"/>
                      <a:pt x="257175" y="1450"/>
                    </a:cubicBezTo>
                    <a:cubicBezTo>
                      <a:pt x="205616" y="3793"/>
                      <a:pt x="172489" y="0"/>
                      <a:pt x="128588" y="10975"/>
                    </a:cubicBezTo>
                    <a:cubicBezTo>
                      <a:pt x="123718" y="12193"/>
                      <a:pt x="119063" y="14150"/>
                      <a:pt x="114300" y="15737"/>
                    </a:cubicBezTo>
                    <a:cubicBezTo>
                      <a:pt x="86846" y="34041"/>
                      <a:pt x="113328" y="18195"/>
                      <a:pt x="85725" y="30025"/>
                    </a:cubicBezTo>
                    <a:cubicBezTo>
                      <a:pt x="59190" y="41397"/>
                      <a:pt x="75066" y="38824"/>
                      <a:pt x="47625" y="44312"/>
                    </a:cubicBezTo>
                    <a:cubicBezTo>
                      <a:pt x="38156" y="46206"/>
                      <a:pt x="26468" y="42893"/>
                      <a:pt x="19050" y="49075"/>
                    </a:cubicBezTo>
                    <a:cubicBezTo>
                      <a:pt x="14172" y="53140"/>
                      <a:pt x="30162" y="63363"/>
                      <a:pt x="28575" y="68125"/>
                    </a:cubicBez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2088243" y="2873250"/>
                <a:ext cx="857256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prstClr val="white"/>
                    </a:solidFill>
                  </a:rPr>
                  <a:t>Ca CO</a:t>
                </a:r>
                <a:r>
                  <a:rPr lang="en-US" b="1" baseline="-25000" dirty="0" smtClean="0">
                    <a:solidFill>
                      <a:prstClr val="white"/>
                    </a:solidFill>
                  </a:rPr>
                  <a:t>3</a:t>
                </a:r>
                <a:endParaRPr lang="en-US" b="1" baseline="-25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Down Arrow 147"/>
              <p:cNvSpPr/>
              <p:nvPr/>
            </p:nvSpPr>
            <p:spPr>
              <a:xfrm>
                <a:off x="12421109" y="3299516"/>
                <a:ext cx="124038" cy="1356252"/>
              </a:xfrm>
              <a:prstGeom prst="downArrow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Down Arrow 148"/>
              <p:cNvSpPr/>
              <p:nvPr/>
            </p:nvSpPr>
            <p:spPr>
              <a:xfrm>
                <a:off x="13315572" y="4633549"/>
                <a:ext cx="142876" cy="285751"/>
              </a:xfrm>
              <a:prstGeom prst="downArrow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0" name="Group 234"/>
              <p:cNvGrpSpPr/>
              <p:nvPr/>
            </p:nvGrpSpPr>
            <p:grpSpPr>
              <a:xfrm>
                <a:off x="12550644" y="3669333"/>
                <a:ext cx="2379866" cy="238527"/>
                <a:chOff x="4864996" y="1921500"/>
                <a:chExt cx="2379866" cy="238527"/>
              </a:xfrm>
            </p:grpSpPr>
            <p:sp>
              <p:nvSpPr>
                <p:cNvPr id="150" name="TextBox 149"/>
                <p:cNvSpPr txBox="1"/>
                <p:nvPr/>
              </p:nvSpPr>
              <p:spPr>
                <a:xfrm>
                  <a:off x="4864996" y="1921500"/>
                  <a:ext cx="2379866" cy="23852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50" b="1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Ca CO</a:t>
                  </a:r>
                  <a:r>
                    <a:rPr lang="en-US" sz="950" b="1" baseline="-25000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r>
                    <a:rPr lang="en-US" sz="950" b="1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 + H</a:t>
                  </a:r>
                  <a:r>
                    <a:rPr lang="en-US" sz="950" b="1" baseline="-25000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en-US" sz="950" b="1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O          Ca</a:t>
                  </a:r>
                  <a:r>
                    <a:rPr lang="en-US" sz="950" b="1" baseline="30000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2+</a:t>
                  </a:r>
                  <a:r>
                    <a:rPr lang="en-US" sz="950" b="1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 + HCO</a:t>
                  </a:r>
                  <a:r>
                    <a:rPr lang="en-US" sz="950" b="1" baseline="30000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3-</a:t>
                  </a:r>
                  <a:r>
                    <a:rPr lang="en-US" sz="950" b="1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 + OH</a:t>
                  </a:r>
                  <a:r>
                    <a:rPr lang="en-US" sz="950" b="1" baseline="30000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-</a:t>
                  </a:r>
                  <a:endParaRPr lang="en-US" sz="950" b="1" baseline="30000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3" name="Down Arrow 232"/>
                <p:cNvSpPr/>
                <p:nvPr/>
              </p:nvSpPr>
              <p:spPr>
                <a:xfrm rot="16200000" flipV="1">
                  <a:off x="5882640" y="1856433"/>
                  <a:ext cx="45719" cy="295274"/>
                </a:xfrm>
                <a:prstGeom prst="downArrow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Down Arrow 233"/>
                <p:cNvSpPr/>
                <p:nvPr/>
              </p:nvSpPr>
              <p:spPr>
                <a:xfrm rot="16200000">
                  <a:off x="5910266" y="1995493"/>
                  <a:ext cx="47625" cy="161914"/>
                </a:xfrm>
                <a:prstGeom prst="downArrow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30" name="Down Arrow 329"/>
            <p:cNvSpPr/>
            <p:nvPr/>
          </p:nvSpPr>
          <p:spPr>
            <a:xfrm flipV="1">
              <a:off x="5886020" y="3714753"/>
              <a:ext cx="142876" cy="285751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240"/>
          <p:cNvGrpSpPr/>
          <p:nvPr/>
        </p:nvGrpSpPr>
        <p:grpSpPr>
          <a:xfrm>
            <a:off x="1871424" y="1142984"/>
            <a:ext cx="2711472" cy="1018390"/>
            <a:chOff x="1805936" y="1146751"/>
            <a:chExt cx="2711472" cy="1018390"/>
          </a:xfrm>
        </p:grpSpPr>
        <p:sp>
          <p:nvSpPr>
            <p:cNvPr id="155" name="TextBox 154"/>
            <p:cNvSpPr txBox="1"/>
            <p:nvPr/>
          </p:nvSpPr>
          <p:spPr>
            <a:xfrm>
              <a:off x="2612251" y="1146751"/>
              <a:ext cx="57576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prstClr val="white">
                      <a:lumMod val="95000"/>
                    </a:prstClr>
                  </a:solidFill>
                </a:rPr>
                <a:t>Ca</a:t>
              </a:r>
              <a:r>
                <a:rPr lang="en-US" b="1" baseline="30000" dirty="0" smtClean="0">
                  <a:solidFill>
                    <a:prstClr val="white">
                      <a:lumMod val="95000"/>
                    </a:prstClr>
                  </a:solidFill>
                </a:rPr>
                <a:t>+</a:t>
              </a:r>
              <a:endParaRPr lang="en-US" b="1" baseline="30000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  <p:cxnSp>
          <p:nvCxnSpPr>
            <p:cNvPr id="156" name="Straight Arrow Connector 155"/>
            <p:cNvCxnSpPr/>
            <p:nvPr/>
          </p:nvCxnSpPr>
          <p:spPr>
            <a:xfrm rot="10800000" flipV="1">
              <a:off x="1805936" y="1340190"/>
              <a:ext cx="764271" cy="1091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1805936" y="1554504"/>
              <a:ext cx="388624" cy="2320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3" name="Group 239"/>
            <p:cNvGrpSpPr/>
            <p:nvPr/>
          </p:nvGrpSpPr>
          <p:grpSpPr>
            <a:xfrm>
              <a:off x="2214546" y="1857364"/>
              <a:ext cx="2302862" cy="307777"/>
              <a:chOff x="2214546" y="1857364"/>
              <a:chExt cx="2302862" cy="307777"/>
            </a:xfrm>
          </p:grpSpPr>
          <p:sp>
            <p:nvSpPr>
              <p:cNvPr id="159" name="TextBox 158"/>
              <p:cNvSpPr txBox="1"/>
              <p:nvPr/>
            </p:nvSpPr>
            <p:spPr>
              <a:xfrm>
                <a:off x="2214546" y="1857364"/>
                <a:ext cx="2302862" cy="30777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prstClr val="white">
                        <a:lumMod val="95000"/>
                      </a:prstClr>
                    </a:solidFill>
                  </a:rPr>
                  <a:t>Al</a:t>
                </a:r>
                <a:r>
                  <a:rPr lang="en-US" sz="1400" b="1" baseline="30000" dirty="0" smtClean="0">
                    <a:solidFill>
                      <a:prstClr val="white">
                        <a:lumMod val="95000"/>
                      </a:prstClr>
                    </a:solidFill>
                  </a:rPr>
                  <a:t>3+</a:t>
                </a:r>
                <a:r>
                  <a:rPr lang="en-US" sz="1400" b="1" dirty="0" smtClean="0">
                    <a:solidFill>
                      <a:prstClr val="white">
                        <a:lumMod val="95000"/>
                      </a:prstClr>
                    </a:solidFill>
                  </a:rPr>
                  <a:t> + 3H</a:t>
                </a:r>
                <a:r>
                  <a:rPr lang="en-US" sz="1400" b="1" baseline="-25000" dirty="0" smtClean="0">
                    <a:solidFill>
                      <a:prstClr val="white">
                        <a:lumMod val="95000"/>
                      </a:prstClr>
                    </a:solidFill>
                  </a:rPr>
                  <a:t>2</a:t>
                </a:r>
                <a:r>
                  <a:rPr lang="en-US" sz="1400" b="1" dirty="0" smtClean="0">
                    <a:solidFill>
                      <a:prstClr val="white">
                        <a:lumMod val="95000"/>
                      </a:prstClr>
                    </a:solidFill>
                  </a:rPr>
                  <a:t>O      Al(OH)</a:t>
                </a:r>
                <a:r>
                  <a:rPr lang="en-US" sz="1400" b="1" baseline="-25000" dirty="0" smtClean="0">
                    <a:solidFill>
                      <a:prstClr val="white">
                        <a:lumMod val="95000"/>
                      </a:prstClr>
                    </a:solidFill>
                  </a:rPr>
                  <a:t>3</a:t>
                </a:r>
                <a:r>
                  <a:rPr lang="en-US" sz="1400" b="1" dirty="0" smtClean="0">
                    <a:solidFill>
                      <a:prstClr val="white">
                        <a:lumMod val="95000"/>
                      </a:prstClr>
                    </a:solidFill>
                  </a:rPr>
                  <a:t> + 3H</a:t>
                </a:r>
                <a:r>
                  <a:rPr lang="en-US" sz="1400" b="1" baseline="30000" dirty="0" smtClean="0">
                    <a:solidFill>
                      <a:prstClr val="white">
                        <a:lumMod val="95000"/>
                      </a:prstClr>
                    </a:solidFill>
                  </a:rPr>
                  <a:t>+</a:t>
                </a:r>
                <a:endParaRPr lang="en-US" sz="1400" b="1" baseline="30000" dirty="0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  <p:sp>
            <p:nvSpPr>
              <p:cNvPr id="164" name="Down Arrow 163"/>
              <p:cNvSpPr/>
              <p:nvPr/>
            </p:nvSpPr>
            <p:spPr>
              <a:xfrm rot="16200000" flipV="1">
                <a:off x="3239466" y="1973613"/>
                <a:ext cx="61901" cy="161914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Down Arrow 164"/>
              <p:cNvSpPr/>
              <p:nvPr/>
            </p:nvSpPr>
            <p:spPr>
              <a:xfrm rot="16200000">
                <a:off x="3248968" y="1892668"/>
                <a:ext cx="61901" cy="161914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4" name="Group 260"/>
          <p:cNvGrpSpPr/>
          <p:nvPr/>
        </p:nvGrpSpPr>
        <p:grpSpPr>
          <a:xfrm>
            <a:off x="1734662" y="1130014"/>
            <a:ext cx="5551982" cy="4541713"/>
            <a:chOff x="1729646" y="1128916"/>
            <a:chExt cx="5551982" cy="4541713"/>
          </a:xfrm>
        </p:grpSpPr>
        <p:grpSp>
          <p:nvGrpSpPr>
            <p:cNvPr id="105" name="Group 243"/>
            <p:cNvGrpSpPr/>
            <p:nvPr/>
          </p:nvGrpSpPr>
          <p:grpSpPr>
            <a:xfrm>
              <a:off x="1729646" y="1128916"/>
              <a:ext cx="5551982" cy="1466850"/>
              <a:chOff x="1725117" y="1076325"/>
              <a:chExt cx="5551982" cy="1466850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2143124" y="1076325"/>
                <a:ext cx="5133975" cy="146685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Freeform 242"/>
              <p:cNvSpPr/>
              <p:nvPr/>
            </p:nvSpPr>
            <p:spPr>
              <a:xfrm>
                <a:off x="1725117" y="1143000"/>
                <a:ext cx="724069" cy="819150"/>
              </a:xfrm>
              <a:custGeom>
                <a:avLst/>
                <a:gdLst>
                  <a:gd name="connsiteX0" fmla="*/ 522783 w 724069"/>
                  <a:gd name="connsiteY0" fmla="*/ 19050 h 819150"/>
                  <a:gd name="connsiteX1" fmla="*/ 437058 w 724069"/>
                  <a:gd name="connsiteY1" fmla="*/ 9525 h 819150"/>
                  <a:gd name="connsiteX2" fmla="*/ 398958 w 724069"/>
                  <a:gd name="connsiteY2" fmla="*/ 0 h 819150"/>
                  <a:gd name="connsiteX3" fmla="*/ 46533 w 724069"/>
                  <a:gd name="connsiteY3" fmla="*/ 9525 h 819150"/>
                  <a:gd name="connsiteX4" fmla="*/ 27483 w 724069"/>
                  <a:gd name="connsiteY4" fmla="*/ 47625 h 819150"/>
                  <a:gd name="connsiteX5" fmla="*/ 8433 w 724069"/>
                  <a:gd name="connsiteY5" fmla="*/ 257175 h 819150"/>
                  <a:gd name="connsiteX6" fmla="*/ 17958 w 724069"/>
                  <a:gd name="connsiteY6" fmla="*/ 314325 h 819150"/>
                  <a:gd name="connsiteX7" fmla="*/ 56058 w 724069"/>
                  <a:gd name="connsiteY7" fmla="*/ 371475 h 819150"/>
                  <a:gd name="connsiteX8" fmla="*/ 65583 w 724069"/>
                  <a:gd name="connsiteY8" fmla="*/ 476250 h 819150"/>
                  <a:gd name="connsiteX9" fmla="*/ 160833 w 724069"/>
                  <a:gd name="connsiteY9" fmla="*/ 561975 h 819150"/>
                  <a:gd name="connsiteX10" fmla="*/ 217983 w 724069"/>
                  <a:gd name="connsiteY10" fmla="*/ 628650 h 819150"/>
                  <a:gd name="connsiteX11" fmla="*/ 246558 w 724069"/>
                  <a:gd name="connsiteY11" fmla="*/ 647700 h 819150"/>
                  <a:gd name="connsiteX12" fmla="*/ 313233 w 724069"/>
                  <a:gd name="connsiteY12" fmla="*/ 695325 h 819150"/>
                  <a:gd name="connsiteX13" fmla="*/ 341808 w 724069"/>
                  <a:gd name="connsiteY13" fmla="*/ 704850 h 819150"/>
                  <a:gd name="connsiteX14" fmla="*/ 379908 w 724069"/>
                  <a:gd name="connsiteY14" fmla="*/ 742950 h 819150"/>
                  <a:gd name="connsiteX15" fmla="*/ 418008 w 724069"/>
                  <a:gd name="connsiteY15" fmla="*/ 752475 h 819150"/>
                  <a:gd name="connsiteX16" fmla="*/ 446583 w 724069"/>
                  <a:gd name="connsiteY16" fmla="*/ 771525 h 819150"/>
                  <a:gd name="connsiteX17" fmla="*/ 494208 w 724069"/>
                  <a:gd name="connsiteY17" fmla="*/ 781050 h 819150"/>
                  <a:gd name="connsiteX18" fmla="*/ 579933 w 724069"/>
                  <a:gd name="connsiteY18" fmla="*/ 819150 h 819150"/>
                  <a:gd name="connsiteX19" fmla="*/ 608508 w 724069"/>
                  <a:gd name="connsiteY19" fmla="*/ 809625 h 819150"/>
                  <a:gd name="connsiteX20" fmla="*/ 665658 w 724069"/>
                  <a:gd name="connsiteY20" fmla="*/ 752475 h 819150"/>
                  <a:gd name="connsiteX21" fmla="*/ 675183 w 724069"/>
                  <a:gd name="connsiteY21" fmla="*/ 704850 h 819150"/>
                  <a:gd name="connsiteX22" fmla="*/ 684708 w 724069"/>
                  <a:gd name="connsiteY22" fmla="*/ 638175 h 819150"/>
                  <a:gd name="connsiteX23" fmla="*/ 703758 w 724069"/>
                  <a:gd name="connsiteY23" fmla="*/ 561975 h 819150"/>
                  <a:gd name="connsiteX24" fmla="*/ 713283 w 724069"/>
                  <a:gd name="connsiteY24" fmla="*/ 523875 h 819150"/>
                  <a:gd name="connsiteX25" fmla="*/ 722808 w 724069"/>
                  <a:gd name="connsiteY25" fmla="*/ 485775 h 819150"/>
                  <a:gd name="connsiteX26" fmla="*/ 713283 w 724069"/>
                  <a:gd name="connsiteY26" fmla="*/ 257175 h 819150"/>
                  <a:gd name="connsiteX27" fmla="*/ 684708 w 724069"/>
                  <a:gd name="connsiteY27" fmla="*/ 219075 h 819150"/>
                  <a:gd name="connsiteX28" fmla="*/ 608508 w 724069"/>
                  <a:gd name="connsiteY28" fmla="*/ 114300 h 819150"/>
                  <a:gd name="connsiteX29" fmla="*/ 579933 w 724069"/>
                  <a:gd name="connsiteY29" fmla="*/ 85725 h 819150"/>
                  <a:gd name="connsiteX30" fmla="*/ 551358 w 724069"/>
                  <a:gd name="connsiteY30" fmla="*/ 28575 h 819150"/>
                  <a:gd name="connsiteX31" fmla="*/ 522783 w 724069"/>
                  <a:gd name="connsiteY31" fmla="*/ 1905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24069" h="819150">
                    <a:moveTo>
                      <a:pt x="522783" y="19050"/>
                    </a:moveTo>
                    <a:cubicBezTo>
                      <a:pt x="503733" y="15875"/>
                      <a:pt x="465475" y="13897"/>
                      <a:pt x="437058" y="9525"/>
                    </a:cubicBezTo>
                    <a:cubicBezTo>
                      <a:pt x="424119" y="7534"/>
                      <a:pt x="412049" y="0"/>
                      <a:pt x="398958" y="0"/>
                    </a:cubicBezTo>
                    <a:cubicBezTo>
                      <a:pt x="281440" y="0"/>
                      <a:pt x="164008" y="6350"/>
                      <a:pt x="46533" y="9525"/>
                    </a:cubicBezTo>
                    <a:cubicBezTo>
                      <a:pt x="40183" y="22225"/>
                      <a:pt x="33076" y="34574"/>
                      <a:pt x="27483" y="47625"/>
                    </a:cubicBezTo>
                    <a:cubicBezTo>
                      <a:pt x="0" y="111751"/>
                      <a:pt x="11596" y="197079"/>
                      <a:pt x="8433" y="257175"/>
                    </a:cubicBezTo>
                    <a:cubicBezTo>
                      <a:pt x="11608" y="276225"/>
                      <a:pt x="10530" y="296498"/>
                      <a:pt x="17958" y="314325"/>
                    </a:cubicBezTo>
                    <a:cubicBezTo>
                      <a:pt x="26764" y="335459"/>
                      <a:pt x="56058" y="371475"/>
                      <a:pt x="56058" y="371475"/>
                    </a:cubicBezTo>
                    <a:cubicBezTo>
                      <a:pt x="59233" y="406400"/>
                      <a:pt x="52230" y="443822"/>
                      <a:pt x="65583" y="476250"/>
                    </a:cubicBezTo>
                    <a:cubicBezTo>
                      <a:pt x="78701" y="508109"/>
                      <a:pt x="133741" y="538753"/>
                      <a:pt x="160833" y="561975"/>
                    </a:cubicBezTo>
                    <a:cubicBezTo>
                      <a:pt x="233411" y="624184"/>
                      <a:pt x="142697" y="553364"/>
                      <a:pt x="217983" y="628650"/>
                    </a:cubicBezTo>
                    <a:cubicBezTo>
                      <a:pt x="226078" y="636745"/>
                      <a:pt x="237243" y="641046"/>
                      <a:pt x="246558" y="647700"/>
                    </a:cubicBezTo>
                    <a:cubicBezTo>
                      <a:pt x="256625" y="654891"/>
                      <a:pt x="298268" y="687842"/>
                      <a:pt x="313233" y="695325"/>
                    </a:cubicBezTo>
                    <a:cubicBezTo>
                      <a:pt x="322213" y="699815"/>
                      <a:pt x="332283" y="701675"/>
                      <a:pt x="341808" y="704850"/>
                    </a:cubicBezTo>
                    <a:cubicBezTo>
                      <a:pt x="354508" y="717550"/>
                      <a:pt x="364678" y="733431"/>
                      <a:pt x="379908" y="742950"/>
                    </a:cubicBezTo>
                    <a:cubicBezTo>
                      <a:pt x="391009" y="749888"/>
                      <a:pt x="405976" y="747318"/>
                      <a:pt x="418008" y="752475"/>
                    </a:cubicBezTo>
                    <a:cubicBezTo>
                      <a:pt x="428530" y="756984"/>
                      <a:pt x="435864" y="767505"/>
                      <a:pt x="446583" y="771525"/>
                    </a:cubicBezTo>
                    <a:cubicBezTo>
                      <a:pt x="461742" y="777209"/>
                      <a:pt x="478589" y="776790"/>
                      <a:pt x="494208" y="781050"/>
                    </a:cubicBezTo>
                    <a:cubicBezTo>
                      <a:pt x="551755" y="796745"/>
                      <a:pt x="540615" y="792938"/>
                      <a:pt x="579933" y="819150"/>
                    </a:cubicBezTo>
                    <a:cubicBezTo>
                      <a:pt x="589458" y="815975"/>
                      <a:pt x="600583" y="815789"/>
                      <a:pt x="608508" y="809625"/>
                    </a:cubicBezTo>
                    <a:cubicBezTo>
                      <a:pt x="629774" y="793085"/>
                      <a:pt x="665658" y="752475"/>
                      <a:pt x="665658" y="752475"/>
                    </a:cubicBezTo>
                    <a:cubicBezTo>
                      <a:pt x="668833" y="736600"/>
                      <a:pt x="672521" y="720819"/>
                      <a:pt x="675183" y="704850"/>
                    </a:cubicBezTo>
                    <a:cubicBezTo>
                      <a:pt x="678874" y="682705"/>
                      <a:pt x="680305" y="660190"/>
                      <a:pt x="684708" y="638175"/>
                    </a:cubicBezTo>
                    <a:cubicBezTo>
                      <a:pt x="689843" y="612502"/>
                      <a:pt x="697408" y="587375"/>
                      <a:pt x="703758" y="561975"/>
                    </a:cubicBezTo>
                    <a:lnTo>
                      <a:pt x="713283" y="523875"/>
                    </a:lnTo>
                    <a:lnTo>
                      <a:pt x="722808" y="485775"/>
                    </a:lnTo>
                    <a:cubicBezTo>
                      <a:pt x="719633" y="409575"/>
                      <a:pt x="724069" y="332675"/>
                      <a:pt x="713283" y="257175"/>
                    </a:cubicBezTo>
                    <a:cubicBezTo>
                      <a:pt x="711038" y="241460"/>
                      <a:pt x="693935" y="231993"/>
                      <a:pt x="684708" y="219075"/>
                    </a:cubicBezTo>
                    <a:cubicBezTo>
                      <a:pt x="658116" y="181846"/>
                      <a:pt x="644598" y="150390"/>
                      <a:pt x="608508" y="114300"/>
                    </a:cubicBezTo>
                    <a:lnTo>
                      <a:pt x="579933" y="85725"/>
                    </a:lnTo>
                    <a:cubicBezTo>
                      <a:pt x="573985" y="67882"/>
                      <a:pt x="567771" y="40885"/>
                      <a:pt x="551358" y="28575"/>
                    </a:cubicBezTo>
                    <a:cubicBezTo>
                      <a:pt x="546278" y="24765"/>
                      <a:pt x="541833" y="22225"/>
                      <a:pt x="522783" y="19050"/>
                    </a:cubicBez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2200898" y="5332075"/>
              <a:ext cx="4396959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</a:rPr>
                <a:t>Equilíbrio</a:t>
              </a:r>
              <a:r>
                <a:rPr lang="en-US" sz="1600" dirty="0" smtClean="0">
                  <a:solidFill>
                    <a:prstClr val="white"/>
                  </a:solidFill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quando</a:t>
              </a:r>
              <a:r>
                <a:rPr lang="en-US" sz="1600" dirty="0" smtClean="0">
                  <a:solidFill>
                    <a:prstClr val="white"/>
                  </a:solidFill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ocorre</a:t>
              </a:r>
              <a:r>
                <a:rPr lang="en-US" sz="1600" dirty="0" smtClean="0">
                  <a:solidFill>
                    <a:prstClr val="white"/>
                  </a:solidFill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absorção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grpSp>
          <p:nvGrpSpPr>
            <p:cNvPr id="106" name="Group 214"/>
            <p:cNvGrpSpPr/>
            <p:nvPr/>
          </p:nvGrpSpPr>
          <p:grpSpPr>
            <a:xfrm>
              <a:off x="4086002" y="2571744"/>
              <a:ext cx="2901505" cy="1584834"/>
              <a:chOff x="3929058" y="2558546"/>
              <a:chExt cx="2901505" cy="1584834"/>
            </a:xfrm>
          </p:grpSpPr>
          <p:grpSp>
            <p:nvGrpSpPr>
              <p:cNvPr id="107" name="Group 105"/>
              <p:cNvGrpSpPr/>
              <p:nvPr/>
            </p:nvGrpSpPr>
            <p:grpSpPr>
              <a:xfrm>
                <a:off x="3929058" y="2558546"/>
                <a:ext cx="2901505" cy="1584834"/>
                <a:chOff x="3929058" y="5143512"/>
                <a:chExt cx="2901505" cy="1584834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3929058" y="5143512"/>
                  <a:ext cx="2857520" cy="158483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9" name="TextBox 218"/>
                <p:cNvSpPr txBox="1"/>
                <p:nvPr/>
              </p:nvSpPr>
              <p:spPr>
                <a:xfrm>
                  <a:off x="4357686" y="5728214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Al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3+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0" name="TextBox 219"/>
                <p:cNvSpPr txBox="1"/>
                <p:nvPr/>
              </p:nvSpPr>
              <p:spPr>
                <a:xfrm>
                  <a:off x="4143372" y="5357826"/>
                  <a:ext cx="447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err="1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Cl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-</a:t>
                  </a:r>
                  <a:endParaRPr lang="en-US" sz="1600" b="1" baseline="30000" dirty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5572132" y="5442462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5715008" y="5857892"/>
                  <a:ext cx="5964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3" name="TextBox 222"/>
                <p:cNvSpPr txBox="1"/>
                <p:nvPr/>
              </p:nvSpPr>
              <p:spPr>
                <a:xfrm>
                  <a:off x="4857752" y="6228280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4" name="TextBox 223"/>
                <p:cNvSpPr txBox="1"/>
                <p:nvPr/>
              </p:nvSpPr>
              <p:spPr>
                <a:xfrm>
                  <a:off x="4000496" y="6090842"/>
                  <a:ext cx="9286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-25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2</a:t>
                  </a:r>
                  <a:r>
                    <a:rPr lang="en-US" sz="1600" b="1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PO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-</a:t>
                  </a:r>
                  <a:r>
                    <a:rPr lang="en-US" sz="1600" b="1" baseline="-25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4</a:t>
                  </a:r>
                  <a:endParaRPr lang="en-US" sz="1600" b="1" baseline="-25000" dirty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5786446" y="6299718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Ca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2+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4714876" y="5357826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Fe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3+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6000760" y="5572140"/>
                  <a:ext cx="8298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SO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2</a:t>
                  </a:r>
                  <a:r>
                    <a:rPr lang="en-US" sz="1600" b="1" baseline="-25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4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-</a:t>
                  </a:r>
                  <a:endParaRPr lang="en-US" sz="1600" b="1" baseline="30000" dirty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5198096" y="3214686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 pitchFamily="34" charset="0"/>
                  </a:rPr>
                  <a:t>K</a:t>
                </a:r>
                <a:r>
                  <a:rPr lang="en-US" sz="1600" b="1" baseline="30000" dirty="0" smtClean="0">
                    <a:solidFill>
                      <a:srgbClr val="FFFF00"/>
                    </a:solidFill>
                    <a:latin typeface="Arial" pitchFamily="34" charset="0"/>
                  </a:rPr>
                  <a:t>+</a:t>
                </a:r>
                <a:endParaRPr lang="en-US" sz="1600" b="1" baseline="300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08" name="Group 252"/>
            <p:cNvGrpSpPr/>
            <p:nvPr/>
          </p:nvGrpSpPr>
          <p:grpSpPr>
            <a:xfrm>
              <a:off x="2129527" y="2715868"/>
              <a:ext cx="1918173" cy="500066"/>
              <a:chOff x="1663565" y="6858000"/>
              <a:chExt cx="1918173" cy="500066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1663565" y="6858000"/>
                <a:ext cx="1918173" cy="50006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Right Arrow 250"/>
              <p:cNvSpPr/>
              <p:nvPr/>
            </p:nvSpPr>
            <p:spPr>
              <a:xfrm>
                <a:off x="1774208" y="6929439"/>
                <a:ext cx="1733267" cy="181045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Right Arrow 251"/>
              <p:cNvSpPr/>
              <p:nvPr/>
            </p:nvSpPr>
            <p:spPr>
              <a:xfrm rot="10800000">
                <a:off x="2129051" y="7145812"/>
                <a:ext cx="968991" cy="196683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4" name="Down Arrow 253"/>
            <p:cNvSpPr/>
            <p:nvPr/>
          </p:nvSpPr>
          <p:spPr>
            <a:xfrm>
              <a:off x="5301730" y="3261618"/>
              <a:ext cx="142876" cy="285751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495620" name="Object 4"/>
            <p:cNvGraphicFramePr>
              <a:graphicFrameLocks noChangeAspect="1"/>
            </p:cNvGraphicFramePr>
            <p:nvPr/>
          </p:nvGraphicFramePr>
          <p:xfrm>
            <a:off x="5579585" y="1148115"/>
            <a:ext cx="798945" cy="1417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3" name="CorelDRAW" r:id="rId4" imgW="1713600" imgH="3039120" progId="">
                    <p:embed/>
                  </p:oleObj>
                </mc:Choice>
                <mc:Fallback>
                  <p:oleObj name="CorelDRAW" r:id="rId4" imgW="1713600" imgH="30391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9585" y="1148115"/>
                          <a:ext cx="798945" cy="1417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" name="Down Arrow 257"/>
            <p:cNvSpPr/>
            <p:nvPr/>
          </p:nvSpPr>
          <p:spPr>
            <a:xfrm rot="16200000">
              <a:off x="5494719" y="2032031"/>
              <a:ext cx="170589" cy="445679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864509" y="2063452"/>
              <a:ext cx="428628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white"/>
                  </a:solidFill>
                </a:rPr>
                <a:t>K</a:t>
              </a:r>
              <a:r>
                <a:rPr lang="en-US" sz="1600" b="1" baseline="30000" dirty="0" smtClean="0">
                  <a:solidFill>
                    <a:prstClr val="white"/>
                  </a:solidFill>
                </a:rPr>
                <a:t>+</a:t>
              </a:r>
              <a:endParaRPr lang="en-US" sz="1600" b="1" baseline="30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Group 266"/>
          <p:cNvGrpSpPr/>
          <p:nvPr/>
        </p:nvGrpSpPr>
        <p:grpSpPr>
          <a:xfrm>
            <a:off x="2159795" y="1612287"/>
            <a:ext cx="1554949" cy="755444"/>
            <a:chOff x="1866605" y="1316234"/>
            <a:chExt cx="1554949" cy="755444"/>
          </a:xfrm>
        </p:grpSpPr>
        <p:sp>
          <p:nvSpPr>
            <p:cNvPr id="262" name="TextBox 261"/>
            <p:cNvSpPr txBox="1"/>
            <p:nvPr/>
          </p:nvSpPr>
          <p:spPr>
            <a:xfrm>
              <a:off x="2778612" y="1316234"/>
              <a:ext cx="642942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white"/>
                  </a:solidFill>
                </a:rPr>
                <a:t>Mg</a:t>
              </a:r>
              <a:r>
                <a:rPr lang="en-US" sz="1600" b="1" baseline="30000" dirty="0" smtClean="0">
                  <a:solidFill>
                    <a:prstClr val="white"/>
                  </a:solidFill>
                </a:rPr>
                <a:t>2+</a:t>
              </a:r>
              <a:endParaRPr lang="en-US" sz="1600" b="1" baseline="30000" dirty="0">
                <a:solidFill>
                  <a:prstClr val="white"/>
                </a:solidFill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10800000" flipV="1">
              <a:off x="1899138" y="1546346"/>
              <a:ext cx="800978" cy="2121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1866605" y="1854736"/>
              <a:ext cx="776569" cy="2169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0" name="Group 303"/>
          <p:cNvGrpSpPr/>
          <p:nvPr/>
        </p:nvGrpSpPr>
        <p:grpSpPr>
          <a:xfrm>
            <a:off x="1829220" y="1157052"/>
            <a:ext cx="5390190" cy="5665778"/>
            <a:chOff x="1825016" y="1142984"/>
            <a:chExt cx="5390190" cy="5665778"/>
          </a:xfrm>
        </p:grpSpPr>
        <p:sp>
          <p:nvSpPr>
            <p:cNvPr id="268" name="Rectangle 267"/>
            <p:cNvSpPr/>
            <p:nvPr/>
          </p:nvSpPr>
          <p:spPr>
            <a:xfrm>
              <a:off x="2182238" y="4857760"/>
              <a:ext cx="5032967" cy="195100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1" name="Group 295"/>
            <p:cNvGrpSpPr/>
            <p:nvPr/>
          </p:nvGrpSpPr>
          <p:grpSpPr>
            <a:xfrm>
              <a:off x="1825016" y="1142984"/>
              <a:ext cx="5390190" cy="3013594"/>
              <a:chOff x="1826536" y="1142984"/>
              <a:chExt cx="5390190" cy="3013594"/>
            </a:xfrm>
          </p:grpSpPr>
          <p:sp>
            <p:nvSpPr>
              <p:cNvPr id="280" name="Rectangle 279"/>
              <p:cNvSpPr/>
              <p:nvPr/>
            </p:nvSpPr>
            <p:spPr>
              <a:xfrm>
                <a:off x="2143108" y="1142984"/>
                <a:ext cx="5073618" cy="138920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Freeform 280"/>
              <p:cNvSpPr/>
              <p:nvPr/>
            </p:nvSpPr>
            <p:spPr>
              <a:xfrm>
                <a:off x="1826536" y="1432439"/>
                <a:ext cx="561017" cy="584222"/>
              </a:xfrm>
              <a:custGeom>
                <a:avLst/>
                <a:gdLst>
                  <a:gd name="connsiteX0" fmla="*/ 368024 w 561017"/>
                  <a:gd name="connsiteY0" fmla="*/ 16533 h 584222"/>
                  <a:gd name="connsiteX1" fmla="*/ 255482 w 561017"/>
                  <a:gd name="connsiteY1" fmla="*/ 86872 h 584222"/>
                  <a:gd name="connsiteX2" fmla="*/ 171076 w 561017"/>
                  <a:gd name="connsiteY2" fmla="*/ 115007 h 584222"/>
                  <a:gd name="connsiteX3" fmla="*/ 100738 w 561017"/>
                  <a:gd name="connsiteY3" fmla="*/ 171278 h 584222"/>
                  <a:gd name="connsiteX4" fmla="*/ 58535 w 561017"/>
                  <a:gd name="connsiteY4" fmla="*/ 213481 h 584222"/>
                  <a:gd name="connsiteX5" fmla="*/ 16332 w 561017"/>
                  <a:gd name="connsiteY5" fmla="*/ 340090 h 584222"/>
                  <a:gd name="connsiteX6" fmla="*/ 2264 w 561017"/>
                  <a:gd name="connsiteY6" fmla="*/ 382293 h 584222"/>
                  <a:gd name="connsiteX7" fmla="*/ 16332 w 561017"/>
                  <a:gd name="connsiteY7" fmla="*/ 508903 h 584222"/>
                  <a:gd name="connsiteX8" fmla="*/ 114806 w 561017"/>
                  <a:gd name="connsiteY8" fmla="*/ 565173 h 584222"/>
                  <a:gd name="connsiteX9" fmla="*/ 353956 w 561017"/>
                  <a:gd name="connsiteY9" fmla="*/ 579241 h 584222"/>
                  <a:gd name="connsiteX10" fmla="*/ 466498 w 561017"/>
                  <a:gd name="connsiteY10" fmla="*/ 565173 h 584222"/>
                  <a:gd name="connsiteX11" fmla="*/ 522769 w 561017"/>
                  <a:gd name="connsiteY11" fmla="*/ 480767 h 584222"/>
                  <a:gd name="connsiteX12" fmla="*/ 550904 w 561017"/>
                  <a:gd name="connsiteY12" fmla="*/ 438564 h 584222"/>
                  <a:gd name="connsiteX13" fmla="*/ 522769 w 561017"/>
                  <a:gd name="connsiteY13" fmla="*/ 143143 h 584222"/>
                  <a:gd name="connsiteX14" fmla="*/ 494633 w 561017"/>
                  <a:gd name="connsiteY14" fmla="*/ 100939 h 584222"/>
                  <a:gd name="connsiteX15" fmla="*/ 452430 w 561017"/>
                  <a:gd name="connsiteY15" fmla="*/ 58736 h 584222"/>
                  <a:gd name="connsiteX16" fmla="*/ 382092 w 561017"/>
                  <a:gd name="connsiteY16" fmla="*/ 2466 h 584222"/>
                  <a:gd name="connsiteX17" fmla="*/ 368024 w 561017"/>
                  <a:gd name="connsiteY17" fmla="*/ 16533 h 58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1017" h="584222">
                    <a:moveTo>
                      <a:pt x="368024" y="16533"/>
                    </a:moveTo>
                    <a:cubicBezTo>
                      <a:pt x="319652" y="52812"/>
                      <a:pt x="310653" y="64804"/>
                      <a:pt x="255482" y="86872"/>
                    </a:cubicBezTo>
                    <a:cubicBezTo>
                      <a:pt x="227946" y="97886"/>
                      <a:pt x="171076" y="115007"/>
                      <a:pt x="171076" y="115007"/>
                    </a:cubicBezTo>
                    <a:cubicBezTo>
                      <a:pt x="89231" y="196855"/>
                      <a:pt x="207204" y="82557"/>
                      <a:pt x="100738" y="171278"/>
                    </a:cubicBezTo>
                    <a:cubicBezTo>
                      <a:pt x="85454" y="184014"/>
                      <a:pt x="72603" y="199413"/>
                      <a:pt x="58535" y="213481"/>
                    </a:cubicBezTo>
                    <a:lnTo>
                      <a:pt x="16332" y="340090"/>
                    </a:lnTo>
                    <a:lnTo>
                      <a:pt x="2264" y="382293"/>
                    </a:lnTo>
                    <a:cubicBezTo>
                      <a:pt x="6953" y="424496"/>
                      <a:pt x="0" y="469706"/>
                      <a:pt x="16332" y="508903"/>
                    </a:cubicBezTo>
                    <a:cubicBezTo>
                      <a:pt x="25251" y="530308"/>
                      <a:pt x="87810" y="562473"/>
                      <a:pt x="114806" y="565173"/>
                    </a:cubicBezTo>
                    <a:cubicBezTo>
                      <a:pt x="194264" y="573119"/>
                      <a:pt x="274239" y="574552"/>
                      <a:pt x="353956" y="579241"/>
                    </a:cubicBezTo>
                    <a:cubicBezTo>
                      <a:pt x="391470" y="574552"/>
                      <a:pt x="433842" y="584222"/>
                      <a:pt x="466498" y="565173"/>
                    </a:cubicBezTo>
                    <a:cubicBezTo>
                      <a:pt x="495706" y="548135"/>
                      <a:pt x="504012" y="508902"/>
                      <a:pt x="522769" y="480767"/>
                    </a:cubicBezTo>
                    <a:lnTo>
                      <a:pt x="550904" y="438564"/>
                    </a:lnTo>
                    <a:cubicBezTo>
                      <a:pt x="550552" y="432235"/>
                      <a:pt x="561017" y="219640"/>
                      <a:pt x="522769" y="143143"/>
                    </a:cubicBezTo>
                    <a:cubicBezTo>
                      <a:pt x="515208" y="128020"/>
                      <a:pt x="505457" y="113928"/>
                      <a:pt x="494633" y="100939"/>
                    </a:cubicBezTo>
                    <a:cubicBezTo>
                      <a:pt x="481897" y="85655"/>
                      <a:pt x="465166" y="74020"/>
                      <a:pt x="452430" y="58736"/>
                    </a:cubicBezTo>
                    <a:cubicBezTo>
                      <a:pt x="403483" y="0"/>
                      <a:pt x="451374" y="25559"/>
                      <a:pt x="382092" y="2466"/>
                    </a:cubicBezTo>
                    <a:lnTo>
                      <a:pt x="368024" y="16533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5" name="Group 294"/>
              <p:cNvGrpSpPr/>
              <p:nvPr/>
            </p:nvGrpSpPr>
            <p:grpSpPr>
              <a:xfrm>
                <a:off x="4087100" y="2571744"/>
                <a:ext cx="2901505" cy="1584834"/>
                <a:chOff x="4237304" y="2708978"/>
                <a:chExt cx="2901505" cy="1584834"/>
              </a:xfrm>
            </p:grpSpPr>
            <p:sp>
              <p:nvSpPr>
                <p:cNvPr id="284" name="Rectangle 283"/>
                <p:cNvSpPr/>
                <p:nvPr/>
              </p:nvSpPr>
              <p:spPr>
                <a:xfrm>
                  <a:off x="4237304" y="2708978"/>
                  <a:ext cx="2857520" cy="158483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4665932" y="3293680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Al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3+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4451618" y="2923292"/>
                  <a:ext cx="447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err="1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Cl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-</a:t>
                  </a:r>
                  <a:endParaRPr lang="en-US" sz="1600" b="1" baseline="30000" dirty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87" name="TextBox 286"/>
                <p:cNvSpPr txBox="1"/>
                <p:nvPr/>
              </p:nvSpPr>
              <p:spPr>
                <a:xfrm>
                  <a:off x="5880378" y="3007928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6023254" y="3423358"/>
                  <a:ext cx="5964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89" name="TextBox 288"/>
                <p:cNvSpPr txBox="1"/>
                <p:nvPr/>
              </p:nvSpPr>
              <p:spPr>
                <a:xfrm>
                  <a:off x="5362462" y="3766480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>
                  <a:off x="4308742" y="3656308"/>
                  <a:ext cx="9286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-25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2</a:t>
                  </a:r>
                  <a:r>
                    <a:rPr lang="en-US" sz="1600" b="1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PO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-</a:t>
                  </a:r>
                  <a:r>
                    <a:rPr lang="en-US" sz="1600" b="1" baseline="-25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4</a:t>
                  </a:r>
                  <a:endParaRPr lang="en-US" sz="1600" b="1" baseline="-25000" dirty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91" name="TextBox 290"/>
                <p:cNvSpPr txBox="1"/>
                <p:nvPr/>
              </p:nvSpPr>
              <p:spPr>
                <a:xfrm>
                  <a:off x="6094692" y="3865184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Ca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2+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92" name="TextBox 291"/>
                <p:cNvSpPr txBox="1"/>
                <p:nvPr/>
              </p:nvSpPr>
              <p:spPr>
                <a:xfrm>
                  <a:off x="5023122" y="2923292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Fe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3+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93" name="TextBox 292"/>
                <p:cNvSpPr txBox="1"/>
                <p:nvPr/>
              </p:nvSpPr>
              <p:spPr>
                <a:xfrm>
                  <a:off x="6309006" y="3137606"/>
                  <a:ext cx="8298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SO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2</a:t>
                  </a:r>
                  <a:r>
                    <a:rPr lang="en-US" sz="1600" b="1" baseline="-25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4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-</a:t>
                  </a:r>
                  <a:endParaRPr lang="en-US" sz="1600" b="1" baseline="30000" dirty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94" name="TextBox 293"/>
                <p:cNvSpPr txBox="1"/>
                <p:nvPr/>
              </p:nvSpPr>
              <p:spPr>
                <a:xfrm>
                  <a:off x="5433900" y="3337852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K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18" name="Group 302"/>
            <p:cNvGrpSpPr/>
            <p:nvPr/>
          </p:nvGrpSpPr>
          <p:grpSpPr>
            <a:xfrm>
              <a:off x="2907876" y="4315058"/>
              <a:ext cx="3517308" cy="671510"/>
              <a:chOff x="2907876" y="4315058"/>
              <a:chExt cx="3517308" cy="671510"/>
            </a:xfrm>
          </p:grpSpPr>
          <p:sp>
            <p:nvSpPr>
              <p:cNvPr id="302" name="Rectangle 301"/>
              <p:cNvSpPr/>
              <p:nvPr/>
            </p:nvSpPr>
            <p:spPr>
              <a:xfrm>
                <a:off x="2907876" y="4317828"/>
                <a:ext cx="3500462" cy="6687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2924722" y="4315058"/>
                <a:ext cx="35004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u="sng" dirty="0" smtClean="0">
                    <a:solidFill>
                      <a:srgbClr val="FFFF00"/>
                    </a:solidFill>
                  </a:rPr>
                  <a:t>E o </a:t>
                </a:r>
                <a:r>
                  <a:rPr lang="en-US" sz="1600" b="1" u="sng" dirty="0" err="1" smtClean="0">
                    <a:solidFill>
                      <a:srgbClr val="FFFF00"/>
                    </a:solidFill>
                  </a:rPr>
                  <a:t>fósforo</a:t>
                </a:r>
                <a:r>
                  <a:rPr lang="en-US" sz="1600" b="1" u="sng" dirty="0" smtClean="0">
                    <a:solidFill>
                      <a:srgbClr val="FFFF00"/>
                    </a:solidFill>
                  </a:rPr>
                  <a:t> (P) ?</a:t>
                </a:r>
                <a:endParaRPr lang="en-US" sz="1600" b="1" u="sng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01" name="TextBox 300"/>
          <p:cNvSpPr txBox="1"/>
          <p:nvPr/>
        </p:nvSpPr>
        <p:spPr>
          <a:xfrm>
            <a:off x="2928926" y="4590644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err="1" smtClean="0">
                <a:solidFill>
                  <a:srgbClr val="FFFF00"/>
                </a:solidFill>
              </a:rPr>
              <a:t>Comportamento</a:t>
            </a:r>
            <a:r>
              <a:rPr lang="en-US" sz="1600" b="1" u="sng" dirty="0" smtClean="0">
                <a:solidFill>
                  <a:srgbClr val="FFFF00"/>
                </a:solidFill>
              </a:rPr>
              <a:t> </a:t>
            </a:r>
            <a:r>
              <a:rPr lang="en-US" sz="1600" b="1" u="sng" dirty="0" err="1" smtClean="0">
                <a:solidFill>
                  <a:srgbClr val="FFFF00"/>
                </a:solidFill>
              </a:rPr>
              <a:t>distinto</a:t>
            </a:r>
            <a:r>
              <a:rPr lang="en-US" sz="1600" b="1" u="sng" dirty="0" smtClean="0">
                <a:solidFill>
                  <a:srgbClr val="FFFF00"/>
                </a:solidFill>
              </a:rPr>
              <a:t>.</a:t>
            </a:r>
            <a:endParaRPr lang="en-US" sz="1600" b="1" u="sng" dirty="0">
              <a:solidFill>
                <a:srgbClr val="FFFF00"/>
              </a:solidFill>
            </a:endParaRPr>
          </a:p>
        </p:txBody>
      </p:sp>
      <p:grpSp>
        <p:nvGrpSpPr>
          <p:cNvPr id="119" name="Group 333"/>
          <p:cNvGrpSpPr/>
          <p:nvPr/>
        </p:nvGrpSpPr>
        <p:grpSpPr>
          <a:xfrm>
            <a:off x="2232243" y="5118562"/>
            <a:ext cx="4823649" cy="1382271"/>
            <a:chOff x="2232243" y="5118562"/>
            <a:chExt cx="4823649" cy="1382271"/>
          </a:xfrm>
        </p:grpSpPr>
        <p:sp>
          <p:nvSpPr>
            <p:cNvPr id="327" name="Rectangle 326"/>
            <p:cNvSpPr/>
            <p:nvPr/>
          </p:nvSpPr>
          <p:spPr>
            <a:xfrm>
              <a:off x="2295991" y="5118562"/>
              <a:ext cx="4575674" cy="138227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2232243" y="5160374"/>
              <a:ext cx="48236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u="sng" dirty="0" smtClean="0">
                  <a:solidFill>
                    <a:srgbClr val="FFFF00"/>
                  </a:solidFill>
                </a:rPr>
                <a:t>3 FATOS</a:t>
              </a:r>
              <a:endParaRPr lang="en-US" sz="1600" b="1" u="sng" dirty="0">
                <a:solidFill>
                  <a:srgbClr val="FFFF00"/>
                </a:solidFill>
              </a:endParaRPr>
            </a:p>
          </p:txBody>
        </p:sp>
      </p:grpSp>
      <p:sp>
        <p:nvSpPr>
          <p:cNvPr id="333" name="TextBox 332"/>
          <p:cNvSpPr txBox="1"/>
          <p:nvPr/>
        </p:nvSpPr>
        <p:spPr>
          <a:xfrm>
            <a:off x="2428860" y="5461745"/>
            <a:ext cx="469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</a:rPr>
              <a:t>1) Grande parte </a:t>
            </a:r>
            <a:r>
              <a:rPr lang="en-US" sz="1600" b="1" dirty="0" err="1" smtClean="0">
                <a:solidFill>
                  <a:srgbClr val="FFFF00"/>
                </a:solidFill>
              </a:rPr>
              <a:t>como</a:t>
            </a:r>
            <a:r>
              <a:rPr lang="en-US" sz="1600" b="1" dirty="0" smtClean="0">
                <a:solidFill>
                  <a:srgbClr val="FFFF00"/>
                </a:solidFill>
              </a:rPr>
              <a:t> P – </a:t>
            </a:r>
            <a:r>
              <a:rPr lang="en-US" sz="1600" b="1" dirty="0" err="1" smtClean="0">
                <a:solidFill>
                  <a:srgbClr val="FFFF00"/>
                </a:solidFill>
              </a:rPr>
              <a:t>orgânico</a:t>
            </a:r>
            <a:endParaRPr lang="en-US" sz="1600" b="1" u="sng" dirty="0">
              <a:solidFill>
                <a:srgbClr val="FFFF00"/>
              </a:solidFill>
            </a:endParaRPr>
          </a:p>
        </p:txBody>
      </p:sp>
      <p:grpSp>
        <p:nvGrpSpPr>
          <p:cNvPr id="120" name="Group 360"/>
          <p:cNvGrpSpPr/>
          <p:nvPr/>
        </p:nvGrpSpPr>
        <p:grpSpPr>
          <a:xfrm>
            <a:off x="2415212" y="1304496"/>
            <a:ext cx="4357718" cy="4806864"/>
            <a:chOff x="2415212" y="1304496"/>
            <a:chExt cx="4357718" cy="4806864"/>
          </a:xfrm>
        </p:grpSpPr>
        <p:sp>
          <p:nvSpPr>
            <p:cNvPr id="328" name="TextBox 327"/>
            <p:cNvSpPr txBox="1"/>
            <p:nvPr/>
          </p:nvSpPr>
          <p:spPr>
            <a:xfrm>
              <a:off x="2415212" y="5772806"/>
              <a:ext cx="4357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00"/>
                  </a:solidFill>
                </a:rPr>
                <a:t>2) </a:t>
              </a:r>
              <a:r>
                <a:rPr lang="en-US" sz="1600" b="1" u="sng" dirty="0" smtClean="0">
                  <a:solidFill>
                    <a:srgbClr val="FFFF00"/>
                  </a:solidFill>
                </a:rPr>
                <a:t>Forma </a:t>
              </a:r>
              <a:r>
                <a:rPr lang="en-US" sz="1600" b="1" u="sng" dirty="0" err="1" smtClean="0">
                  <a:solidFill>
                    <a:srgbClr val="FFFF00"/>
                  </a:solidFill>
                </a:rPr>
                <a:t>compostos</a:t>
              </a:r>
              <a:r>
                <a:rPr lang="en-US" sz="1600" b="1" u="sng" dirty="0" smtClean="0">
                  <a:solidFill>
                    <a:srgbClr val="FFFF00"/>
                  </a:solidFill>
                </a:rPr>
                <a:t> de </a:t>
              </a:r>
              <a:r>
                <a:rPr lang="en-US" sz="1600" b="1" u="sng" dirty="0" err="1" smtClean="0">
                  <a:solidFill>
                    <a:srgbClr val="FFFF00"/>
                  </a:solidFill>
                </a:rPr>
                <a:t>baixa</a:t>
              </a:r>
              <a:r>
                <a:rPr lang="en-US" sz="1600" b="1" u="sng" dirty="0" smtClean="0">
                  <a:solidFill>
                    <a:srgbClr val="FFFF00"/>
                  </a:solidFill>
                </a:rPr>
                <a:t> </a:t>
              </a:r>
              <a:r>
                <a:rPr lang="en-US" sz="1600" b="1" u="sng" dirty="0" err="1" smtClean="0">
                  <a:solidFill>
                    <a:srgbClr val="FFFF00"/>
                  </a:solidFill>
                </a:rPr>
                <a:t>solubilidade</a:t>
              </a:r>
              <a:endParaRPr lang="en-US" sz="1600" b="1" u="sng" dirty="0">
                <a:solidFill>
                  <a:srgbClr val="FFFF00"/>
                </a:solidFill>
              </a:endParaRPr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4145377" y="2738651"/>
              <a:ext cx="2501083" cy="1382973"/>
            </a:xfrm>
            <a:custGeom>
              <a:avLst/>
              <a:gdLst>
                <a:gd name="connsiteX0" fmla="*/ 1245489 w 2501083"/>
                <a:gd name="connsiteY0" fmla="*/ 4549 h 1382973"/>
                <a:gd name="connsiteX1" fmla="*/ 863351 w 2501083"/>
                <a:gd name="connsiteY1" fmla="*/ 18197 h 1382973"/>
                <a:gd name="connsiteX2" fmla="*/ 822408 w 2501083"/>
                <a:gd name="connsiteY2" fmla="*/ 59140 h 1382973"/>
                <a:gd name="connsiteX3" fmla="*/ 754169 w 2501083"/>
                <a:gd name="connsiteY3" fmla="*/ 141027 h 1382973"/>
                <a:gd name="connsiteX4" fmla="*/ 672283 w 2501083"/>
                <a:gd name="connsiteY4" fmla="*/ 195618 h 1382973"/>
                <a:gd name="connsiteX5" fmla="*/ 604044 w 2501083"/>
                <a:gd name="connsiteY5" fmla="*/ 263856 h 1382973"/>
                <a:gd name="connsiteX6" fmla="*/ 535805 w 2501083"/>
                <a:gd name="connsiteY6" fmla="*/ 332095 h 1382973"/>
                <a:gd name="connsiteX7" fmla="*/ 467566 w 2501083"/>
                <a:gd name="connsiteY7" fmla="*/ 413982 h 1382973"/>
                <a:gd name="connsiteX8" fmla="*/ 412975 w 2501083"/>
                <a:gd name="connsiteY8" fmla="*/ 495868 h 1382973"/>
                <a:gd name="connsiteX9" fmla="*/ 358384 w 2501083"/>
                <a:gd name="connsiteY9" fmla="*/ 536812 h 1382973"/>
                <a:gd name="connsiteX10" fmla="*/ 249202 w 2501083"/>
                <a:gd name="connsiteY10" fmla="*/ 659642 h 1382973"/>
                <a:gd name="connsiteX11" fmla="*/ 153668 w 2501083"/>
                <a:gd name="connsiteY11" fmla="*/ 727880 h 1382973"/>
                <a:gd name="connsiteX12" fmla="*/ 112724 w 2501083"/>
                <a:gd name="connsiteY12" fmla="*/ 782471 h 1382973"/>
                <a:gd name="connsiteX13" fmla="*/ 30838 w 2501083"/>
                <a:gd name="connsiteY13" fmla="*/ 850710 h 1382973"/>
                <a:gd name="connsiteX14" fmla="*/ 3542 w 2501083"/>
                <a:gd name="connsiteY14" fmla="*/ 905301 h 1382973"/>
                <a:gd name="connsiteX15" fmla="*/ 17190 w 2501083"/>
                <a:gd name="connsiteY15" fmla="*/ 1096370 h 1382973"/>
                <a:gd name="connsiteX16" fmla="*/ 71781 w 2501083"/>
                <a:gd name="connsiteY16" fmla="*/ 1191904 h 1382973"/>
                <a:gd name="connsiteX17" fmla="*/ 112724 w 2501083"/>
                <a:gd name="connsiteY17" fmla="*/ 1219200 h 1382973"/>
                <a:gd name="connsiteX18" fmla="*/ 986181 w 2501083"/>
                <a:gd name="connsiteY18" fmla="*/ 1232848 h 1382973"/>
                <a:gd name="connsiteX19" fmla="*/ 1095363 w 2501083"/>
                <a:gd name="connsiteY19" fmla="*/ 1260143 h 1382973"/>
                <a:gd name="connsiteX20" fmla="*/ 1149954 w 2501083"/>
                <a:gd name="connsiteY20" fmla="*/ 1287439 h 1382973"/>
                <a:gd name="connsiteX21" fmla="*/ 1190898 w 2501083"/>
                <a:gd name="connsiteY21" fmla="*/ 1314734 h 1382973"/>
                <a:gd name="connsiteX22" fmla="*/ 1436557 w 2501083"/>
                <a:gd name="connsiteY22" fmla="*/ 1342030 h 1382973"/>
                <a:gd name="connsiteX23" fmla="*/ 1518444 w 2501083"/>
                <a:gd name="connsiteY23" fmla="*/ 1355677 h 1382973"/>
                <a:gd name="connsiteX24" fmla="*/ 1559387 w 2501083"/>
                <a:gd name="connsiteY24" fmla="*/ 1369325 h 1382973"/>
                <a:gd name="connsiteX25" fmla="*/ 1654922 w 2501083"/>
                <a:gd name="connsiteY25" fmla="*/ 1382973 h 1382973"/>
                <a:gd name="connsiteX26" fmla="*/ 2378253 w 2501083"/>
                <a:gd name="connsiteY26" fmla="*/ 1369325 h 1382973"/>
                <a:gd name="connsiteX27" fmla="*/ 2419196 w 2501083"/>
                <a:gd name="connsiteY27" fmla="*/ 1355677 h 1382973"/>
                <a:gd name="connsiteX28" fmla="*/ 2501083 w 2501083"/>
                <a:gd name="connsiteY28" fmla="*/ 1260143 h 1382973"/>
                <a:gd name="connsiteX29" fmla="*/ 2487435 w 2501083"/>
                <a:gd name="connsiteY29" fmla="*/ 1150961 h 1382973"/>
                <a:gd name="connsiteX30" fmla="*/ 2446492 w 2501083"/>
                <a:gd name="connsiteY30" fmla="*/ 1110018 h 1382973"/>
                <a:gd name="connsiteX31" fmla="*/ 2337310 w 2501083"/>
                <a:gd name="connsiteY31" fmla="*/ 1041779 h 1382973"/>
                <a:gd name="connsiteX32" fmla="*/ 2214480 w 2501083"/>
                <a:gd name="connsiteY32" fmla="*/ 1000836 h 1382973"/>
                <a:gd name="connsiteX33" fmla="*/ 2159889 w 2501083"/>
                <a:gd name="connsiteY33" fmla="*/ 987188 h 1382973"/>
                <a:gd name="connsiteX34" fmla="*/ 2078002 w 2501083"/>
                <a:gd name="connsiteY34" fmla="*/ 959892 h 1382973"/>
                <a:gd name="connsiteX35" fmla="*/ 1996116 w 2501083"/>
                <a:gd name="connsiteY35" fmla="*/ 946245 h 1382973"/>
                <a:gd name="connsiteX36" fmla="*/ 1791399 w 2501083"/>
                <a:gd name="connsiteY36" fmla="*/ 959892 h 1382973"/>
                <a:gd name="connsiteX37" fmla="*/ 1736808 w 2501083"/>
                <a:gd name="connsiteY37" fmla="*/ 973540 h 1382973"/>
                <a:gd name="connsiteX38" fmla="*/ 1654922 w 2501083"/>
                <a:gd name="connsiteY38" fmla="*/ 1028131 h 1382973"/>
                <a:gd name="connsiteX39" fmla="*/ 1613978 w 2501083"/>
                <a:gd name="connsiteY39" fmla="*/ 1055427 h 1382973"/>
                <a:gd name="connsiteX40" fmla="*/ 1545739 w 2501083"/>
                <a:gd name="connsiteY40" fmla="*/ 1069074 h 1382973"/>
                <a:gd name="connsiteX41" fmla="*/ 1463853 w 2501083"/>
                <a:gd name="connsiteY41" fmla="*/ 1123665 h 1382973"/>
                <a:gd name="connsiteX42" fmla="*/ 1409262 w 2501083"/>
                <a:gd name="connsiteY42" fmla="*/ 1164609 h 1382973"/>
                <a:gd name="connsiteX43" fmla="*/ 1354671 w 2501083"/>
                <a:gd name="connsiteY43" fmla="*/ 1178256 h 1382973"/>
                <a:gd name="connsiteX44" fmla="*/ 1054420 w 2501083"/>
                <a:gd name="connsiteY44" fmla="*/ 1123665 h 1382973"/>
                <a:gd name="connsiteX45" fmla="*/ 1040772 w 2501083"/>
                <a:gd name="connsiteY45" fmla="*/ 1082722 h 1382973"/>
                <a:gd name="connsiteX46" fmla="*/ 1054420 w 2501083"/>
                <a:gd name="connsiteY46" fmla="*/ 823415 h 1382973"/>
                <a:gd name="connsiteX47" fmla="*/ 1081716 w 2501083"/>
                <a:gd name="connsiteY47" fmla="*/ 782471 h 1382973"/>
                <a:gd name="connsiteX48" fmla="*/ 1122659 w 2501083"/>
                <a:gd name="connsiteY48" fmla="*/ 700585 h 1382973"/>
                <a:gd name="connsiteX49" fmla="*/ 1149954 w 2501083"/>
                <a:gd name="connsiteY49" fmla="*/ 605050 h 1382973"/>
                <a:gd name="connsiteX50" fmla="*/ 1177250 w 2501083"/>
                <a:gd name="connsiteY50" fmla="*/ 509516 h 1382973"/>
                <a:gd name="connsiteX51" fmla="*/ 1231841 w 2501083"/>
                <a:gd name="connsiteY51" fmla="*/ 427630 h 1382973"/>
                <a:gd name="connsiteX52" fmla="*/ 1259136 w 2501083"/>
                <a:gd name="connsiteY52" fmla="*/ 386686 h 1382973"/>
                <a:gd name="connsiteX53" fmla="*/ 1300080 w 2501083"/>
                <a:gd name="connsiteY53" fmla="*/ 304800 h 1382973"/>
                <a:gd name="connsiteX54" fmla="*/ 1286432 w 2501083"/>
                <a:gd name="connsiteY54" fmla="*/ 86436 h 1382973"/>
                <a:gd name="connsiteX55" fmla="*/ 1259136 w 2501083"/>
                <a:gd name="connsiteY55" fmla="*/ 45492 h 1382973"/>
                <a:gd name="connsiteX56" fmla="*/ 1245489 w 2501083"/>
                <a:gd name="connsiteY56" fmla="*/ 4549 h 138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501083" h="1382973">
                  <a:moveTo>
                    <a:pt x="1245489" y="4549"/>
                  </a:moveTo>
                  <a:cubicBezTo>
                    <a:pt x="1179525" y="0"/>
                    <a:pt x="989764" y="1886"/>
                    <a:pt x="863351" y="18197"/>
                  </a:cubicBezTo>
                  <a:cubicBezTo>
                    <a:pt x="844209" y="20667"/>
                    <a:pt x="834764" y="44313"/>
                    <a:pt x="822408" y="59140"/>
                  </a:cubicBezTo>
                  <a:cubicBezTo>
                    <a:pt x="780905" y="108944"/>
                    <a:pt x="810832" y="96955"/>
                    <a:pt x="754169" y="141027"/>
                  </a:cubicBezTo>
                  <a:cubicBezTo>
                    <a:pt x="728274" y="161167"/>
                    <a:pt x="672283" y="195618"/>
                    <a:pt x="672283" y="195618"/>
                  </a:cubicBezTo>
                  <a:cubicBezTo>
                    <a:pt x="599491" y="304804"/>
                    <a:pt x="695032" y="172868"/>
                    <a:pt x="604044" y="263856"/>
                  </a:cubicBezTo>
                  <a:cubicBezTo>
                    <a:pt x="513059" y="354841"/>
                    <a:pt x="644985" y="259309"/>
                    <a:pt x="535805" y="332095"/>
                  </a:cubicBezTo>
                  <a:cubicBezTo>
                    <a:pt x="438286" y="478379"/>
                    <a:pt x="590143" y="256385"/>
                    <a:pt x="467566" y="413982"/>
                  </a:cubicBezTo>
                  <a:cubicBezTo>
                    <a:pt x="447426" y="439877"/>
                    <a:pt x="439219" y="476185"/>
                    <a:pt x="412975" y="495868"/>
                  </a:cubicBezTo>
                  <a:cubicBezTo>
                    <a:pt x="394778" y="509516"/>
                    <a:pt x="374468" y="520728"/>
                    <a:pt x="358384" y="536812"/>
                  </a:cubicBezTo>
                  <a:cubicBezTo>
                    <a:pt x="276341" y="618856"/>
                    <a:pt x="421141" y="545017"/>
                    <a:pt x="249202" y="659642"/>
                  </a:cubicBezTo>
                  <a:cubicBezTo>
                    <a:pt x="225953" y="675141"/>
                    <a:pt x="170597" y="710951"/>
                    <a:pt x="153668" y="727880"/>
                  </a:cubicBezTo>
                  <a:cubicBezTo>
                    <a:pt x="137584" y="743964"/>
                    <a:pt x="127527" y="765201"/>
                    <a:pt x="112724" y="782471"/>
                  </a:cubicBezTo>
                  <a:cubicBezTo>
                    <a:pt x="77694" y="823340"/>
                    <a:pt x="72959" y="822630"/>
                    <a:pt x="30838" y="850710"/>
                  </a:cubicBezTo>
                  <a:cubicBezTo>
                    <a:pt x="21739" y="868907"/>
                    <a:pt x="4671" y="884987"/>
                    <a:pt x="3542" y="905301"/>
                  </a:cubicBezTo>
                  <a:cubicBezTo>
                    <a:pt x="0" y="969055"/>
                    <a:pt x="9729" y="1032955"/>
                    <a:pt x="17190" y="1096370"/>
                  </a:cubicBezTo>
                  <a:cubicBezTo>
                    <a:pt x="21354" y="1131763"/>
                    <a:pt x="48575" y="1168698"/>
                    <a:pt x="71781" y="1191904"/>
                  </a:cubicBezTo>
                  <a:cubicBezTo>
                    <a:pt x="83379" y="1203502"/>
                    <a:pt x="96338" y="1218466"/>
                    <a:pt x="112724" y="1219200"/>
                  </a:cubicBezTo>
                  <a:cubicBezTo>
                    <a:pt x="403620" y="1232225"/>
                    <a:pt x="695029" y="1228299"/>
                    <a:pt x="986181" y="1232848"/>
                  </a:cubicBezTo>
                  <a:cubicBezTo>
                    <a:pt x="1022575" y="1241946"/>
                    <a:pt x="1061810" y="1243366"/>
                    <a:pt x="1095363" y="1260143"/>
                  </a:cubicBezTo>
                  <a:cubicBezTo>
                    <a:pt x="1113560" y="1269242"/>
                    <a:pt x="1132290" y="1277345"/>
                    <a:pt x="1149954" y="1287439"/>
                  </a:cubicBezTo>
                  <a:cubicBezTo>
                    <a:pt x="1164196" y="1295577"/>
                    <a:pt x="1175822" y="1308273"/>
                    <a:pt x="1190898" y="1314734"/>
                  </a:cubicBezTo>
                  <a:cubicBezTo>
                    <a:pt x="1249168" y="1339707"/>
                    <a:pt x="1425124" y="1341213"/>
                    <a:pt x="1436557" y="1342030"/>
                  </a:cubicBezTo>
                  <a:cubicBezTo>
                    <a:pt x="1463853" y="1346579"/>
                    <a:pt x="1491431" y="1349674"/>
                    <a:pt x="1518444" y="1355677"/>
                  </a:cubicBezTo>
                  <a:cubicBezTo>
                    <a:pt x="1532487" y="1358798"/>
                    <a:pt x="1545280" y="1366504"/>
                    <a:pt x="1559387" y="1369325"/>
                  </a:cubicBezTo>
                  <a:cubicBezTo>
                    <a:pt x="1590931" y="1375634"/>
                    <a:pt x="1623077" y="1378424"/>
                    <a:pt x="1654922" y="1382973"/>
                  </a:cubicBezTo>
                  <a:lnTo>
                    <a:pt x="2378253" y="1369325"/>
                  </a:lnTo>
                  <a:cubicBezTo>
                    <a:pt x="2392630" y="1368812"/>
                    <a:pt x="2407226" y="1363657"/>
                    <a:pt x="2419196" y="1355677"/>
                  </a:cubicBezTo>
                  <a:cubicBezTo>
                    <a:pt x="2447709" y="1336668"/>
                    <a:pt x="2482163" y="1285369"/>
                    <a:pt x="2501083" y="1260143"/>
                  </a:cubicBezTo>
                  <a:cubicBezTo>
                    <a:pt x="2496534" y="1223749"/>
                    <a:pt x="2499969" y="1185430"/>
                    <a:pt x="2487435" y="1150961"/>
                  </a:cubicBezTo>
                  <a:cubicBezTo>
                    <a:pt x="2480839" y="1132822"/>
                    <a:pt x="2458848" y="1124845"/>
                    <a:pt x="2446492" y="1110018"/>
                  </a:cubicBezTo>
                  <a:cubicBezTo>
                    <a:pt x="2388263" y="1040143"/>
                    <a:pt x="2461021" y="1083016"/>
                    <a:pt x="2337310" y="1041779"/>
                  </a:cubicBezTo>
                  <a:lnTo>
                    <a:pt x="2214480" y="1000836"/>
                  </a:lnTo>
                  <a:cubicBezTo>
                    <a:pt x="2196283" y="996287"/>
                    <a:pt x="2177855" y="992578"/>
                    <a:pt x="2159889" y="987188"/>
                  </a:cubicBezTo>
                  <a:cubicBezTo>
                    <a:pt x="2132330" y="978920"/>
                    <a:pt x="2106383" y="964622"/>
                    <a:pt x="2078002" y="959892"/>
                  </a:cubicBezTo>
                  <a:lnTo>
                    <a:pt x="1996116" y="946245"/>
                  </a:lnTo>
                  <a:cubicBezTo>
                    <a:pt x="1927877" y="950794"/>
                    <a:pt x="1859414" y="952733"/>
                    <a:pt x="1791399" y="959892"/>
                  </a:cubicBezTo>
                  <a:cubicBezTo>
                    <a:pt x="1772745" y="961856"/>
                    <a:pt x="1753585" y="965152"/>
                    <a:pt x="1736808" y="973540"/>
                  </a:cubicBezTo>
                  <a:cubicBezTo>
                    <a:pt x="1707466" y="988211"/>
                    <a:pt x="1682217" y="1009934"/>
                    <a:pt x="1654922" y="1028131"/>
                  </a:cubicBezTo>
                  <a:cubicBezTo>
                    <a:pt x="1641274" y="1037230"/>
                    <a:pt x="1630062" y="1052210"/>
                    <a:pt x="1613978" y="1055427"/>
                  </a:cubicBezTo>
                  <a:lnTo>
                    <a:pt x="1545739" y="1069074"/>
                  </a:lnTo>
                  <a:cubicBezTo>
                    <a:pt x="1518444" y="1087271"/>
                    <a:pt x="1490097" y="1103982"/>
                    <a:pt x="1463853" y="1123665"/>
                  </a:cubicBezTo>
                  <a:cubicBezTo>
                    <a:pt x="1445656" y="1137313"/>
                    <a:pt x="1429607" y="1154437"/>
                    <a:pt x="1409262" y="1164609"/>
                  </a:cubicBezTo>
                  <a:cubicBezTo>
                    <a:pt x="1392485" y="1172997"/>
                    <a:pt x="1372868" y="1173707"/>
                    <a:pt x="1354671" y="1178256"/>
                  </a:cubicBezTo>
                  <a:cubicBezTo>
                    <a:pt x="1234328" y="1171923"/>
                    <a:pt x="1121281" y="1223957"/>
                    <a:pt x="1054420" y="1123665"/>
                  </a:cubicBezTo>
                  <a:cubicBezTo>
                    <a:pt x="1046440" y="1111695"/>
                    <a:pt x="1045321" y="1096370"/>
                    <a:pt x="1040772" y="1082722"/>
                  </a:cubicBezTo>
                  <a:cubicBezTo>
                    <a:pt x="1045321" y="996286"/>
                    <a:pt x="1042725" y="909177"/>
                    <a:pt x="1054420" y="823415"/>
                  </a:cubicBezTo>
                  <a:cubicBezTo>
                    <a:pt x="1056636" y="807163"/>
                    <a:pt x="1074380" y="797142"/>
                    <a:pt x="1081716" y="782471"/>
                  </a:cubicBezTo>
                  <a:cubicBezTo>
                    <a:pt x="1138217" y="669467"/>
                    <a:pt x="1044435" y="817918"/>
                    <a:pt x="1122659" y="700585"/>
                  </a:cubicBezTo>
                  <a:cubicBezTo>
                    <a:pt x="1165325" y="529926"/>
                    <a:pt x="1110796" y="742105"/>
                    <a:pt x="1149954" y="605050"/>
                  </a:cubicBezTo>
                  <a:cubicBezTo>
                    <a:pt x="1154111" y="590500"/>
                    <a:pt x="1167626" y="526840"/>
                    <a:pt x="1177250" y="509516"/>
                  </a:cubicBezTo>
                  <a:cubicBezTo>
                    <a:pt x="1193182" y="480839"/>
                    <a:pt x="1213644" y="454925"/>
                    <a:pt x="1231841" y="427630"/>
                  </a:cubicBezTo>
                  <a:cubicBezTo>
                    <a:pt x="1240940" y="413982"/>
                    <a:pt x="1253949" y="402247"/>
                    <a:pt x="1259136" y="386686"/>
                  </a:cubicBezTo>
                  <a:cubicBezTo>
                    <a:pt x="1277971" y="330182"/>
                    <a:pt x="1264804" y="357713"/>
                    <a:pt x="1300080" y="304800"/>
                  </a:cubicBezTo>
                  <a:cubicBezTo>
                    <a:pt x="1295531" y="232012"/>
                    <a:pt x="1297807" y="158474"/>
                    <a:pt x="1286432" y="86436"/>
                  </a:cubicBezTo>
                  <a:cubicBezTo>
                    <a:pt x="1283874" y="70234"/>
                    <a:pt x="1270735" y="57091"/>
                    <a:pt x="1259136" y="45492"/>
                  </a:cubicBezTo>
                  <a:cubicBezTo>
                    <a:pt x="1214408" y="764"/>
                    <a:pt x="1311453" y="9098"/>
                    <a:pt x="1245489" y="4549"/>
                  </a:cubicBezTo>
                  <a:close/>
                </a:path>
              </a:pathLst>
            </a:custGeom>
            <a:noFill/>
            <a:ln w="381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3857620" y="1304496"/>
              <a:ext cx="2786082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</a:rPr>
                <a:t>Formação</a:t>
              </a:r>
              <a:r>
                <a:rPr lang="en-US" sz="1600" dirty="0" smtClean="0">
                  <a:solidFill>
                    <a:prstClr val="white"/>
                  </a:solidFill>
                </a:rPr>
                <a:t> de P – Ca, Fe e/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ou</a:t>
              </a:r>
              <a:r>
                <a:rPr lang="en-US" sz="1600" dirty="0" smtClean="0">
                  <a:solidFill>
                    <a:prstClr val="white"/>
                  </a:solidFill>
                </a:rPr>
                <a:t> Al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329" name="TextBox 328"/>
          <p:cNvSpPr txBox="1"/>
          <p:nvPr/>
        </p:nvSpPr>
        <p:spPr>
          <a:xfrm>
            <a:off x="2416310" y="6076774"/>
            <a:ext cx="4514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</a:rPr>
              <a:t>3) </a:t>
            </a:r>
            <a:r>
              <a:rPr lang="en-US" sz="1600" b="1" dirty="0" err="1" smtClean="0">
                <a:solidFill>
                  <a:srgbClr val="FFFF00"/>
                </a:solidFill>
              </a:rPr>
              <a:t>Estável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dentro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da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estrutura</a:t>
            </a:r>
            <a:r>
              <a:rPr lang="en-US" sz="1600" b="1" dirty="0" smtClean="0">
                <a:solidFill>
                  <a:srgbClr val="FFFF00"/>
                </a:solidFill>
              </a:rPr>
              <a:t> de </a:t>
            </a:r>
            <a:r>
              <a:rPr lang="en-US" sz="1600" b="1" dirty="0" err="1" smtClean="0">
                <a:solidFill>
                  <a:srgbClr val="FFFF00"/>
                </a:solidFill>
              </a:rPr>
              <a:t>certas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particulas</a:t>
            </a:r>
            <a:endParaRPr lang="en-US" sz="1600" b="1" u="sng" dirty="0">
              <a:solidFill>
                <a:srgbClr val="FFFF00"/>
              </a:solidFill>
            </a:endParaRPr>
          </a:p>
        </p:txBody>
      </p:sp>
      <p:grpSp>
        <p:nvGrpSpPr>
          <p:cNvPr id="121" name="Group 415"/>
          <p:cNvGrpSpPr/>
          <p:nvPr/>
        </p:nvGrpSpPr>
        <p:grpSpPr>
          <a:xfrm>
            <a:off x="275540" y="1122606"/>
            <a:ext cx="6783820" cy="3377964"/>
            <a:chOff x="275540" y="1122606"/>
            <a:chExt cx="6783820" cy="3377964"/>
          </a:xfrm>
        </p:grpSpPr>
        <p:grpSp>
          <p:nvGrpSpPr>
            <p:cNvPr id="122" name="Group 374"/>
            <p:cNvGrpSpPr/>
            <p:nvPr/>
          </p:nvGrpSpPr>
          <p:grpSpPr>
            <a:xfrm>
              <a:off x="275540" y="1122606"/>
              <a:ext cx="6783820" cy="3377964"/>
              <a:chOff x="285720" y="1110368"/>
              <a:chExt cx="6783820" cy="3377964"/>
            </a:xfrm>
          </p:grpSpPr>
          <p:grpSp>
            <p:nvGrpSpPr>
              <p:cNvPr id="124" name="Group 355"/>
              <p:cNvGrpSpPr/>
              <p:nvPr/>
            </p:nvGrpSpPr>
            <p:grpSpPr>
              <a:xfrm>
                <a:off x="285720" y="2579007"/>
                <a:ext cx="6681525" cy="1909325"/>
                <a:chOff x="1266594" y="9036358"/>
                <a:chExt cx="6681525" cy="1909325"/>
              </a:xfrm>
            </p:grpSpPr>
            <p:sp>
              <p:nvSpPr>
                <p:cNvPr id="345" name="Rectangle 344"/>
                <p:cNvSpPr/>
                <p:nvPr/>
              </p:nvSpPr>
              <p:spPr>
                <a:xfrm>
                  <a:off x="5060682" y="9036358"/>
                  <a:ext cx="2857520" cy="158483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6" name="TextBox 345"/>
                <p:cNvSpPr txBox="1"/>
                <p:nvPr/>
              </p:nvSpPr>
              <p:spPr>
                <a:xfrm>
                  <a:off x="5475242" y="9635128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Al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3+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47" name="TextBox 346"/>
                <p:cNvSpPr txBox="1"/>
                <p:nvPr/>
              </p:nvSpPr>
              <p:spPr>
                <a:xfrm>
                  <a:off x="5260928" y="9264740"/>
                  <a:ext cx="447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err="1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Cl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-</a:t>
                  </a:r>
                  <a:endParaRPr lang="en-US" sz="1600" b="1" baseline="30000" dirty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48" name="TextBox 347"/>
                <p:cNvSpPr txBox="1"/>
                <p:nvPr/>
              </p:nvSpPr>
              <p:spPr>
                <a:xfrm>
                  <a:off x="6689688" y="9349376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49" name="TextBox 348"/>
                <p:cNvSpPr txBox="1"/>
                <p:nvPr/>
              </p:nvSpPr>
              <p:spPr>
                <a:xfrm>
                  <a:off x="6832564" y="9764806"/>
                  <a:ext cx="5964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50" name="TextBox 349"/>
                <p:cNvSpPr txBox="1"/>
                <p:nvPr/>
              </p:nvSpPr>
              <p:spPr>
                <a:xfrm>
                  <a:off x="5975308" y="10135194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51" name="TextBox 350"/>
                <p:cNvSpPr txBox="1"/>
                <p:nvPr/>
              </p:nvSpPr>
              <p:spPr>
                <a:xfrm>
                  <a:off x="1266594" y="10607129"/>
                  <a:ext cx="928694" cy="33855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prstClr val="white"/>
                      </a:solidFill>
                    </a:rPr>
                    <a:t>H</a:t>
                  </a:r>
                  <a:r>
                    <a:rPr lang="en-US" sz="1600" b="1" baseline="-25000" dirty="0" smtClean="0">
                      <a:solidFill>
                        <a:prstClr val="white"/>
                      </a:solidFill>
                    </a:rPr>
                    <a:t>2</a:t>
                  </a:r>
                  <a:r>
                    <a:rPr lang="en-US" sz="1600" b="1" dirty="0" smtClean="0">
                      <a:solidFill>
                        <a:prstClr val="white"/>
                      </a:solidFill>
                    </a:rPr>
                    <a:t>PO</a:t>
                  </a:r>
                  <a:r>
                    <a:rPr lang="en-US" sz="1600" b="1" baseline="30000" dirty="0" smtClean="0">
                      <a:solidFill>
                        <a:prstClr val="white"/>
                      </a:solidFill>
                    </a:rPr>
                    <a:t>-</a:t>
                  </a:r>
                  <a:r>
                    <a:rPr lang="en-US" sz="1600" b="1" baseline="-25000" dirty="0" smtClean="0">
                      <a:solidFill>
                        <a:prstClr val="white"/>
                      </a:solidFill>
                    </a:rPr>
                    <a:t>4</a:t>
                  </a:r>
                  <a:endParaRPr lang="en-US" sz="1600" b="1" baseline="-25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2" name="TextBox 351"/>
                <p:cNvSpPr txBox="1"/>
                <p:nvPr/>
              </p:nvSpPr>
              <p:spPr>
                <a:xfrm>
                  <a:off x="6904002" y="10206632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Ca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2+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53" name="TextBox 352"/>
                <p:cNvSpPr txBox="1"/>
                <p:nvPr/>
              </p:nvSpPr>
              <p:spPr>
                <a:xfrm>
                  <a:off x="5832432" y="9264740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Fe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3+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54" name="TextBox 353"/>
                <p:cNvSpPr txBox="1"/>
                <p:nvPr/>
              </p:nvSpPr>
              <p:spPr>
                <a:xfrm>
                  <a:off x="7118316" y="9479054"/>
                  <a:ext cx="8298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SO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2</a:t>
                  </a:r>
                  <a:r>
                    <a:rPr lang="en-US" sz="1600" b="1" baseline="-25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4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-</a:t>
                  </a:r>
                  <a:endParaRPr lang="en-US" sz="1600" b="1" baseline="30000" dirty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55" name="TextBox 354"/>
                <p:cNvSpPr txBox="1"/>
                <p:nvPr/>
              </p:nvSpPr>
              <p:spPr>
                <a:xfrm>
                  <a:off x="6315652" y="9706566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K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374" name="Rectangle 373"/>
              <p:cNvSpPr/>
              <p:nvPr/>
            </p:nvSpPr>
            <p:spPr>
              <a:xfrm>
                <a:off x="3241122" y="1110368"/>
                <a:ext cx="3828418" cy="129163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78" name="Straight Arrow Connector 377"/>
            <p:cNvCxnSpPr/>
            <p:nvPr/>
          </p:nvCxnSpPr>
          <p:spPr>
            <a:xfrm rot="10800000" flipV="1">
              <a:off x="2215645" y="3894180"/>
              <a:ext cx="2057205" cy="25376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416"/>
          <p:cNvGrpSpPr/>
          <p:nvPr/>
        </p:nvGrpSpPr>
        <p:grpSpPr>
          <a:xfrm>
            <a:off x="2199380" y="1357298"/>
            <a:ext cx="5022166" cy="5210770"/>
            <a:chOff x="2185312" y="1357298"/>
            <a:chExt cx="5022166" cy="5210770"/>
          </a:xfrm>
        </p:grpSpPr>
        <p:grpSp>
          <p:nvGrpSpPr>
            <p:cNvPr id="127" name="Group 385"/>
            <p:cNvGrpSpPr/>
            <p:nvPr/>
          </p:nvGrpSpPr>
          <p:grpSpPr>
            <a:xfrm>
              <a:off x="2185312" y="2571744"/>
              <a:ext cx="5022166" cy="3996324"/>
              <a:chOff x="2194560" y="2587356"/>
              <a:chExt cx="5022166" cy="3996324"/>
            </a:xfrm>
          </p:grpSpPr>
          <p:sp>
            <p:nvSpPr>
              <p:cNvPr id="382" name="Rectangle 381"/>
              <p:cNvSpPr/>
              <p:nvPr/>
            </p:nvSpPr>
            <p:spPr>
              <a:xfrm>
                <a:off x="2194560" y="4262510"/>
                <a:ext cx="5022166" cy="232117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2" name="Group 361"/>
              <p:cNvGrpSpPr/>
              <p:nvPr/>
            </p:nvGrpSpPr>
            <p:grpSpPr>
              <a:xfrm>
                <a:off x="4032608" y="2587356"/>
                <a:ext cx="2942577" cy="1584834"/>
                <a:chOff x="5005542" y="9050426"/>
                <a:chExt cx="2942577" cy="1584834"/>
              </a:xfrm>
            </p:grpSpPr>
            <p:sp>
              <p:nvSpPr>
                <p:cNvPr id="363" name="Rectangle 362"/>
                <p:cNvSpPr/>
                <p:nvPr/>
              </p:nvSpPr>
              <p:spPr>
                <a:xfrm>
                  <a:off x="5005542" y="9050426"/>
                  <a:ext cx="2898592" cy="158483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4" name="TextBox 363"/>
                <p:cNvSpPr txBox="1"/>
                <p:nvPr/>
              </p:nvSpPr>
              <p:spPr>
                <a:xfrm>
                  <a:off x="5475242" y="9635128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Al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3+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65" name="TextBox 364"/>
                <p:cNvSpPr txBox="1"/>
                <p:nvPr/>
              </p:nvSpPr>
              <p:spPr>
                <a:xfrm>
                  <a:off x="5260928" y="9264740"/>
                  <a:ext cx="447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err="1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Cl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-</a:t>
                  </a:r>
                  <a:endParaRPr lang="en-US" sz="1600" b="1" baseline="30000" dirty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66" name="TextBox 365"/>
                <p:cNvSpPr txBox="1"/>
                <p:nvPr/>
              </p:nvSpPr>
              <p:spPr>
                <a:xfrm>
                  <a:off x="6689688" y="9349376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67" name="TextBox 366"/>
                <p:cNvSpPr txBox="1"/>
                <p:nvPr/>
              </p:nvSpPr>
              <p:spPr>
                <a:xfrm>
                  <a:off x="6832564" y="9764806"/>
                  <a:ext cx="5964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68" name="TextBox 367"/>
                <p:cNvSpPr txBox="1"/>
                <p:nvPr/>
              </p:nvSpPr>
              <p:spPr>
                <a:xfrm>
                  <a:off x="5975308" y="10135194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H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0" name="TextBox 369"/>
                <p:cNvSpPr txBox="1"/>
                <p:nvPr/>
              </p:nvSpPr>
              <p:spPr>
                <a:xfrm>
                  <a:off x="6904002" y="10206632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Ca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2+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1" name="TextBox 370"/>
                <p:cNvSpPr txBox="1"/>
                <p:nvPr/>
              </p:nvSpPr>
              <p:spPr>
                <a:xfrm>
                  <a:off x="5832432" y="9264740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Fe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3+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2" name="TextBox 371"/>
                <p:cNvSpPr txBox="1"/>
                <p:nvPr/>
              </p:nvSpPr>
              <p:spPr>
                <a:xfrm>
                  <a:off x="7118316" y="9479054"/>
                  <a:ext cx="8298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SO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2</a:t>
                  </a:r>
                  <a:r>
                    <a:rPr lang="en-US" sz="1600" b="1" baseline="-25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4</a:t>
                  </a:r>
                  <a:r>
                    <a:rPr lang="en-US" sz="1600" b="1" baseline="30000" dirty="0" smtClean="0">
                      <a:solidFill>
                        <a:prstClr val="white">
                          <a:lumMod val="95000"/>
                        </a:prstClr>
                      </a:solidFill>
                      <a:latin typeface="Arial" pitchFamily="34" charset="0"/>
                    </a:rPr>
                    <a:t>-</a:t>
                  </a:r>
                  <a:endParaRPr lang="en-US" sz="1600" b="1" baseline="30000" dirty="0">
                    <a:solidFill>
                      <a:prstClr val="white">
                        <a:lumMod val="95000"/>
                      </a:prst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315652" y="9706566"/>
                  <a:ext cx="642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K</a:t>
                  </a:r>
                  <a:r>
                    <a:rPr lang="en-US" sz="1600" b="1" baseline="3000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+</a:t>
                  </a:r>
                  <a:endParaRPr lang="en-US" sz="1600" b="1" baseline="3000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385" name="Rectangle 384"/>
              <p:cNvSpPr/>
              <p:nvPr/>
            </p:nvSpPr>
            <p:spPr>
              <a:xfrm>
                <a:off x="2197633" y="3663971"/>
                <a:ext cx="1826622" cy="64294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7" name="TextBox 386"/>
            <p:cNvSpPr txBox="1"/>
            <p:nvPr/>
          </p:nvSpPr>
          <p:spPr>
            <a:xfrm>
              <a:off x="4071934" y="1357298"/>
              <a:ext cx="2786082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</a:rPr>
                <a:t>Formação</a:t>
              </a:r>
              <a:r>
                <a:rPr lang="en-US" sz="1600" dirty="0" smtClean="0">
                  <a:solidFill>
                    <a:prstClr val="white"/>
                  </a:solidFill>
                </a:rPr>
                <a:t> de P – Ca, Fe e/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ou</a:t>
              </a:r>
              <a:r>
                <a:rPr lang="en-US" sz="1600" dirty="0" smtClean="0">
                  <a:solidFill>
                    <a:prstClr val="white"/>
                  </a:solidFill>
                </a:rPr>
                <a:t> Al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422" name="Rectangle 421"/>
          <p:cNvSpPr/>
          <p:nvPr/>
        </p:nvSpPr>
        <p:spPr>
          <a:xfrm>
            <a:off x="2214546" y="4500570"/>
            <a:ext cx="4857784" cy="19275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2214546" y="4604292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srgbClr val="FFFF00"/>
                </a:solidFill>
                <a:latin typeface="Arial" pitchFamily="34" charset="0"/>
              </a:rPr>
              <a:t>CONSEQÜÊNCIAS:</a:t>
            </a:r>
            <a:endParaRPr lang="en-US" sz="16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214546" y="5500702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FFFF00"/>
                </a:solidFill>
                <a:latin typeface="Arial" pitchFamily="34" charset="0"/>
              </a:rPr>
              <a:t>Transporte</a:t>
            </a: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Arial" pitchFamily="34" charset="0"/>
              </a:rPr>
              <a:t>até</a:t>
            </a: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Arial" pitchFamily="34" charset="0"/>
              </a:rPr>
              <a:t>superfície</a:t>
            </a: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Arial" pitchFamily="34" charset="0"/>
              </a:rPr>
              <a:t>da</a:t>
            </a: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Arial" pitchFamily="34" charset="0"/>
              </a:rPr>
              <a:t>raiz</a:t>
            </a: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Arial" pitchFamily="34" charset="0"/>
              </a:rPr>
              <a:t>por</a:t>
            </a: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Arial" pitchFamily="34" charset="0"/>
              </a:rPr>
              <a:t>difusão</a:t>
            </a:r>
            <a:endParaRPr lang="en-US" sz="1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495621" name="Object 3"/>
          <p:cNvGraphicFramePr>
            <a:graphicFrameLocks noChangeAspect="1"/>
          </p:cNvGraphicFramePr>
          <p:nvPr/>
        </p:nvGraphicFramePr>
        <p:xfrm>
          <a:off x="7578772" y="5534045"/>
          <a:ext cx="1311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4" name="CorelDRAW" r:id="rId6" imgW="3688560" imgH="2116440" progId="">
                  <p:embed/>
                </p:oleObj>
              </mc:Choice>
              <mc:Fallback>
                <p:oleObj name="CorelDRAW" r:id="rId6" imgW="3688560" imgH="2116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772" y="5534045"/>
                        <a:ext cx="13112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4" name="Group 428"/>
          <p:cNvGrpSpPr/>
          <p:nvPr/>
        </p:nvGrpSpPr>
        <p:grpSpPr>
          <a:xfrm>
            <a:off x="2214546" y="5059932"/>
            <a:ext cx="4714908" cy="345494"/>
            <a:chOff x="2214546" y="5059932"/>
            <a:chExt cx="4714908" cy="345494"/>
          </a:xfrm>
        </p:grpSpPr>
        <p:sp>
          <p:nvSpPr>
            <p:cNvPr id="419" name="TextBox 418"/>
            <p:cNvSpPr txBox="1"/>
            <p:nvPr/>
          </p:nvSpPr>
          <p:spPr>
            <a:xfrm>
              <a:off x="2214546" y="5059932"/>
              <a:ext cx="4714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00"/>
                  </a:solidFill>
                  <a:latin typeface="Arial" pitchFamily="34" charset="0"/>
                </a:rPr>
                <a:t>[ P ] </a:t>
              </a:r>
              <a:r>
                <a:rPr lang="en-US" sz="1600" b="1" dirty="0" err="1" smtClean="0">
                  <a:solidFill>
                    <a:srgbClr val="FFFF00"/>
                  </a:solidFill>
                  <a:latin typeface="Arial" pitchFamily="34" charset="0"/>
                </a:rPr>
                <a:t>na</a:t>
              </a:r>
              <a:r>
                <a:rPr lang="en-US" sz="1600" b="1" dirty="0" smtClean="0">
                  <a:solidFill>
                    <a:srgbClr val="FFFF00"/>
                  </a:solidFill>
                  <a:latin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FFFF00"/>
                  </a:solidFill>
                  <a:latin typeface="Arial" pitchFamily="34" charset="0"/>
                </a:rPr>
                <a:t>solução</a:t>
              </a:r>
              <a:endParaRPr lang="en-US" sz="1600" b="1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grpSp>
          <p:nvGrpSpPr>
            <p:cNvPr id="136" name="Group 424"/>
            <p:cNvGrpSpPr/>
            <p:nvPr/>
          </p:nvGrpSpPr>
          <p:grpSpPr>
            <a:xfrm>
              <a:off x="3551411" y="5140420"/>
              <a:ext cx="234787" cy="265006"/>
              <a:chOff x="3551411" y="5140420"/>
              <a:chExt cx="234787" cy="265006"/>
            </a:xfrm>
          </p:grpSpPr>
          <p:sp>
            <p:nvSpPr>
              <p:cNvPr id="423" name="Right Arrow 422"/>
              <p:cNvSpPr/>
              <p:nvPr/>
            </p:nvSpPr>
            <p:spPr>
              <a:xfrm rot="5400000" flipV="1">
                <a:off x="3602981" y="5222209"/>
                <a:ext cx="264992" cy="1014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4" name="Right Arrow 423"/>
              <p:cNvSpPr/>
              <p:nvPr/>
            </p:nvSpPr>
            <p:spPr>
              <a:xfrm rot="5400000" flipV="1">
                <a:off x="3469636" y="5222195"/>
                <a:ext cx="264992" cy="1014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7" name="Group 429"/>
          <p:cNvGrpSpPr/>
          <p:nvPr/>
        </p:nvGrpSpPr>
        <p:grpSpPr>
          <a:xfrm>
            <a:off x="2214546" y="5988626"/>
            <a:ext cx="4714908" cy="338554"/>
            <a:chOff x="2214546" y="5988626"/>
            <a:chExt cx="4714908" cy="338554"/>
          </a:xfrm>
        </p:grpSpPr>
        <p:sp>
          <p:nvSpPr>
            <p:cNvPr id="421" name="TextBox 420"/>
            <p:cNvSpPr txBox="1"/>
            <p:nvPr/>
          </p:nvSpPr>
          <p:spPr>
            <a:xfrm>
              <a:off x="2214546" y="5988626"/>
              <a:ext cx="4714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u="sng" dirty="0" err="1" smtClean="0">
                  <a:solidFill>
                    <a:srgbClr val="FFFF00"/>
                  </a:solidFill>
                  <a:latin typeface="Arial" pitchFamily="34" charset="0"/>
                </a:rPr>
                <a:t>Disponibilidade</a:t>
              </a:r>
              <a:r>
                <a:rPr lang="en-US" sz="1600" b="1" dirty="0" smtClean="0">
                  <a:solidFill>
                    <a:srgbClr val="FFFF00"/>
                  </a:solidFill>
                  <a:latin typeface="Arial" pitchFamily="34" charset="0"/>
                </a:rPr>
                <a:t> de P </a:t>
              </a:r>
              <a:r>
                <a:rPr lang="en-US" sz="1600" b="1" dirty="0" err="1" smtClean="0">
                  <a:solidFill>
                    <a:srgbClr val="FFFF00"/>
                  </a:solidFill>
                  <a:latin typeface="Arial" pitchFamily="34" charset="0"/>
                </a:rPr>
                <a:t>às</a:t>
              </a:r>
              <a:r>
                <a:rPr lang="en-US" sz="1600" b="1" dirty="0" smtClean="0">
                  <a:solidFill>
                    <a:srgbClr val="FFFF00"/>
                  </a:solidFill>
                  <a:latin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FFFF00"/>
                  </a:solidFill>
                  <a:latin typeface="Arial" pitchFamily="34" charset="0"/>
                </a:rPr>
                <a:t>plantas</a:t>
              </a:r>
              <a:endParaRPr lang="en-US" sz="1600" b="1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grpSp>
          <p:nvGrpSpPr>
            <p:cNvPr id="142" name="Group 425"/>
            <p:cNvGrpSpPr/>
            <p:nvPr/>
          </p:nvGrpSpPr>
          <p:grpSpPr>
            <a:xfrm>
              <a:off x="2689404" y="6030994"/>
              <a:ext cx="234787" cy="265006"/>
              <a:chOff x="3551411" y="5140420"/>
              <a:chExt cx="234787" cy="265006"/>
            </a:xfrm>
          </p:grpSpPr>
          <p:sp>
            <p:nvSpPr>
              <p:cNvPr id="427" name="Right Arrow 426"/>
              <p:cNvSpPr/>
              <p:nvPr/>
            </p:nvSpPr>
            <p:spPr>
              <a:xfrm rot="5400000" flipV="1">
                <a:off x="3602981" y="5222209"/>
                <a:ext cx="264992" cy="1014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u="sng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8" name="Right Arrow 427"/>
              <p:cNvSpPr/>
              <p:nvPr/>
            </p:nvSpPr>
            <p:spPr>
              <a:xfrm rot="5400000" flipV="1">
                <a:off x="3469636" y="5222195"/>
                <a:ext cx="264992" cy="1014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u="sng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9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301" grpId="0"/>
      <p:bldP spid="333" grpId="0"/>
      <p:bldP spid="329" grpId="0"/>
      <p:bldP spid="422" grpId="0" animBg="1"/>
      <p:bldP spid="418" grpId="0"/>
      <p:bldP spid="4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8"/>
          <p:cNvSpPr txBox="1">
            <a:spLocks noChangeArrowheads="1"/>
          </p:cNvSpPr>
          <p:nvPr/>
        </p:nvSpPr>
        <p:spPr bwMode="auto">
          <a:xfrm>
            <a:off x="0" y="109538"/>
            <a:ext cx="91440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</a:rPr>
              <a:t>Fatores que interferem na adsorção</a:t>
            </a:r>
            <a:endParaRPr lang="pt-BR" sz="4600" b="1" dirty="0">
              <a:solidFill>
                <a:schemeClr val="bg1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 dirty="0">
                <a:solidFill>
                  <a:srgbClr val="FF0000"/>
                </a:solidFill>
              </a:rPr>
              <a:t>	</a:t>
            </a:r>
            <a:r>
              <a:rPr lang="pt-BR" sz="2800" dirty="0" err="1">
                <a:solidFill>
                  <a:srgbClr val="3333CC"/>
                </a:solidFill>
              </a:rPr>
              <a:t>c</a:t>
            </a:r>
            <a:r>
              <a:rPr lang="pt-BR" sz="2800" dirty="0">
                <a:solidFill>
                  <a:srgbClr val="3333CC"/>
                </a:solidFill>
              </a:rPr>
              <a:t>) Teor e natureza da argila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dirty="0">
                <a:solidFill>
                  <a:srgbClr val="FF6600"/>
                </a:solidFill>
              </a:rPr>
              <a:t>	Maior teor de argila </a:t>
            </a:r>
            <a:r>
              <a:rPr lang="pt-BR" sz="2800" dirty="0">
                <a:solidFill>
                  <a:srgbClr val="FF6600"/>
                </a:solidFill>
                <a:cs typeface="Times New Roman" charset="0"/>
              </a:rPr>
              <a:t>→ Maior adsorção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dirty="0">
                <a:solidFill>
                  <a:srgbClr val="FF6600"/>
                </a:solidFill>
                <a:cs typeface="Times New Roman" charset="0"/>
              </a:rPr>
              <a:t>	Óxidos de Fe e Al &gt; Minerais argila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dirty="0">
                <a:solidFill>
                  <a:srgbClr val="FF6600"/>
                </a:solidFill>
                <a:cs typeface="Times New Roman" charset="0"/>
              </a:rPr>
              <a:t>	Matéria Orgânica não adsorve </a:t>
            </a:r>
            <a:r>
              <a:rPr lang="pt-BR" sz="2800" dirty="0" err="1">
                <a:solidFill>
                  <a:srgbClr val="FF6600"/>
                </a:solidFill>
                <a:cs typeface="Times New Roman" charset="0"/>
              </a:rPr>
              <a:t>P</a:t>
            </a:r>
            <a:endParaRPr lang="pt-BR" sz="2800" dirty="0">
              <a:solidFill>
                <a:srgbClr val="FF66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dirty="0">
                <a:solidFill>
                  <a:srgbClr val="3333CC"/>
                </a:solidFill>
              </a:rPr>
              <a:t>	</a:t>
            </a:r>
            <a:r>
              <a:rPr lang="pt-BR" sz="2800" dirty="0" err="1">
                <a:solidFill>
                  <a:srgbClr val="3333CC"/>
                </a:solidFill>
              </a:rPr>
              <a:t>d</a:t>
            </a:r>
            <a:r>
              <a:rPr lang="pt-BR" sz="2800" dirty="0">
                <a:solidFill>
                  <a:srgbClr val="3333CC"/>
                </a:solidFill>
              </a:rPr>
              <a:t>) Saturação de </a:t>
            </a:r>
            <a:r>
              <a:rPr lang="pt-BR" sz="2800" dirty="0" err="1">
                <a:solidFill>
                  <a:srgbClr val="3333CC"/>
                </a:solidFill>
              </a:rPr>
              <a:t>P</a:t>
            </a:r>
            <a:r>
              <a:rPr lang="pt-BR" sz="2800" dirty="0">
                <a:solidFill>
                  <a:srgbClr val="3333CC"/>
                </a:solidFill>
              </a:rPr>
              <a:t> do solo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dirty="0">
                <a:solidFill>
                  <a:srgbClr val="3333CC"/>
                </a:solidFill>
              </a:rPr>
              <a:t>	</a:t>
            </a:r>
            <a:r>
              <a:rPr lang="pt-BR" sz="2800" dirty="0">
                <a:solidFill>
                  <a:srgbClr val="FF6600"/>
                </a:solidFill>
              </a:rPr>
              <a:t>Maior saturação → menor adsorção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dirty="0">
                <a:solidFill>
                  <a:srgbClr val="3333CC"/>
                </a:solidFill>
              </a:rPr>
              <a:t>	e) Tempo de contato com o solo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dirty="0">
                <a:solidFill>
                  <a:srgbClr val="3333CC"/>
                </a:solidFill>
              </a:rPr>
              <a:t>	</a:t>
            </a:r>
            <a:r>
              <a:rPr lang="pt-BR" sz="2800" dirty="0">
                <a:solidFill>
                  <a:srgbClr val="FF6600"/>
                </a:solidFill>
              </a:rPr>
              <a:t>Maior tempo → maior adsorção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077200" cy="4000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fr-FR">
              <a:solidFill>
                <a:srgbClr val="FF6600"/>
              </a:solidFill>
            </a:endParaRPr>
          </a:p>
        </p:txBody>
      </p:sp>
      <p:sp>
        <p:nvSpPr>
          <p:cNvPr id="15462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FF6600"/>
                </a:solidFill>
              </a:rPr>
              <a:t>	</a:t>
            </a:r>
          </a:p>
        </p:txBody>
      </p:sp>
      <p:sp>
        <p:nvSpPr>
          <p:cNvPr id="154628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26066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FF6600"/>
                </a:solidFill>
              </a:rPr>
              <a:t>	</a:t>
            </a:r>
            <a:endParaRPr lang="pt-BR" sz="3000" u="sng">
              <a:solidFill>
                <a:srgbClr val="FF6600"/>
              </a:solidFill>
              <a:sym typeface="Monotype Sorts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>
              <a:solidFill>
                <a:srgbClr val="FF6600"/>
              </a:solidFill>
              <a:sym typeface="Monotype Sorts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b="1">
              <a:solidFill>
                <a:srgbClr val="FF66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b="1">
              <a:solidFill>
                <a:srgbClr val="FF6600"/>
              </a:solidFill>
            </a:endParaRPr>
          </a:p>
        </p:txBody>
      </p:sp>
      <p:sp>
        <p:nvSpPr>
          <p:cNvPr id="154629" name="Text Box 10"/>
          <p:cNvSpPr txBox="1">
            <a:spLocks noChangeArrowheads="1"/>
          </p:cNvSpPr>
          <p:nvPr/>
        </p:nvSpPr>
        <p:spPr bwMode="auto">
          <a:xfrm>
            <a:off x="20638" y="0"/>
            <a:ext cx="9144000" cy="57181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200" b="1">
                <a:solidFill>
                  <a:srgbClr val="FF0000"/>
                </a:solidFill>
              </a:rPr>
              <a:t>	Matéria Orgânica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3333CC"/>
                </a:solidFill>
              </a:rPr>
              <a:t>A M.O. melhora a disponibilidade de P por uma série de motivos: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FF0000"/>
                </a:solidFill>
              </a:rPr>
              <a:t>a) Fonte de P (20 a 60% P total)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000000"/>
                </a:solidFill>
              </a:rPr>
              <a:t>CHON</a:t>
            </a:r>
            <a:r>
              <a:rPr lang="pt-BR" sz="2400" b="1">
                <a:solidFill>
                  <a:srgbClr val="009900"/>
                </a:solidFill>
              </a:rPr>
              <a:t>P</a:t>
            </a:r>
            <a:r>
              <a:rPr lang="pt-BR" sz="2400" b="1">
                <a:solidFill>
                  <a:srgbClr val="000000"/>
                </a:solidFill>
              </a:rPr>
              <a:t>S + O</a:t>
            </a:r>
            <a:r>
              <a:rPr lang="pt-BR" sz="2400" b="1" baseline="-25000">
                <a:solidFill>
                  <a:srgbClr val="000000"/>
                </a:solidFill>
              </a:rPr>
              <a:t>2                  </a:t>
            </a:r>
            <a:r>
              <a:rPr lang="pt-BR" sz="2400" b="1">
                <a:solidFill>
                  <a:srgbClr val="000000"/>
                </a:solidFill>
              </a:rPr>
              <a:t>H</a:t>
            </a:r>
            <a:r>
              <a:rPr lang="pt-BR" sz="2400" b="1" baseline="-25000">
                <a:solidFill>
                  <a:srgbClr val="000000"/>
                </a:solidFill>
              </a:rPr>
              <a:t>2</a:t>
            </a:r>
            <a:r>
              <a:rPr lang="pt-BR" sz="2400" b="1">
                <a:solidFill>
                  <a:srgbClr val="000000"/>
                </a:solidFill>
              </a:rPr>
              <a:t>PO</a:t>
            </a:r>
            <a:r>
              <a:rPr lang="pt-BR" sz="2400" b="1" baseline="-25000">
                <a:solidFill>
                  <a:srgbClr val="000000"/>
                </a:solidFill>
              </a:rPr>
              <a:t>4</a:t>
            </a:r>
            <a:r>
              <a:rPr lang="pt-BR" sz="2400" b="1" baseline="30000">
                <a:solidFill>
                  <a:srgbClr val="000000"/>
                </a:solidFill>
              </a:rPr>
              <a:t>-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2400" b="1">
              <a:solidFill>
                <a:srgbClr val="FF6600"/>
              </a:solidFill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B11F9B"/>
                </a:solidFill>
              </a:rPr>
              <a:t>P orgânico (ácido fítico)           </a:t>
            </a:r>
            <a:r>
              <a:rPr lang="pt-BR" sz="2400" b="1" baseline="30000">
                <a:solidFill>
                  <a:srgbClr val="FF0000"/>
                </a:solidFill>
              </a:rPr>
              <a:t>pH 6,0 a 7,0</a:t>
            </a:r>
            <a:r>
              <a:rPr lang="pt-BR" sz="2400" b="1">
                <a:solidFill>
                  <a:srgbClr val="FF0000"/>
                </a:solidFill>
              </a:rPr>
              <a:t> </a:t>
            </a:r>
            <a:r>
              <a:rPr lang="pt-BR" sz="2400" b="1">
                <a:solidFill>
                  <a:srgbClr val="B11F9B"/>
                </a:solidFill>
              </a:rPr>
              <a:t>Inositol + H</a:t>
            </a:r>
            <a:r>
              <a:rPr lang="pt-BR" sz="2400" b="1" baseline="-25000">
                <a:solidFill>
                  <a:srgbClr val="B11F9B"/>
                </a:solidFill>
              </a:rPr>
              <a:t>2</a:t>
            </a:r>
            <a:r>
              <a:rPr lang="pt-BR" sz="2400" b="1">
                <a:solidFill>
                  <a:srgbClr val="B11F9B"/>
                </a:solidFill>
              </a:rPr>
              <a:t>PO</a:t>
            </a:r>
            <a:r>
              <a:rPr lang="pt-BR" sz="2400" b="1" baseline="-25000">
                <a:solidFill>
                  <a:srgbClr val="B11F9B"/>
                </a:solidFill>
              </a:rPr>
              <a:t>4</a:t>
            </a:r>
            <a:r>
              <a:rPr lang="pt-BR" sz="2400" b="1" baseline="30000">
                <a:solidFill>
                  <a:srgbClr val="B11F9B"/>
                </a:solidFill>
              </a:rPr>
              <a:t>-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400" b="1" baseline="30000">
                <a:solidFill>
                  <a:srgbClr val="FF0000"/>
                </a:solidFill>
              </a:rPr>
              <a:t>                                                                            Temp, umidade,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400" b="1" baseline="30000">
                <a:solidFill>
                  <a:srgbClr val="FF0000"/>
                </a:solidFill>
              </a:rPr>
              <a:t>                                                                              C/P </a:t>
            </a:r>
            <a:r>
              <a:rPr lang="pt-BR" sz="2400" b="1" baseline="30000">
                <a:solidFill>
                  <a:srgbClr val="FF0000"/>
                </a:solidFill>
                <a:sym typeface="Symbol" charset="0"/>
              </a:rPr>
              <a:t></a:t>
            </a:r>
            <a:r>
              <a:rPr lang="pt-BR" sz="2400" b="1" baseline="30000">
                <a:solidFill>
                  <a:srgbClr val="FF0000"/>
                </a:solidFill>
              </a:rPr>
              <a:t> 150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B11F9B"/>
                </a:solidFill>
              </a:rPr>
              <a:t>P mineral (insolúveis)                   Micorrizas                H</a:t>
            </a:r>
            <a:r>
              <a:rPr lang="pt-BR" sz="2400" b="1" baseline="-25000">
                <a:solidFill>
                  <a:srgbClr val="B11F9B"/>
                </a:solidFill>
              </a:rPr>
              <a:t>2</a:t>
            </a:r>
            <a:r>
              <a:rPr lang="pt-BR" sz="2400" b="1">
                <a:solidFill>
                  <a:srgbClr val="B11F9B"/>
                </a:solidFill>
              </a:rPr>
              <a:t>PO</a:t>
            </a:r>
            <a:r>
              <a:rPr lang="pt-BR" sz="2400" b="1" baseline="-25000">
                <a:solidFill>
                  <a:srgbClr val="B11F9B"/>
                </a:solidFill>
              </a:rPr>
              <a:t>4</a:t>
            </a:r>
            <a:r>
              <a:rPr lang="pt-BR" sz="2400" b="1" baseline="30000">
                <a:solidFill>
                  <a:srgbClr val="B11F9B"/>
                </a:solidFill>
              </a:rPr>
              <a:t>-</a:t>
            </a:r>
          </a:p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 b="1" baseline="30000">
                <a:solidFill>
                  <a:srgbClr val="FF6600"/>
                </a:solidFill>
              </a:rPr>
              <a:t>                                                          </a:t>
            </a:r>
            <a:r>
              <a:rPr lang="pt-BR" sz="2400" b="1" baseline="30000">
                <a:solidFill>
                  <a:srgbClr val="FF0000"/>
                </a:solidFill>
              </a:rPr>
              <a:t>Imobilização</a:t>
            </a:r>
          </a:p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 b="1" baseline="30000">
                <a:solidFill>
                  <a:srgbClr val="FF0000"/>
                </a:solidFill>
              </a:rPr>
              <a:t>                                                           Transitória  </a:t>
            </a:r>
            <a:r>
              <a:rPr lang="pt-BR" sz="2400" b="1">
                <a:solidFill>
                  <a:srgbClr val="FF6600"/>
                </a:solidFill>
              </a:rPr>
              <a:t>	</a:t>
            </a:r>
          </a:p>
        </p:txBody>
      </p:sp>
      <p:sp>
        <p:nvSpPr>
          <p:cNvPr id="154630" name="Line 11"/>
          <p:cNvSpPr>
            <a:spLocks noChangeShapeType="1"/>
          </p:cNvSpPr>
          <p:nvPr/>
        </p:nvSpPr>
        <p:spPr bwMode="auto">
          <a:xfrm>
            <a:off x="4660900" y="23653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4631" name="Line 12"/>
          <p:cNvSpPr>
            <a:spLocks noChangeShapeType="1"/>
          </p:cNvSpPr>
          <p:nvPr/>
        </p:nvSpPr>
        <p:spPr bwMode="auto">
          <a:xfrm>
            <a:off x="4124325" y="3565525"/>
            <a:ext cx="198120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4632" name="Line 13"/>
          <p:cNvSpPr>
            <a:spLocks noChangeShapeType="1"/>
          </p:cNvSpPr>
          <p:nvPr/>
        </p:nvSpPr>
        <p:spPr bwMode="auto">
          <a:xfrm>
            <a:off x="3349625" y="4789488"/>
            <a:ext cx="1474788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4633" name="Line 14"/>
          <p:cNvSpPr>
            <a:spLocks noChangeShapeType="1"/>
          </p:cNvSpPr>
          <p:nvPr/>
        </p:nvSpPr>
        <p:spPr bwMode="auto">
          <a:xfrm>
            <a:off x="6565900" y="4767263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>
              <a:solidFill>
                <a:srgbClr val="FFFFFF"/>
              </a:solidFill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7620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00FF00"/>
                </a:solidFill>
              </a:rPr>
              <a:t>	</a:t>
            </a:r>
            <a:endParaRPr lang="pt-BR" sz="3000" b="1">
              <a:solidFill>
                <a:srgbClr val="FFFFFF"/>
              </a:solidFill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FFFF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762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762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FFFFFF"/>
              </a:solidFill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76200" y="0"/>
            <a:ext cx="9144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000" b="1">
                <a:solidFill>
                  <a:srgbClr val="FFFFFF"/>
                </a:solidFill>
              </a:rPr>
              <a:t>	</a:t>
            </a:r>
            <a:endParaRPr lang="pt-BR" sz="3000" u="sng">
              <a:solidFill>
                <a:srgbClr val="FFFF00"/>
              </a:solidFill>
              <a:sym typeface="Monotype Sorts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>
              <a:solidFill>
                <a:srgbClr val="FFFF00"/>
              </a:solidFill>
              <a:sym typeface="Monotype Sorts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b="1">
              <a:solidFill>
                <a:srgbClr val="00FF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BR" sz="3000" b="1">
              <a:solidFill>
                <a:srgbClr val="FFFFFF"/>
              </a:solidFill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76200" y="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FF0000"/>
                </a:solidFill>
              </a:rPr>
              <a:t>b) Formação de complexos fosfo-húmicos facilmente assimiláveis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FF0000"/>
                </a:solidFill>
              </a:rPr>
              <a:t>c) Fosfatos orgânicos são mais fracamente retidos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FF0000"/>
                </a:solidFill>
              </a:rPr>
              <a:t>d) Diminuição do contato fosfato/argila</a:t>
            </a:r>
          </a:p>
        </p:txBody>
      </p:sp>
      <p:graphicFrame>
        <p:nvGraphicFramePr>
          <p:cNvPr id="159753" name="Object 2"/>
          <p:cNvGraphicFramePr>
            <a:graphicFrameLocks noChangeAspect="1"/>
          </p:cNvGraphicFramePr>
          <p:nvPr/>
        </p:nvGraphicFramePr>
        <p:xfrm>
          <a:off x="419100" y="2306638"/>
          <a:ext cx="4322763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Feuille de calcul" r:id="rId3" imgW="3441700" imgH="3149600" progId="Excel.Sheet.8">
                  <p:embed/>
                </p:oleObj>
              </mc:Choice>
              <mc:Fallback>
                <p:oleObj name="Feuille de calcul" r:id="rId3" imgW="3441700" imgH="3149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306638"/>
                        <a:ext cx="4322763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4" name="Text Box 12"/>
          <p:cNvSpPr txBox="1">
            <a:spLocks noChangeArrowheads="1"/>
          </p:cNvSpPr>
          <p:nvPr/>
        </p:nvSpPr>
        <p:spPr bwMode="auto">
          <a:xfrm>
            <a:off x="376238" y="58039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800" b="1">
                <a:solidFill>
                  <a:srgbClr val="3333CC"/>
                </a:solidFill>
              </a:rPr>
              <a:t>Fonte: Muzilli, 1983</a:t>
            </a:r>
            <a:endParaRPr lang="pt-BR" sz="1800" b="1" u="sng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0"/>
            <a:ext cx="9144000" cy="5778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99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-152400" y="7715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009900"/>
              </a:solidFill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-152400" y="7715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sz="3000">
              <a:solidFill>
                <a:srgbClr val="009900"/>
              </a:solidFill>
              <a:sym typeface="Monotype Sorts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304800" y="298132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009900"/>
              </a:solidFill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76200" y="77152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>
              <a:solidFill>
                <a:srgbClr val="009900"/>
              </a:solidFill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-152400" y="7715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BO" b="1" u="sng">
              <a:solidFill>
                <a:srgbClr val="009900"/>
              </a:solidFill>
            </a:endParaRP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107950" y="115888"/>
            <a:ext cx="86228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3600" b="1" dirty="0" smtClean="0">
                <a:solidFill>
                  <a:srgbClr val="009900"/>
                </a:solidFill>
              </a:rPr>
              <a:t>Manejo </a:t>
            </a:r>
            <a:r>
              <a:rPr lang="pt-BR" sz="3600" b="1" dirty="0">
                <a:solidFill>
                  <a:srgbClr val="009900"/>
                </a:solidFill>
              </a:rPr>
              <a:t>do solo para manutenção do </a:t>
            </a:r>
            <a:r>
              <a:rPr lang="pt-BR" sz="3600" b="1" dirty="0" err="1">
                <a:solidFill>
                  <a:srgbClr val="009900"/>
                </a:solidFill>
              </a:rPr>
              <a:t>P</a:t>
            </a:r>
            <a:endParaRPr lang="pt-BR" sz="3600" b="1" dirty="0">
              <a:solidFill>
                <a:srgbClr val="009900"/>
              </a:solidFill>
            </a:endParaRP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306388" y="1649413"/>
            <a:ext cx="81994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2400" b="1">
                <a:solidFill>
                  <a:srgbClr val="FF0000"/>
                </a:solidFill>
              </a:rPr>
              <a:t>Calagem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2400" b="1">
                <a:solidFill>
                  <a:srgbClr val="FF0000"/>
                </a:solidFill>
              </a:rPr>
              <a:t>Adubações fosfatadas com frequência e fosfatagem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2400" b="1">
                <a:solidFill>
                  <a:srgbClr val="FF0000"/>
                </a:solidFill>
              </a:rPr>
              <a:t>Aplicar M.O.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2400" b="1">
                <a:solidFill>
                  <a:srgbClr val="FF0000"/>
                </a:solidFill>
              </a:rPr>
              <a:t>Rotação de culturas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2400" b="1">
                <a:solidFill>
                  <a:srgbClr val="FF0000"/>
                </a:solidFill>
              </a:rPr>
              <a:t>Plantio direto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2400" b="1">
                <a:solidFill>
                  <a:srgbClr val="FF0000"/>
                </a:solidFill>
              </a:rPr>
              <a:t>Estimular micorrização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2400" b="1">
                <a:solidFill>
                  <a:srgbClr val="FF0000"/>
                </a:solidFill>
              </a:rPr>
              <a:t>P solúvel x P reativo</a:t>
            </a:r>
          </a:p>
        </p:txBody>
      </p:sp>
    </p:spTree>
    <p:extLst>
      <p:ext uri="{BB962C8B-B14F-4D97-AF65-F5344CB8AC3E}">
        <p14:creationId xmlns:p14="http://schemas.microsoft.com/office/powerpoint/2010/main" val="8220171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685800"/>
            <a:ext cx="8839200" cy="5486400"/>
          </a:xfrm>
          <a:prstGeom prst="roundRect">
            <a:avLst/>
          </a:prstGeom>
          <a:solidFill>
            <a:srgbClr val="3366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3496425"/>
              </p:ext>
            </p:extLst>
          </p:nvPr>
        </p:nvGraphicFramePr>
        <p:xfrm>
          <a:off x="477838" y="704850"/>
          <a:ext cx="8188325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2" name="Worksheet" r:id="rId4" imgW="8699500" imgH="5003800" progId="Excel.Sheet.8">
                  <p:embed/>
                </p:oleObj>
              </mc:Choice>
              <mc:Fallback>
                <p:oleObj name="Worksheet" r:id="rId4" imgW="8699500" imgH="50038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704850"/>
                        <a:ext cx="8188325" cy="5448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766278" y="121920"/>
            <a:ext cx="7601208" cy="459294"/>
          </a:xfrm>
          <a:prstGeom prst="rect">
            <a:avLst/>
          </a:prstGeom>
          <a:solidFill>
            <a:srgbClr val="0000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Efeito da correção da acidez na eficiência de uso do </a:t>
            </a:r>
            <a:r>
              <a:rPr lang="pt-BR" sz="24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</a:t>
            </a:r>
            <a:endParaRPr lang="en-US" sz="2400" b="1" baseline="-25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861" y="1906621"/>
            <a:ext cx="2185261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Efici</a:t>
            </a:r>
            <a:r>
              <a:rPr lang="pt-BR" dirty="0" err="1" smtClean="0">
                <a:solidFill>
                  <a:srgbClr val="002060"/>
                </a:solidFill>
              </a:rPr>
              <a:t>ência</a:t>
            </a:r>
            <a:r>
              <a:rPr lang="pt-BR" dirty="0" smtClean="0">
                <a:solidFill>
                  <a:srgbClr val="002060"/>
                </a:solidFill>
              </a:rPr>
              <a:t> de uso:</a:t>
            </a:r>
            <a:r>
              <a:rPr lang="en-US" dirty="0" smtClean="0">
                <a:solidFill>
                  <a:srgbClr val="002060"/>
                </a:solidFill>
              </a:rPr>
              <a:t> kg gr</a:t>
            </a:r>
            <a:r>
              <a:rPr lang="pt-BR" dirty="0" err="1" smtClean="0">
                <a:solidFill>
                  <a:srgbClr val="002060"/>
                </a:solidFill>
              </a:rPr>
              <a:t>ãos</a:t>
            </a:r>
            <a:r>
              <a:rPr lang="pt-BR" dirty="0" smtClean="0">
                <a:solidFill>
                  <a:srgbClr val="002060"/>
                </a:solidFill>
              </a:rPr>
              <a:t>/kg P</a:t>
            </a:r>
            <a:r>
              <a:rPr lang="pt-BR" sz="1600" dirty="0" smtClean="0">
                <a:solidFill>
                  <a:srgbClr val="002060"/>
                </a:solidFill>
              </a:rPr>
              <a:t>2</a:t>
            </a:r>
            <a:r>
              <a:rPr lang="pt-BR" dirty="0" smtClean="0">
                <a:solidFill>
                  <a:srgbClr val="002060"/>
                </a:solidFill>
              </a:rPr>
              <a:t>O</a:t>
            </a:r>
            <a:r>
              <a:rPr lang="pt-BR" sz="1600" dirty="0" smtClean="0">
                <a:solidFill>
                  <a:srgbClr val="002060"/>
                </a:solidFill>
              </a:rPr>
              <a:t>5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49" y="2992896"/>
            <a:ext cx="480447" cy="36933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28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8149" y="4494670"/>
            <a:ext cx="480447" cy="36933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17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>
          <a:xfrm flipH="1">
            <a:off x="3448373" y="2229787"/>
            <a:ext cx="7749" cy="76310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7" descr="Imag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0"/>
            <a:ext cx="34671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27025" y="2481263"/>
            <a:ext cx="6640513" cy="1782762"/>
          </a:xfrm>
        </p:spPr>
        <p:txBody>
          <a:bodyPr/>
          <a:lstStyle/>
          <a:p>
            <a:pPr eaLnBrk="1" hangingPunct="1"/>
            <a: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/>
            </a:r>
            <a:b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</a:br>
            <a: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Potássio no Solo</a:t>
            </a:r>
            <a:b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</a:br>
            <a:endParaRPr lang="en-US" sz="4800">
              <a:solidFill>
                <a:srgbClr val="009900"/>
              </a:solidFill>
              <a:latin typeface="Copperplate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83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CONTEÚDO </a:t>
            </a: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NO SOLO</a:t>
            </a:r>
          </a:p>
        </p:txBody>
      </p:sp>
      <p:sp>
        <p:nvSpPr>
          <p:cNvPr id="16998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14313" y="814388"/>
            <a:ext cx="8715375" cy="24717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</a:pPr>
            <a:r>
              <a:rPr lang="pt-BR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Teor disponível no solo (SP): 0,02 – 1,35 cmol</a:t>
            </a:r>
            <a:r>
              <a:rPr lang="pt-BR" sz="14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pt-BR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dm-3</a:t>
            </a:r>
          </a:p>
          <a:p>
            <a:pPr eaLnBrk="1" hangingPunct="1">
              <a:lnSpc>
                <a:spcPct val="200000"/>
              </a:lnSpc>
            </a:pPr>
            <a:r>
              <a:rPr lang="pt-BR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Solos derivados de rochas ígneas são ricos em K: Terra Roxa Estruturada, Latossolo Vermelho-Escuro, Vertissolo.</a:t>
            </a:r>
          </a:p>
          <a:p>
            <a:pPr eaLnBrk="1" hangingPunct="1">
              <a:lnSpc>
                <a:spcPct val="200000"/>
              </a:lnSpc>
            </a:pPr>
            <a:r>
              <a:rPr lang="pt-BR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Solos derivados de arenitos e calcários são pobres em K: Regossolo, Areia Quartzosas, Latossolo Vermelho-Amarelo (fase arenosa).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sz="18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sz="18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t-BR" sz="1800">
                <a:latin typeface="Arial" charset="0"/>
                <a:ea typeface="ＭＳ Ｐゴシック" charset="0"/>
                <a:cs typeface="Arial" charset="0"/>
              </a:rPr>
              <a:t>	</a:t>
            </a:r>
          </a:p>
        </p:txBody>
      </p:sp>
      <p:sp>
        <p:nvSpPr>
          <p:cNvPr id="169988" name="CaixaDeTexto 8"/>
          <p:cNvSpPr txBox="1">
            <a:spLocks noChangeArrowheads="1"/>
          </p:cNvSpPr>
          <p:nvPr/>
        </p:nvSpPr>
        <p:spPr bwMode="auto">
          <a:xfrm>
            <a:off x="4214813" y="3921125"/>
            <a:ext cx="2706687" cy="1912938"/>
          </a:xfrm>
          <a:prstGeom prst="rect">
            <a:avLst/>
          </a:prstGeom>
          <a:solidFill>
            <a:srgbClr val="3333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FFFFFF"/>
                </a:solidFill>
              </a:rPr>
              <a:t>Solos arenosos &lt; K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FFFFFF"/>
                </a:solidFill>
              </a:rPr>
              <a:t>Solos argilosos &gt; K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FFFFFF"/>
                </a:solidFill>
              </a:rPr>
              <a:t>Região úmida &lt; K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FFFFFF"/>
                </a:solidFill>
              </a:rPr>
              <a:t>Região árida &gt; K</a:t>
            </a:r>
          </a:p>
        </p:txBody>
      </p:sp>
      <p:sp>
        <p:nvSpPr>
          <p:cNvPr id="10" name="Seta para a direita 9"/>
          <p:cNvSpPr/>
          <p:nvPr/>
        </p:nvSpPr>
        <p:spPr>
          <a:xfrm flipV="1">
            <a:off x="3357563" y="4927600"/>
            <a:ext cx="642937" cy="46038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FFFFFF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69990" name="CaixaDeTexto 10"/>
          <p:cNvSpPr txBox="1">
            <a:spLocks noChangeArrowheads="1"/>
          </p:cNvSpPr>
          <p:nvPr/>
        </p:nvSpPr>
        <p:spPr bwMode="auto">
          <a:xfrm>
            <a:off x="1785938" y="4556125"/>
            <a:ext cx="1266825" cy="708025"/>
          </a:xfrm>
          <a:prstGeom prst="rect">
            <a:avLst/>
          </a:prstGeom>
          <a:solidFill>
            <a:srgbClr val="3333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FFFFFF"/>
                </a:solidFill>
              </a:rPr>
              <a:t>Regra Geral</a:t>
            </a:r>
          </a:p>
        </p:txBody>
      </p:sp>
    </p:spTree>
    <p:extLst>
      <p:ext uri="{BB962C8B-B14F-4D97-AF65-F5344CB8AC3E}">
        <p14:creationId xmlns:p14="http://schemas.microsoft.com/office/powerpoint/2010/main" val="150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oneTexte 18"/>
          <p:cNvSpPr txBox="1">
            <a:spLocks noChangeArrowheads="1"/>
          </p:cNvSpPr>
          <p:nvPr/>
        </p:nvSpPr>
        <p:spPr bwMode="auto">
          <a:xfrm>
            <a:off x="0" y="5697538"/>
            <a:ext cx="9144000" cy="1001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1" name="Título 1"/>
          <p:cNvSpPr txBox="1">
            <a:spLocks/>
          </p:cNvSpPr>
          <p:nvPr/>
        </p:nvSpPr>
        <p:spPr bwMode="auto">
          <a:xfrm>
            <a:off x="457200" y="214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3200" b="1">
              <a:solidFill>
                <a:srgbClr val="FFFFFF"/>
              </a:solidFill>
            </a:endParaRPr>
          </a:p>
        </p:txBody>
      </p:sp>
      <p:sp>
        <p:nvSpPr>
          <p:cNvPr id="171012" name="Título 1"/>
          <p:cNvSpPr txBox="1">
            <a:spLocks/>
          </p:cNvSpPr>
          <p:nvPr/>
        </p:nvSpPr>
        <p:spPr bwMode="auto">
          <a:xfrm>
            <a:off x="53975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1B8E21"/>
                </a:solidFill>
              </a:rPr>
              <a:t>FORMAS </a:t>
            </a:r>
            <a:r>
              <a:rPr lang="pt-BR" sz="3200" b="1" dirty="0">
                <a:solidFill>
                  <a:srgbClr val="1B8E21"/>
                </a:solidFill>
              </a:rPr>
              <a:t>DE OCORRÊNCIA</a:t>
            </a:r>
          </a:p>
        </p:txBody>
      </p:sp>
      <p:sp>
        <p:nvSpPr>
          <p:cNvPr id="171013" name="Espaço Reservado para Conteúdo 2"/>
          <p:cNvSpPr txBox="1">
            <a:spLocks/>
          </p:cNvSpPr>
          <p:nvPr/>
        </p:nvSpPr>
        <p:spPr bwMode="auto">
          <a:xfrm>
            <a:off x="214313" y="768350"/>
            <a:ext cx="871537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FF0000"/>
                </a:solidFill>
              </a:rPr>
              <a:t>Minerais </a:t>
            </a:r>
            <a:r>
              <a:rPr lang="pt-BR" sz="1800" b="1" dirty="0">
                <a:solidFill>
                  <a:srgbClr val="FF0000"/>
                </a:solidFill>
              </a:rPr>
              <a:t>Primários</a:t>
            </a:r>
            <a:r>
              <a:rPr lang="pt-BR" sz="1800" dirty="0">
                <a:solidFill>
                  <a:srgbClr val="FF0000"/>
                </a:solidFill>
              </a:rPr>
              <a:t>: </a:t>
            </a:r>
            <a:r>
              <a:rPr lang="pt-BR" sz="1800" dirty="0">
                <a:solidFill>
                  <a:srgbClr val="3333CC"/>
                </a:solidFill>
              </a:rPr>
              <a:t>representam a fonte original de todo potássio do solo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dirty="0">
                <a:solidFill>
                  <a:srgbClr val="3333CC"/>
                </a:solidFill>
              </a:rPr>
              <a:t>	  Feldspatos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dirty="0">
                <a:solidFill>
                  <a:srgbClr val="3333CC"/>
                </a:solidFill>
              </a:rPr>
              <a:t>	  Micas    </a:t>
            </a:r>
            <a:r>
              <a:rPr lang="pt-BR" sz="1400" dirty="0">
                <a:solidFill>
                  <a:srgbClr val="FF6600"/>
                </a:solidFill>
              </a:rPr>
              <a:t>origem     </a:t>
            </a:r>
            <a:r>
              <a:rPr lang="pt-BR" sz="1800" dirty="0" err="1">
                <a:solidFill>
                  <a:srgbClr val="3333CC"/>
                </a:solidFill>
              </a:rPr>
              <a:t>Ilita</a:t>
            </a:r>
            <a:r>
              <a:rPr lang="pt-BR" sz="1800" dirty="0">
                <a:solidFill>
                  <a:srgbClr val="3333CC"/>
                </a:solidFill>
              </a:rPr>
              <a:t> (mineral de argila mais rico em potássio - 4 a 5%)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endParaRPr lang="pt-BR" sz="1800" dirty="0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dirty="0" smtClean="0">
                <a:solidFill>
                  <a:srgbClr val="FF0000"/>
                </a:solidFill>
              </a:rPr>
              <a:t> </a:t>
            </a:r>
            <a:r>
              <a:rPr lang="pt-BR" sz="1800" dirty="0">
                <a:solidFill>
                  <a:srgbClr val="3333CC"/>
                </a:solidFill>
              </a:rPr>
              <a:t>A maior parte (90 – 98%) do </a:t>
            </a:r>
            <a:r>
              <a:rPr lang="pt-BR" sz="1800" dirty="0" err="1">
                <a:solidFill>
                  <a:srgbClr val="FF0000"/>
                </a:solidFill>
              </a:rPr>
              <a:t>K</a:t>
            </a:r>
            <a:r>
              <a:rPr lang="pt-BR" sz="1800" dirty="0">
                <a:solidFill>
                  <a:srgbClr val="FFFF00"/>
                </a:solidFill>
              </a:rPr>
              <a:t> </a:t>
            </a:r>
            <a:r>
              <a:rPr lang="pt-BR" sz="1800" dirty="0">
                <a:solidFill>
                  <a:srgbClr val="3333CC"/>
                </a:solidFill>
              </a:rPr>
              <a:t>de solos minerais está </a:t>
            </a:r>
            <a:r>
              <a:rPr lang="pt-BR" sz="1800" dirty="0">
                <a:solidFill>
                  <a:srgbClr val="FF0000"/>
                </a:solidFill>
              </a:rPr>
              <a:t>ligada às estruturas </a:t>
            </a:r>
            <a:r>
              <a:rPr lang="pt-BR" sz="1800" dirty="0">
                <a:solidFill>
                  <a:srgbClr val="3333CC"/>
                </a:solidFill>
              </a:rPr>
              <a:t>cristalinas dos minerais primários e secundários.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 b="1" dirty="0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FF0000"/>
                </a:solidFill>
              </a:rPr>
              <a:t>Potássio </a:t>
            </a:r>
            <a:r>
              <a:rPr lang="pt-BR" sz="1800" b="1" dirty="0">
                <a:solidFill>
                  <a:srgbClr val="FF0000"/>
                </a:solidFill>
              </a:rPr>
              <a:t>Fixado</a:t>
            </a:r>
            <a:endParaRPr lang="pt-BR" sz="1800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1476375" y="2530475"/>
            <a:ext cx="85725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esquerda 7"/>
          <p:cNvSpPr/>
          <p:nvPr/>
        </p:nvSpPr>
        <p:spPr>
          <a:xfrm>
            <a:off x="500063" y="1566863"/>
            <a:ext cx="285750" cy="1071562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>
              <a:solidFill>
                <a:srgbClr val="FFFFFF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71016" name="CaixaDeTexto 12"/>
          <p:cNvSpPr txBox="1">
            <a:spLocks noChangeArrowheads="1"/>
          </p:cNvSpPr>
          <p:nvPr/>
        </p:nvSpPr>
        <p:spPr bwMode="auto">
          <a:xfrm>
            <a:off x="3087688" y="4592638"/>
            <a:ext cx="502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>
                <a:solidFill>
                  <a:srgbClr val="FF0000"/>
                </a:solidFill>
              </a:rPr>
              <a:t>0 – 10% do K nos minerais de argila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701925" y="4773613"/>
            <a:ext cx="285750" cy="1587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18" name="Text Box 12"/>
          <p:cNvSpPr txBox="1">
            <a:spLocks noChangeArrowheads="1"/>
          </p:cNvSpPr>
          <p:nvPr/>
        </p:nvSpPr>
        <p:spPr bwMode="auto">
          <a:xfrm>
            <a:off x="244475" y="5432425"/>
            <a:ext cx="82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1B8E21"/>
                </a:solidFill>
              </a:rPr>
              <a:t>argila</a:t>
            </a:r>
          </a:p>
        </p:txBody>
      </p:sp>
      <p:sp>
        <p:nvSpPr>
          <p:cNvPr id="171019" name="Text Box 13"/>
          <p:cNvSpPr txBox="1">
            <a:spLocks noChangeArrowheads="1"/>
          </p:cNvSpPr>
          <p:nvPr/>
        </p:nvSpPr>
        <p:spPr bwMode="auto">
          <a:xfrm>
            <a:off x="2627313" y="5432425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1B8E21"/>
                </a:solidFill>
              </a:rPr>
              <a:t>expansão</a:t>
            </a:r>
          </a:p>
        </p:txBody>
      </p:sp>
      <p:sp>
        <p:nvSpPr>
          <p:cNvPr id="171020" name="Text Box 14"/>
          <p:cNvSpPr txBox="1">
            <a:spLocks noChangeArrowheads="1"/>
          </p:cNvSpPr>
          <p:nvPr/>
        </p:nvSpPr>
        <p:spPr bwMode="auto">
          <a:xfrm>
            <a:off x="4643438" y="5072063"/>
            <a:ext cx="1200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1B8E21"/>
                </a:solidFill>
              </a:rPr>
              <a:t>H</a:t>
            </a:r>
            <a:r>
              <a:rPr lang="pt-BR" baseline="-25000">
                <a:solidFill>
                  <a:srgbClr val="1B8E21"/>
                </a:solidFill>
              </a:rPr>
              <a:t>2</a:t>
            </a:r>
            <a:r>
              <a:rPr lang="pt-BR">
                <a:solidFill>
                  <a:srgbClr val="1B8E21"/>
                </a:solidFill>
              </a:rPr>
              <a:t>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1B8E21"/>
                </a:solidFill>
              </a:rPr>
              <a:t>+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1B8E21"/>
                </a:solidFill>
              </a:rPr>
              <a:t>K</a:t>
            </a:r>
            <a:r>
              <a:rPr lang="pt-BR" baseline="30000">
                <a:solidFill>
                  <a:srgbClr val="1B8E21"/>
                </a:solidFill>
              </a:rPr>
              <a:t>+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1B8E21"/>
                </a:solidFill>
              </a:rPr>
              <a:t>no interior</a:t>
            </a:r>
          </a:p>
        </p:txBody>
      </p:sp>
      <p:sp>
        <p:nvSpPr>
          <p:cNvPr id="171021" name="Text Box 15"/>
          <p:cNvSpPr txBox="1">
            <a:spLocks noChangeArrowheads="1"/>
          </p:cNvSpPr>
          <p:nvPr/>
        </p:nvSpPr>
        <p:spPr bwMode="auto">
          <a:xfrm>
            <a:off x="7596188" y="5287963"/>
            <a:ext cx="75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1B8E21"/>
                </a:solidFill>
              </a:rPr>
              <a:t>K</a:t>
            </a:r>
            <a:r>
              <a:rPr lang="pt-BR" baseline="30000">
                <a:solidFill>
                  <a:srgbClr val="1B8E21"/>
                </a:solidFill>
              </a:rPr>
              <a:t>+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1B8E21"/>
                </a:solidFill>
              </a:rPr>
              <a:t>preso</a:t>
            </a:r>
          </a:p>
        </p:txBody>
      </p:sp>
      <p:sp>
        <p:nvSpPr>
          <p:cNvPr id="171022" name="Line 16"/>
          <p:cNvSpPr>
            <a:spLocks noChangeShapeType="1"/>
          </p:cNvSpPr>
          <p:nvPr/>
        </p:nvSpPr>
        <p:spPr bwMode="auto">
          <a:xfrm>
            <a:off x="1116013" y="5648325"/>
            <a:ext cx="1511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1023" name="Text Box 17"/>
          <p:cNvSpPr txBox="1">
            <a:spLocks noChangeArrowheads="1"/>
          </p:cNvSpPr>
          <p:nvPr/>
        </p:nvSpPr>
        <p:spPr bwMode="auto">
          <a:xfrm>
            <a:off x="1095375" y="5259388"/>
            <a:ext cx="1617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6600"/>
                </a:solidFill>
              </a:rPr>
              <a:t>umedecimento</a:t>
            </a:r>
          </a:p>
        </p:txBody>
      </p:sp>
      <p:sp>
        <p:nvSpPr>
          <p:cNvPr id="171024" name="Line 18"/>
          <p:cNvSpPr>
            <a:spLocks noChangeShapeType="1"/>
          </p:cNvSpPr>
          <p:nvPr/>
        </p:nvSpPr>
        <p:spPr bwMode="auto">
          <a:xfrm>
            <a:off x="3944938" y="5648325"/>
            <a:ext cx="8651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1025" name="Line 19"/>
          <p:cNvSpPr>
            <a:spLocks noChangeShapeType="1"/>
          </p:cNvSpPr>
          <p:nvPr/>
        </p:nvSpPr>
        <p:spPr bwMode="auto">
          <a:xfrm>
            <a:off x="5940425" y="5648325"/>
            <a:ext cx="1439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1026" name="Text Box 20"/>
          <p:cNvSpPr txBox="1">
            <a:spLocks noChangeArrowheads="1"/>
          </p:cNvSpPr>
          <p:nvPr/>
        </p:nvSpPr>
        <p:spPr bwMode="auto">
          <a:xfrm>
            <a:off x="5991225" y="5287963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6600"/>
                </a:solidFill>
              </a:rPr>
              <a:t>secamento</a:t>
            </a:r>
          </a:p>
        </p:txBody>
      </p:sp>
      <p:pic>
        <p:nvPicPr>
          <p:cNvPr id="171027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6103938"/>
            <a:ext cx="14351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4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ítulo 1"/>
          <p:cNvSpPr txBox="1">
            <a:spLocks/>
          </p:cNvSpPr>
          <p:nvPr/>
        </p:nvSpPr>
        <p:spPr bwMode="auto">
          <a:xfrm>
            <a:off x="609600" y="366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3200" b="1">
              <a:solidFill>
                <a:srgbClr val="FFFFFF"/>
              </a:solidFill>
            </a:endParaRPr>
          </a:p>
        </p:txBody>
      </p:sp>
      <p:sp>
        <p:nvSpPr>
          <p:cNvPr id="173059" name="Espaço Reservado para Conteúdo 2"/>
          <p:cNvSpPr txBox="1">
            <a:spLocks/>
          </p:cNvSpPr>
          <p:nvPr/>
        </p:nvSpPr>
        <p:spPr bwMode="auto">
          <a:xfrm>
            <a:off x="250825" y="463550"/>
            <a:ext cx="87153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dirty="0">
                <a:solidFill>
                  <a:srgbClr val="FF0000"/>
                </a:solidFill>
              </a:rPr>
              <a:t>	</a:t>
            </a:r>
            <a:r>
              <a:rPr lang="pt-BR" b="1" dirty="0" smtClean="0">
                <a:solidFill>
                  <a:srgbClr val="FF0000"/>
                </a:solidFill>
              </a:rPr>
              <a:t>Potássio </a:t>
            </a:r>
            <a:r>
              <a:rPr lang="pt-BR" b="1" dirty="0">
                <a:solidFill>
                  <a:srgbClr val="FF0000"/>
                </a:solidFill>
              </a:rPr>
              <a:t>na Matéria Orgânica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>
                <a:solidFill>
                  <a:srgbClr val="3333CC"/>
                </a:solidFill>
              </a:rPr>
              <a:t>No húmus, o potássio ocorre como </a:t>
            </a:r>
            <a:r>
              <a:rPr lang="pt-BR" sz="1800" dirty="0" err="1">
                <a:solidFill>
                  <a:srgbClr val="3333CC"/>
                </a:solidFill>
              </a:rPr>
              <a:t>K</a:t>
            </a:r>
            <a:r>
              <a:rPr lang="pt-BR" sz="1800" baseline="30000" dirty="0">
                <a:solidFill>
                  <a:srgbClr val="3333CC"/>
                </a:solidFill>
              </a:rPr>
              <a:t>+</a:t>
            </a:r>
            <a:r>
              <a:rPr lang="pt-BR" sz="1800" dirty="0">
                <a:solidFill>
                  <a:srgbClr val="3333CC"/>
                </a:solidFill>
              </a:rPr>
              <a:t> trocável (encontra-se associado às cargas negativas desses </a:t>
            </a:r>
            <a:r>
              <a:rPr lang="pt-BR" sz="1800" dirty="0" err="1">
                <a:solidFill>
                  <a:srgbClr val="3333CC"/>
                </a:solidFill>
              </a:rPr>
              <a:t>colóides</a:t>
            </a:r>
            <a:r>
              <a:rPr lang="pt-BR" sz="1800" dirty="0">
                <a:solidFill>
                  <a:srgbClr val="3333CC"/>
                </a:solidFill>
              </a:rPr>
              <a:t>)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>
                <a:solidFill>
                  <a:srgbClr val="3333CC"/>
                </a:solidFill>
              </a:rPr>
              <a:t>0,5 a 2% de </a:t>
            </a:r>
            <a:r>
              <a:rPr lang="pt-BR" sz="1800" dirty="0" err="1">
                <a:solidFill>
                  <a:srgbClr val="3333CC"/>
                </a:solidFill>
              </a:rPr>
              <a:t>K</a:t>
            </a:r>
            <a:endParaRPr lang="pt-BR" sz="1800" dirty="0">
              <a:solidFill>
                <a:srgbClr val="3333CC"/>
              </a:solidFill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dirty="0">
                <a:solidFill>
                  <a:srgbClr val="FF6600"/>
                </a:solidFill>
              </a:rPr>
              <a:t>	</a:t>
            </a:r>
            <a:r>
              <a:rPr lang="pt-BR" b="1" dirty="0">
                <a:solidFill>
                  <a:srgbClr val="FF6600"/>
                </a:solidFill>
              </a:rPr>
              <a:t>Potássio na Planta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>
                <a:solidFill>
                  <a:srgbClr val="3333CC"/>
                </a:solidFill>
              </a:rPr>
              <a:t>Não se liga a nenhum composto orgânico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>
                <a:solidFill>
                  <a:srgbClr val="3333CC"/>
                </a:solidFill>
              </a:rPr>
              <a:t>Maior parte encontra-se na seiva, em constante circulação. Adsorvido as proteínas do protoplasma, dissociado no suco celular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>
                <a:solidFill>
                  <a:srgbClr val="3333CC"/>
                </a:solidFill>
              </a:rPr>
              <a:t>Responsável pela turgescência das células</a:t>
            </a:r>
          </a:p>
        </p:txBody>
      </p:sp>
      <p:sp>
        <p:nvSpPr>
          <p:cNvPr id="173060" name="Título 1"/>
          <p:cNvSpPr txBox="1">
            <a:spLocks/>
          </p:cNvSpPr>
          <p:nvPr/>
        </p:nvSpPr>
        <p:spPr bwMode="auto">
          <a:xfrm>
            <a:off x="331788" y="0"/>
            <a:ext cx="8812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smtClean="0">
                <a:solidFill>
                  <a:srgbClr val="1B8E21"/>
                </a:solidFill>
              </a:rPr>
              <a:t>FORMAS </a:t>
            </a:r>
            <a:r>
              <a:rPr lang="pt-BR" sz="3200" b="1">
                <a:solidFill>
                  <a:srgbClr val="1B8E21"/>
                </a:solidFill>
              </a:rPr>
              <a:t>DE OCORRÊNCIA</a:t>
            </a:r>
          </a:p>
        </p:txBody>
      </p:sp>
      <p:grpSp>
        <p:nvGrpSpPr>
          <p:cNvPr id="173061" name="Grouper 10"/>
          <p:cNvGrpSpPr>
            <a:grpSpLocks/>
          </p:cNvGrpSpPr>
          <p:nvPr/>
        </p:nvGrpSpPr>
        <p:grpSpPr bwMode="auto">
          <a:xfrm>
            <a:off x="4649788" y="2376488"/>
            <a:ext cx="4267200" cy="1203325"/>
            <a:chOff x="4695804" y="2586496"/>
            <a:chExt cx="4267221" cy="1202867"/>
          </a:xfrm>
        </p:grpSpPr>
        <p:sp>
          <p:nvSpPr>
            <p:cNvPr id="173062" name="Rectangle 6"/>
            <p:cNvSpPr>
              <a:spLocks noChangeArrowheads="1"/>
            </p:cNvSpPr>
            <p:nvPr/>
          </p:nvSpPr>
          <p:spPr bwMode="auto">
            <a:xfrm>
              <a:off x="4695804" y="2586496"/>
              <a:ext cx="4267221" cy="120286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just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pt-BR" sz="21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endParaRPr>
            </a:p>
            <a:p>
              <a:pPr marL="342900" indent="-342900" algn="just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pt-BR" sz="2100">
                  <a:solidFill>
                    <a:srgbClr val="FFFFFF"/>
                  </a:solidFill>
                  <a:latin typeface="Verdana" charset="0"/>
                  <a:ea typeface="ＭＳ Ｐゴシック" charset="0"/>
                  <a:cs typeface="ＭＳ Ｐゴシック" charset="0"/>
                  <a:sym typeface="Symbol" charset="0"/>
                </a:rPr>
                <a:t>	</a:t>
              </a:r>
            </a:p>
          </p:txBody>
        </p:sp>
        <p:sp>
          <p:nvSpPr>
            <p:cNvPr id="173063" name="Line 7"/>
            <p:cNvSpPr>
              <a:spLocks noChangeShapeType="1"/>
            </p:cNvSpPr>
            <p:nvPr/>
          </p:nvSpPr>
          <p:spPr bwMode="auto">
            <a:xfrm flipV="1">
              <a:off x="5907624" y="3145737"/>
              <a:ext cx="2120686" cy="116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064" name="ZoneTexte 6"/>
            <p:cNvSpPr txBox="1">
              <a:spLocks noChangeArrowheads="1"/>
            </p:cNvSpPr>
            <p:nvPr/>
          </p:nvSpPr>
          <p:spPr bwMode="auto">
            <a:xfrm>
              <a:off x="4905543" y="2854462"/>
              <a:ext cx="107373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srgbClr val="FFFFFF"/>
                  </a:solidFill>
                </a:rPr>
                <a:t>M.O.</a:t>
              </a:r>
            </a:p>
          </p:txBody>
        </p:sp>
        <p:sp>
          <p:nvSpPr>
            <p:cNvPr id="173065" name="ZoneTexte 7"/>
            <p:cNvSpPr txBox="1">
              <a:spLocks noChangeArrowheads="1"/>
            </p:cNvSpPr>
            <p:nvPr/>
          </p:nvSpPr>
          <p:spPr bwMode="auto">
            <a:xfrm>
              <a:off x="8017551" y="2843748"/>
              <a:ext cx="61814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srgbClr val="FFFFFF"/>
                  </a:solidFill>
                </a:rPr>
                <a:t>K</a:t>
              </a:r>
              <a:r>
                <a:rPr lang="fr-FR" sz="3200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73066" name="ZoneTexte 8"/>
            <p:cNvSpPr txBox="1">
              <a:spLocks noChangeArrowheads="1"/>
            </p:cNvSpPr>
            <p:nvPr/>
          </p:nvSpPr>
          <p:spPr bwMode="auto">
            <a:xfrm>
              <a:off x="6047449" y="2703005"/>
              <a:ext cx="18385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FFFF15"/>
                  </a:solidFill>
                </a:rPr>
                <a:t>decomposição</a:t>
              </a:r>
            </a:p>
          </p:txBody>
        </p:sp>
        <p:sp>
          <p:nvSpPr>
            <p:cNvPr id="173067" name="ZoneTexte 9"/>
            <p:cNvSpPr txBox="1">
              <a:spLocks noChangeArrowheads="1"/>
            </p:cNvSpPr>
            <p:nvPr/>
          </p:nvSpPr>
          <p:spPr bwMode="auto">
            <a:xfrm>
              <a:off x="6362977" y="3135029"/>
              <a:ext cx="1154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>
                  <a:solidFill>
                    <a:srgbClr val="FFFF15"/>
                  </a:solidFill>
                </a:rPr>
                <a:t>lavagem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5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ZoneTexte 4"/>
          <p:cNvSpPr txBox="1">
            <a:spLocks noChangeArrowheads="1"/>
          </p:cNvSpPr>
          <p:nvPr/>
        </p:nvSpPr>
        <p:spPr bwMode="auto">
          <a:xfrm>
            <a:off x="0" y="5684838"/>
            <a:ext cx="9144000" cy="11731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4083" name="Espaço Reservado para Conteúdo 2"/>
          <p:cNvSpPr txBox="1">
            <a:spLocks/>
          </p:cNvSpPr>
          <p:nvPr/>
        </p:nvSpPr>
        <p:spPr bwMode="auto">
          <a:xfrm>
            <a:off x="190500" y="615950"/>
            <a:ext cx="87153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 dirty="0">
                <a:solidFill>
                  <a:srgbClr val="FF0000"/>
                </a:solidFill>
              </a:rPr>
              <a:t>	</a:t>
            </a:r>
            <a:r>
              <a:rPr lang="pt-BR" sz="1800" b="1" dirty="0" smtClean="0">
                <a:solidFill>
                  <a:srgbClr val="FF0000"/>
                </a:solidFill>
              </a:rPr>
              <a:t>Potássio </a:t>
            </a:r>
            <a:r>
              <a:rPr lang="pt-BR" sz="1800" b="1" dirty="0">
                <a:solidFill>
                  <a:srgbClr val="FF0000"/>
                </a:solidFill>
              </a:rPr>
              <a:t>Solúvel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 err="1">
                <a:solidFill>
                  <a:srgbClr val="3333CC"/>
                </a:solidFill>
              </a:rPr>
              <a:t>K</a:t>
            </a:r>
            <a:r>
              <a:rPr lang="pt-BR" sz="1800" baseline="30000" dirty="0">
                <a:solidFill>
                  <a:srgbClr val="3333CC"/>
                </a:solidFill>
              </a:rPr>
              <a:t>+</a:t>
            </a:r>
            <a:r>
              <a:rPr lang="pt-BR" sz="1800" dirty="0">
                <a:solidFill>
                  <a:srgbClr val="3333CC"/>
                </a:solidFill>
              </a:rPr>
              <a:t> dissociados na solução do solo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>
                <a:solidFill>
                  <a:srgbClr val="3333CC"/>
                </a:solidFill>
              </a:rPr>
              <a:t>Disponível às plantas (pouca quantidade)</a:t>
            </a:r>
            <a:endParaRPr lang="pt-BR" sz="1800" b="1" dirty="0">
              <a:solidFill>
                <a:srgbClr val="3333CC"/>
              </a:solidFill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endParaRPr lang="pt-BR" sz="1800" b="1" dirty="0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 dirty="0">
                <a:solidFill>
                  <a:srgbClr val="FF0000"/>
                </a:solidFill>
              </a:rPr>
              <a:t>	</a:t>
            </a:r>
            <a:r>
              <a:rPr lang="pt-BR" sz="1800" b="1" dirty="0" smtClean="0">
                <a:solidFill>
                  <a:srgbClr val="FF0000"/>
                </a:solidFill>
              </a:rPr>
              <a:t>Potássio </a:t>
            </a:r>
            <a:r>
              <a:rPr lang="pt-BR" sz="1800" b="1" dirty="0">
                <a:solidFill>
                  <a:srgbClr val="FF0000"/>
                </a:solidFill>
              </a:rPr>
              <a:t>Trocável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 err="1">
                <a:solidFill>
                  <a:srgbClr val="3333CC"/>
                </a:solidFill>
              </a:rPr>
              <a:t>K</a:t>
            </a:r>
            <a:r>
              <a:rPr lang="pt-BR" sz="1800" dirty="0">
                <a:solidFill>
                  <a:srgbClr val="3333CC"/>
                </a:solidFill>
              </a:rPr>
              <a:t> adsorvido às cargas negativas dos </a:t>
            </a:r>
            <a:r>
              <a:rPr lang="pt-BR" sz="1800" dirty="0" err="1">
                <a:solidFill>
                  <a:srgbClr val="3333CC"/>
                </a:solidFill>
              </a:rPr>
              <a:t>colóides</a:t>
            </a:r>
            <a:r>
              <a:rPr lang="pt-BR" sz="1800" dirty="0">
                <a:solidFill>
                  <a:srgbClr val="3333CC"/>
                </a:solidFill>
              </a:rPr>
              <a:t> do solo e da M.O.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>
                <a:solidFill>
                  <a:srgbClr val="3333CC"/>
                </a:solidFill>
              </a:rPr>
              <a:t>Representa praticamente todo o </a:t>
            </a:r>
            <a:r>
              <a:rPr lang="pt-BR" sz="1800" dirty="0" err="1">
                <a:solidFill>
                  <a:srgbClr val="3333CC"/>
                </a:solidFill>
              </a:rPr>
              <a:t>K</a:t>
            </a:r>
            <a:r>
              <a:rPr lang="pt-BR" sz="1800" dirty="0">
                <a:solidFill>
                  <a:srgbClr val="3333CC"/>
                </a:solidFill>
              </a:rPr>
              <a:t> disponível do solo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>
                <a:solidFill>
                  <a:srgbClr val="3333CC"/>
                </a:solidFill>
              </a:rPr>
              <a:t>Está em equilíbrio com o </a:t>
            </a:r>
            <a:r>
              <a:rPr lang="pt-BR" sz="1800" dirty="0" err="1">
                <a:solidFill>
                  <a:srgbClr val="3333CC"/>
                </a:solidFill>
              </a:rPr>
              <a:t>K</a:t>
            </a:r>
            <a:r>
              <a:rPr lang="pt-BR" sz="1800" dirty="0">
                <a:solidFill>
                  <a:srgbClr val="3333CC"/>
                </a:solidFill>
              </a:rPr>
              <a:t> solúvel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 dirty="0">
                <a:solidFill>
                  <a:srgbClr val="3333CC"/>
                </a:solidFill>
              </a:rPr>
              <a:t>1 – 2% do </a:t>
            </a:r>
            <a:r>
              <a:rPr lang="pt-BR" sz="1800" dirty="0" err="1">
                <a:solidFill>
                  <a:srgbClr val="3333CC"/>
                </a:solidFill>
              </a:rPr>
              <a:t>K</a:t>
            </a:r>
            <a:r>
              <a:rPr lang="pt-BR" sz="1800" dirty="0">
                <a:solidFill>
                  <a:srgbClr val="3333CC"/>
                </a:solidFill>
              </a:rPr>
              <a:t> total do solo</a:t>
            </a:r>
          </a:p>
        </p:txBody>
      </p:sp>
      <p:sp>
        <p:nvSpPr>
          <p:cNvPr id="174084" name="Título 1"/>
          <p:cNvSpPr txBox="1">
            <a:spLocks/>
          </p:cNvSpPr>
          <p:nvPr/>
        </p:nvSpPr>
        <p:spPr bwMode="auto">
          <a:xfrm>
            <a:off x="331788" y="0"/>
            <a:ext cx="8812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1B8E21"/>
                </a:solidFill>
              </a:rPr>
              <a:t>FORMAS </a:t>
            </a:r>
            <a:r>
              <a:rPr lang="pt-BR" sz="3200" b="1" dirty="0">
                <a:solidFill>
                  <a:srgbClr val="1B8E21"/>
                </a:solidFill>
              </a:rPr>
              <a:t>DE OCORRÊNCIA</a:t>
            </a:r>
          </a:p>
        </p:txBody>
      </p:sp>
      <p:sp>
        <p:nvSpPr>
          <p:cNvPr id="174085" name="Rectangle 6"/>
          <p:cNvSpPr>
            <a:spLocks noChangeArrowheads="1"/>
          </p:cNvSpPr>
          <p:nvPr/>
        </p:nvSpPr>
        <p:spPr bwMode="auto">
          <a:xfrm>
            <a:off x="6245225" y="4238625"/>
            <a:ext cx="2700338" cy="2420938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		R - COO</a:t>
            </a:r>
            <a:r>
              <a:rPr lang="pt-BR" sz="1900" baseline="300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-</a:t>
            </a: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pt-BR" sz="1900">
                <a:solidFill>
                  <a:srgbClr val="FFFF15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pt-BR" sz="1900" baseline="30000">
                <a:solidFill>
                  <a:srgbClr val="FFFF15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endParaRPr lang="pt-BR" sz="1900">
              <a:solidFill>
                <a:srgbClr val="FFFF15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		  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		Si O</a:t>
            </a:r>
            <a:r>
              <a:rPr lang="pt-BR" sz="1900" baseline="300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-</a:t>
            </a: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pt-BR" sz="1900">
                <a:solidFill>
                  <a:srgbClr val="FFFF15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pt-BR" sz="1900" baseline="30000">
                <a:solidFill>
                  <a:srgbClr val="FFFF15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endParaRPr lang="pt-BR" sz="1900">
              <a:solidFill>
                <a:srgbClr val="FFFF15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		  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		Al O</a:t>
            </a:r>
            <a:r>
              <a:rPr lang="pt-BR" sz="1900" baseline="300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-</a:t>
            </a: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pt-BR" sz="1900">
                <a:solidFill>
                  <a:srgbClr val="FFFF15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pt-BR" sz="1900" baseline="30000">
                <a:solidFill>
                  <a:srgbClr val="FFFF15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endParaRPr lang="pt-BR" sz="1900">
              <a:solidFill>
                <a:srgbClr val="FFFF15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	       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		Fe O</a:t>
            </a:r>
            <a:r>
              <a:rPr lang="pt-BR" sz="1900" baseline="300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-</a:t>
            </a:r>
            <a:r>
              <a:rPr lang="pt-BR" sz="19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pt-BR" sz="1900">
                <a:solidFill>
                  <a:srgbClr val="FFFF15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pt-BR" sz="1900" baseline="30000">
                <a:solidFill>
                  <a:srgbClr val="FFFF15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endParaRPr lang="pt-BR" sz="1900">
              <a:solidFill>
                <a:srgbClr val="FFFF15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pic>
        <p:nvPicPr>
          <p:cNvPr id="174086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12700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66750" y="201613"/>
            <a:ext cx="7996238" cy="694680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Representação esquemática dos mecanismos de contato íon-raiz</a:t>
            </a:r>
            <a:endParaRPr lang="en-US" b="1" dirty="0">
              <a:solidFill>
                <a:srgbClr val="FFFF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825" y="6353175"/>
            <a:ext cx="1719643" cy="27944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573088" indent="-573088" defTabSz="912813">
              <a:defRPr/>
            </a:pPr>
            <a:r>
              <a:rPr lang="pt-BR" sz="1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Fonte: </a:t>
            </a:r>
            <a:r>
              <a:rPr lang="pt-BR" sz="1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Malavolta (1976).</a:t>
            </a:r>
            <a:endParaRPr lang="pt-BR" sz="1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L1E12P19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357" y="1312401"/>
            <a:ext cx="6156356" cy="41969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ço Reservado para Conteúdo 2"/>
          <p:cNvSpPr txBox="1">
            <a:spLocks/>
          </p:cNvSpPr>
          <p:nvPr/>
        </p:nvSpPr>
        <p:spPr bwMode="auto">
          <a:xfrm>
            <a:off x="179388" y="836613"/>
            <a:ext cx="87153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b="1" dirty="0">
                <a:solidFill>
                  <a:srgbClr val="FFFF00"/>
                </a:solidFill>
              </a:rPr>
              <a:t>	</a:t>
            </a:r>
            <a:r>
              <a:rPr lang="pt-BR" b="1" dirty="0" smtClean="0">
                <a:solidFill>
                  <a:srgbClr val="FF0000"/>
                </a:solidFill>
              </a:rPr>
              <a:t>Proporções </a:t>
            </a:r>
            <a:r>
              <a:rPr lang="pt-BR" b="1" dirty="0">
                <a:solidFill>
                  <a:srgbClr val="FF0000"/>
                </a:solidFill>
              </a:rPr>
              <a:t>entre as diversas formas de </a:t>
            </a:r>
            <a:r>
              <a:rPr lang="pt-BR" b="1" dirty="0" err="1">
                <a:solidFill>
                  <a:srgbClr val="FF0000"/>
                </a:solidFill>
              </a:rPr>
              <a:t>K</a:t>
            </a:r>
            <a:r>
              <a:rPr lang="pt-BR" b="1" dirty="0">
                <a:solidFill>
                  <a:srgbClr val="FF0000"/>
                </a:solidFill>
              </a:rPr>
              <a:t> do solo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dirty="0">
                <a:solidFill>
                  <a:srgbClr val="3333CC"/>
                </a:solidFill>
              </a:rPr>
              <a:t>Rede cristalina de minerais primários e minerais de argila – </a:t>
            </a:r>
            <a:r>
              <a:rPr lang="pt-BR" dirty="0">
                <a:solidFill>
                  <a:srgbClr val="FF6600"/>
                </a:solidFill>
              </a:rPr>
              <a:t>90 a 98%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dirty="0">
                <a:solidFill>
                  <a:srgbClr val="3333CC"/>
                </a:solidFill>
              </a:rPr>
              <a:t>Fixado nos minerais de argila – </a:t>
            </a:r>
            <a:r>
              <a:rPr lang="pt-BR" dirty="0">
                <a:solidFill>
                  <a:srgbClr val="FF6600"/>
                </a:solidFill>
              </a:rPr>
              <a:t>0 a 10%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dirty="0">
                <a:solidFill>
                  <a:srgbClr val="3333CC"/>
                </a:solidFill>
              </a:rPr>
              <a:t>Trocável e solúvel – </a:t>
            </a:r>
            <a:r>
              <a:rPr lang="pt-BR" dirty="0">
                <a:solidFill>
                  <a:srgbClr val="FF6600"/>
                </a:solidFill>
              </a:rPr>
              <a:t>1 a 2%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dirty="0">
                <a:solidFill>
                  <a:srgbClr val="3333CC"/>
                </a:solidFill>
              </a:rPr>
              <a:t>Matéria Orgânica – </a:t>
            </a:r>
            <a:r>
              <a:rPr lang="pt-BR" dirty="0">
                <a:solidFill>
                  <a:srgbClr val="FF6600"/>
                </a:solidFill>
              </a:rPr>
              <a:t>0,5 a 2%</a:t>
            </a:r>
            <a:endParaRPr lang="pt-BR" b="1" dirty="0">
              <a:solidFill>
                <a:srgbClr val="FF6600"/>
              </a:solidFill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endParaRPr lang="pt-BR" b="1" dirty="0">
              <a:solidFill>
                <a:srgbClr val="1B8E21"/>
              </a:solidFill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b="1" dirty="0">
                <a:solidFill>
                  <a:srgbClr val="FFFF00"/>
                </a:solidFill>
              </a:rPr>
              <a:t>	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75107" name="Título 1"/>
          <p:cNvSpPr txBox="1">
            <a:spLocks/>
          </p:cNvSpPr>
          <p:nvPr/>
        </p:nvSpPr>
        <p:spPr bwMode="auto">
          <a:xfrm>
            <a:off x="331788" y="0"/>
            <a:ext cx="8812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1B8E21"/>
                </a:solidFill>
              </a:rPr>
              <a:t>FORMAS </a:t>
            </a:r>
            <a:r>
              <a:rPr lang="pt-BR" sz="3200" b="1" dirty="0">
                <a:solidFill>
                  <a:srgbClr val="1B8E21"/>
                </a:solidFill>
              </a:rPr>
              <a:t>DE OCORRÊNCIA</a:t>
            </a:r>
          </a:p>
        </p:txBody>
      </p:sp>
    </p:spTree>
    <p:extLst>
      <p:ext uri="{BB962C8B-B14F-4D97-AF65-F5344CB8AC3E}">
        <p14:creationId xmlns:p14="http://schemas.microsoft.com/office/powerpoint/2010/main" val="6870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52400" y="2286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2500" b="1" dirty="0" smtClean="0">
                <a:solidFill>
                  <a:srgbClr val="1B8E21"/>
                </a:solidFill>
                <a:latin typeface="Verdana" charset="0"/>
                <a:ea typeface="ＭＳ Ｐゴシック" charset="0"/>
                <a:cs typeface="ＭＳ Ｐゴシック" charset="0"/>
              </a:rPr>
              <a:t>Fatores </a:t>
            </a:r>
            <a:r>
              <a:rPr lang="pt-BR" sz="2500" b="1" dirty="0">
                <a:solidFill>
                  <a:srgbClr val="1B8E21"/>
                </a:solidFill>
                <a:latin typeface="Verdana" charset="0"/>
                <a:ea typeface="ＭＳ Ｐゴシック" charset="0"/>
                <a:cs typeface="ＭＳ Ｐゴシック" charset="0"/>
              </a:rPr>
              <a:t>que influem na disponibilidade de Potássio para as Plantas</a:t>
            </a:r>
            <a:endParaRPr lang="pt-BR" sz="2500" b="1" dirty="0">
              <a:solidFill>
                <a:srgbClr val="1B8E21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104775" y="1279525"/>
            <a:ext cx="889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AutoNum type="arabicParenBoth"/>
            </a:pPr>
            <a:r>
              <a:rPr lang="pt-BR" sz="25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Textura do solo</a:t>
            </a:r>
          </a:p>
          <a:p>
            <a:pPr marL="457200" indent="-457200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25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Solos mais ricos em M.O. e argila </a:t>
            </a:r>
            <a:r>
              <a:rPr lang="pt-BR" sz="25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 maior CTC  maior adsorção  mais K-trocável  menor perda por lixiviação</a:t>
            </a:r>
          </a:p>
          <a:p>
            <a:pPr marL="457200" indent="-457200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pt-BR" sz="2500">
              <a:solidFill>
                <a:srgbClr val="00CC99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indent="-457200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25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(2) Reação do solo (pH)</a:t>
            </a:r>
          </a:p>
          <a:p>
            <a:pPr marL="457200" indent="-457200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25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Em solos ácidos a CTC está preenchida principalmente com H  menos K-trocável  maior perda por lixiviação</a:t>
            </a:r>
          </a:p>
        </p:txBody>
      </p:sp>
    </p:spTree>
    <p:extLst>
      <p:ext uri="{BB962C8B-B14F-4D97-AF65-F5344CB8AC3E}">
        <p14:creationId xmlns:p14="http://schemas.microsoft.com/office/powerpoint/2010/main" val="17195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ZoneTexte 25"/>
          <p:cNvSpPr txBox="1">
            <a:spLocks noChangeArrowheads="1"/>
          </p:cNvSpPr>
          <p:nvPr/>
        </p:nvSpPr>
        <p:spPr bwMode="auto">
          <a:xfrm>
            <a:off x="0" y="5592763"/>
            <a:ext cx="9144000" cy="12652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0227" name="Rectangle 2"/>
          <p:cNvSpPr>
            <a:spLocks noChangeArrowheads="1"/>
          </p:cNvSpPr>
          <p:nvPr/>
        </p:nvSpPr>
        <p:spPr bwMode="auto">
          <a:xfrm>
            <a:off x="152400" y="1108075"/>
            <a:ext cx="8991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25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(3) Equilíbrio iônico </a:t>
            </a:r>
            <a:r>
              <a:rPr lang="pt-BR" sz="2500">
                <a:solidFill>
                  <a:srgbClr val="FFFF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pt-BR" sz="25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excesso de Ca</a:t>
            </a:r>
            <a:r>
              <a:rPr lang="pt-BR" sz="2500" baseline="300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++</a:t>
            </a:r>
            <a:r>
              <a:rPr lang="pt-BR" sz="25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e Mg</a:t>
            </a:r>
            <a:r>
              <a:rPr lang="pt-BR" sz="2500" baseline="300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++</a:t>
            </a:r>
            <a:r>
              <a:rPr lang="pt-BR" sz="25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desloca o K</a:t>
            </a:r>
            <a:r>
              <a:rPr lang="pt-BR" sz="2500" baseline="300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r>
              <a:rPr lang="pt-BR" sz="25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adsorvido para a solução do solo  maiores perdas por lixiviação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pt-BR" sz="1500">
              <a:solidFill>
                <a:srgbClr val="FFFF00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algn="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25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Al</a:t>
            </a:r>
            <a:r>
              <a:rPr lang="pt-BR" sz="2500" baseline="300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3+</a:t>
            </a:r>
            <a:r>
              <a:rPr lang="pt-BR" sz="25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&gt; Ca</a:t>
            </a:r>
            <a:r>
              <a:rPr lang="pt-BR" sz="2500" baseline="300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2+</a:t>
            </a:r>
            <a:r>
              <a:rPr lang="pt-BR" sz="25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&gt; Mg</a:t>
            </a:r>
            <a:r>
              <a:rPr lang="pt-BR" sz="2500" baseline="300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2+</a:t>
            </a:r>
            <a:r>
              <a:rPr lang="pt-BR" sz="25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&gt; K</a:t>
            </a:r>
            <a:r>
              <a:rPr lang="pt-BR" sz="2500" baseline="300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r>
              <a:rPr lang="pt-BR" sz="25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 &gt; Na</a:t>
            </a:r>
            <a:r>
              <a:rPr lang="pt-BR" sz="2500" baseline="300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endParaRPr lang="pt-BR" sz="250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180228" name="Oval 3"/>
          <p:cNvSpPr>
            <a:spLocks noChangeArrowheads="1"/>
          </p:cNvSpPr>
          <p:nvPr/>
        </p:nvSpPr>
        <p:spPr bwMode="auto">
          <a:xfrm>
            <a:off x="914400" y="3698875"/>
            <a:ext cx="2057400" cy="2514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29" name="Line 4"/>
          <p:cNvSpPr>
            <a:spLocks noChangeShapeType="1"/>
          </p:cNvSpPr>
          <p:nvPr/>
        </p:nvSpPr>
        <p:spPr bwMode="auto">
          <a:xfrm>
            <a:off x="1828800" y="35464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30" name="Line 5"/>
          <p:cNvSpPr>
            <a:spLocks noChangeShapeType="1"/>
          </p:cNvSpPr>
          <p:nvPr/>
        </p:nvSpPr>
        <p:spPr bwMode="auto">
          <a:xfrm>
            <a:off x="990600" y="38512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31" name="Line 6"/>
          <p:cNvSpPr>
            <a:spLocks noChangeShapeType="1"/>
          </p:cNvSpPr>
          <p:nvPr/>
        </p:nvSpPr>
        <p:spPr bwMode="auto">
          <a:xfrm>
            <a:off x="2590800" y="37750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32" name="Line 7"/>
          <p:cNvSpPr>
            <a:spLocks noChangeShapeType="1"/>
          </p:cNvSpPr>
          <p:nvPr/>
        </p:nvSpPr>
        <p:spPr bwMode="auto">
          <a:xfrm>
            <a:off x="762000" y="43084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33" name="Line 8"/>
          <p:cNvSpPr>
            <a:spLocks noChangeShapeType="1"/>
          </p:cNvSpPr>
          <p:nvPr/>
        </p:nvSpPr>
        <p:spPr bwMode="auto">
          <a:xfrm>
            <a:off x="2971800" y="42322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34" name="Line 9"/>
          <p:cNvSpPr>
            <a:spLocks noChangeShapeType="1"/>
          </p:cNvSpPr>
          <p:nvPr/>
        </p:nvSpPr>
        <p:spPr bwMode="auto">
          <a:xfrm>
            <a:off x="609600" y="48418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35" name="Line 10"/>
          <p:cNvSpPr>
            <a:spLocks noChangeShapeType="1"/>
          </p:cNvSpPr>
          <p:nvPr/>
        </p:nvSpPr>
        <p:spPr bwMode="auto">
          <a:xfrm>
            <a:off x="3124200" y="49180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36" name="Line 11"/>
          <p:cNvSpPr>
            <a:spLocks noChangeShapeType="1"/>
          </p:cNvSpPr>
          <p:nvPr/>
        </p:nvSpPr>
        <p:spPr bwMode="auto">
          <a:xfrm>
            <a:off x="1828800" y="64420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37" name="Line 12"/>
          <p:cNvSpPr>
            <a:spLocks noChangeShapeType="1"/>
          </p:cNvSpPr>
          <p:nvPr/>
        </p:nvSpPr>
        <p:spPr bwMode="auto">
          <a:xfrm>
            <a:off x="990600" y="60610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38" name="Line 13"/>
          <p:cNvSpPr>
            <a:spLocks noChangeShapeType="1"/>
          </p:cNvSpPr>
          <p:nvPr/>
        </p:nvSpPr>
        <p:spPr bwMode="auto">
          <a:xfrm>
            <a:off x="685800" y="56038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39" name="Line 14"/>
          <p:cNvSpPr>
            <a:spLocks noChangeShapeType="1"/>
          </p:cNvSpPr>
          <p:nvPr/>
        </p:nvSpPr>
        <p:spPr bwMode="auto">
          <a:xfrm>
            <a:off x="3048000" y="55276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40" name="Line 15"/>
          <p:cNvSpPr>
            <a:spLocks noChangeShapeType="1"/>
          </p:cNvSpPr>
          <p:nvPr/>
        </p:nvSpPr>
        <p:spPr bwMode="auto">
          <a:xfrm>
            <a:off x="2819400" y="5984875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41" name="Text Box 16"/>
          <p:cNvSpPr txBox="1">
            <a:spLocks noChangeArrowheads="1"/>
          </p:cNvSpPr>
          <p:nvPr/>
        </p:nvSpPr>
        <p:spPr bwMode="auto">
          <a:xfrm>
            <a:off x="2574925" y="6308725"/>
            <a:ext cx="4048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500">
                <a:solidFill>
                  <a:srgbClr val="3333CC"/>
                </a:solidFill>
                <a:latin typeface="Verdana" charset="0"/>
              </a:rPr>
              <a:t>K</a:t>
            </a:r>
            <a:endParaRPr lang="pt-BR" sz="240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180242" name="Text Box 17"/>
          <p:cNvSpPr txBox="1">
            <a:spLocks noChangeArrowheads="1"/>
          </p:cNvSpPr>
          <p:nvPr/>
        </p:nvSpPr>
        <p:spPr bwMode="auto">
          <a:xfrm>
            <a:off x="838200" y="6289675"/>
            <a:ext cx="650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500">
                <a:solidFill>
                  <a:srgbClr val="3333CC"/>
                </a:solidFill>
                <a:latin typeface="Verdana" charset="0"/>
              </a:rPr>
              <a:t>Mg</a:t>
            </a:r>
            <a:endParaRPr lang="pt-BR" sz="240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180243" name="Line 19"/>
          <p:cNvSpPr>
            <a:spLocks noChangeShapeType="1"/>
          </p:cNvSpPr>
          <p:nvPr/>
        </p:nvSpPr>
        <p:spPr bwMode="auto">
          <a:xfrm>
            <a:off x="4038600" y="2590800"/>
            <a:ext cx="5105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44" name="Line 20"/>
          <p:cNvSpPr>
            <a:spLocks noChangeShapeType="1"/>
          </p:cNvSpPr>
          <p:nvPr/>
        </p:nvSpPr>
        <p:spPr bwMode="auto">
          <a:xfrm>
            <a:off x="4038600" y="3124200"/>
            <a:ext cx="5105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5791200" y="2124075"/>
            <a:ext cx="194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BO" sz="2400">
                <a:solidFill>
                  <a:srgbClr val="1B8E21"/>
                </a:solidFill>
                <a:latin typeface="Verdana" charset="0"/>
              </a:rPr>
              <a:t>&gt; lixiviação</a:t>
            </a:r>
            <a:endParaRPr lang="es-BO" sz="2400">
              <a:solidFill>
                <a:srgbClr val="1B8E21"/>
              </a:solidFill>
              <a:latin typeface="Times New Roman" charset="0"/>
            </a:endParaRPr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5791200" y="3200400"/>
            <a:ext cx="191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BO" sz="2400">
                <a:solidFill>
                  <a:srgbClr val="1B8E21"/>
                </a:solidFill>
                <a:latin typeface="Verdana" charset="0"/>
              </a:rPr>
              <a:t>&gt; adsorção</a:t>
            </a:r>
            <a:endParaRPr lang="es-BO" sz="2400">
              <a:solidFill>
                <a:srgbClr val="1B8E21"/>
              </a:solidFill>
              <a:latin typeface="Times New Roman" charset="0"/>
            </a:endParaRP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3405188" y="4419600"/>
            <a:ext cx="5969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500">
                <a:solidFill>
                  <a:srgbClr val="3333CC"/>
                </a:solidFill>
                <a:latin typeface="Verdana" charset="0"/>
              </a:rPr>
              <a:t>Ca</a:t>
            </a:r>
            <a:endParaRPr lang="pt-BR" sz="240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180248" name="Text Box 24"/>
          <p:cNvSpPr txBox="1">
            <a:spLocks noChangeArrowheads="1"/>
          </p:cNvSpPr>
          <p:nvPr/>
        </p:nvSpPr>
        <p:spPr bwMode="auto">
          <a:xfrm>
            <a:off x="1676400" y="2971800"/>
            <a:ext cx="4889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500">
                <a:solidFill>
                  <a:srgbClr val="3333CC"/>
                </a:solidFill>
                <a:latin typeface="Verdana" charset="0"/>
              </a:rPr>
              <a:t>Al</a:t>
            </a:r>
            <a:endParaRPr lang="pt-BR" sz="240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304800" y="3886200"/>
            <a:ext cx="4222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500">
                <a:solidFill>
                  <a:srgbClr val="3333CC"/>
                </a:solidFill>
                <a:latin typeface="Verdana" charset="0"/>
              </a:rPr>
              <a:t>H</a:t>
            </a:r>
            <a:endParaRPr lang="pt-BR" sz="240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180250" name="Rectangle 26"/>
          <p:cNvSpPr>
            <a:spLocks noChangeArrowheads="1"/>
          </p:cNvSpPr>
          <p:nvPr/>
        </p:nvSpPr>
        <p:spPr bwMode="auto">
          <a:xfrm>
            <a:off x="0" y="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2500" b="1" dirty="0" smtClean="0">
                <a:solidFill>
                  <a:srgbClr val="1B8E21"/>
                </a:solidFill>
                <a:latin typeface="Verdana" charset="0"/>
                <a:ea typeface="ＭＳ Ｐゴシック" charset="0"/>
                <a:cs typeface="ＭＳ Ｐゴシック" charset="0"/>
              </a:rPr>
              <a:t>Fatores </a:t>
            </a:r>
            <a:r>
              <a:rPr lang="pt-BR" sz="2500" b="1" dirty="0">
                <a:solidFill>
                  <a:srgbClr val="1B8E21"/>
                </a:solidFill>
                <a:latin typeface="Verdana" charset="0"/>
                <a:ea typeface="ＭＳ Ｐゴシック" charset="0"/>
                <a:cs typeface="ＭＳ Ｐゴシック" charset="0"/>
              </a:rPr>
              <a:t>que influem na disponibilidade de Potássio para as Plantas</a:t>
            </a:r>
            <a:endParaRPr lang="pt-BR" sz="2500" b="1" dirty="0">
              <a:solidFill>
                <a:srgbClr val="1B8E21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pic>
        <p:nvPicPr>
          <p:cNvPr id="180251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6130925"/>
            <a:ext cx="1435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8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250825" y="1484313"/>
            <a:ext cx="87439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250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(4) Natureza da Planta</a:t>
            </a:r>
          </a:p>
          <a:p>
            <a:pPr algn="just" fontAlgn="base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25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pt-BR" sz="250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As gramíneas absorvem mais facilmente potássio do que as leguminosas.</a:t>
            </a:r>
          </a:p>
          <a:p>
            <a:pPr algn="just" fontAlgn="base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25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pt-BR" sz="250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Ex.: Hipomagnesemia ou tétano da forragem em gado causada pela alta relação K/Mg.</a:t>
            </a:r>
            <a:endParaRPr lang="pt-BR" sz="250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182275" name="Rectangle 4"/>
          <p:cNvSpPr>
            <a:spLocks noChangeArrowheads="1"/>
          </p:cNvSpPr>
          <p:nvPr/>
        </p:nvSpPr>
        <p:spPr bwMode="auto">
          <a:xfrm>
            <a:off x="0" y="244475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 sz="2500" b="1" dirty="0" smtClean="0">
                <a:solidFill>
                  <a:srgbClr val="1B8E21"/>
                </a:solidFill>
                <a:latin typeface="Verdana" charset="0"/>
                <a:ea typeface="ＭＳ Ｐゴシック" charset="0"/>
                <a:cs typeface="ＭＳ Ｐゴシック" charset="0"/>
              </a:rPr>
              <a:t>Fatores </a:t>
            </a:r>
            <a:r>
              <a:rPr lang="pt-BR" sz="2500" b="1" dirty="0">
                <a:solidFill>
                  <a:srgbClr val="1B8E21"/>
                </a:solidFill>
                <a:latin typeface="Verdana" charset="0"/>
                <a:ea typeface="ＭＳ Ｐゴシック" charset="0"/>
                <a:cs typeface="ＭＳ Ｐゴシック" charset="0"/>
              </a:rPr>
              <a:t>que influem na disponibilidade de Potássio para as Plantas</a:t>
            </a:r>
            <a:endParaRPr lang="pt-BR" sz="2500" b="1" dirty="0">
              <a:solidFill>
                <a:srgbClr val="1B8E21"/>
              </a:solidFill>
              <a:latin typeface="Verdana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070100"/>
            <a:ext cx="42481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TextBox 4"/>
          <p:cNvSpPr txBox="1">
            <a:spLocks noChangeArrowheads="1"/>
          </p:cNvSpPr>
          <p:nvPr/>
        </p:nvSpPr>
        <p:spPr bwMode="auto">
          <a:xfrm>
            <a:off x="34925" y="96838"/>
            <a:ext cx="4824413" cy="6937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300">
                <a:solidFill>
                  <a:srgbClr val="010002"/>
                </a:solidFill>
              </a:rPr>
              <a:t>Werle R, Garcia RA, Rosolem CA. Lixiviação de K em função da textura e da disponibilidade do nutriente no solo.</a:t>
            </a:r>
            <a:r>
              <a:rPr lang="pt-BR" sz="1300" b="1">
                <a:solidFill>
                  <a:srgbClr val="010002"/>
                </a:solidFill>
              </a:rPr>
              <a:t> RBCS</a:t>
            </a:r>
            <a:r>
              <a:rPr lang="pt-BR" sz="1300">
                <a:solidFill>
                  <a:srgbClr val="010002"/>
                </a:solidFill>
              </a:rPr>
              <a:t>, v.32, 2008.</a:t>
            </a:r>
            <a:endParaRPr lang="en-US" sz="1300">
              <a:solidFill>
                <a:srgbClr val="010002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0" y="823913"/>
            <a:ext cx="45577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010002"/>
                </a:solidFill>
                <a:ea typeface="ＭＳ Ｐゴシック" pitchFamily="34" charset="-128"/>
              </a:rPr>
              <a:t>Estudo realizado: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srgbClr val="010002"/>
                </a:solidFill>
                <a:ea typeface="ＭＳ Ｐゴシック" pitchFamily="34" charset="-128"/>
              </a:rPr>
              <a:t>2 solos: 21% argila (1,5% </a:t>
            </a:r>
            <a:r>
              <a:rPr lang="pt-BR" sz="1400" b="1" dirty="0" err="1">
                <a:solidFill>
                  <a:srgbClr val="010002"/>
                </a:solidFill>
                <a:ea typeface="ＭＳ Ｐゴシック" pitchFamily="34" charset="-128"/>
              </a:rPr>
              <a:t>MO</a:t>
            </a:r>
            <a:r>
              <a:rPr lang="pt-BR" sz="1400" b="1" dirty="0">
                <a:solidFill>
                  <a:srgbClr val="010002"/>
                </a:solidFill>
                <a:ea typeface="ＭＳ Ｐゴシック" pitchFamily="34" charset="-128"/>
              </a:rPr>
              <a:t>) e 48% argila (2,5% </a:t>
            </a:r>
            <a:r>
              <a:rPr lang="pt-BR" sz="1400" b="1" dirty="0" err="1">
                <a:solidFill>
                  <a:srgbClr val="010002"/>
                </a:solidFill>
                <a:ea typeface="ＭＳ Ｐゴシック" pitchFamily="34" charset="-128"/>
              </a:rPr>
              <a:t>MO</a:t>
            </a:r>
            <a:r>
              <a:rPr lang="pt-BR" sz="1400" b="1" dirty="0">
                <a:solidFill>
                  <a:srgbClr val="010002"/>
                </a:solidFill>
                <a:ea typeface="ＭＳ Ｐゴシック" pitchFamily="34" charset="-128"/>
              </a:rPr>
              <a:t>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srgbClr val="010002"/>
                </a:solidFill>
                <a:ea typeface="ＭＳ Ｐゴシック" pitchFamily="34" charset="-128"/>
              </a:rPr>
              <a:t>6 anos de soja c/ 0, 60, 120 e 180 kg/ha K</a:t>
            </a:r>
            <a:r>
              <a:rPr lang="pt-BR" sz="1400" b="1" baseline="-25000" dirty="0">
                <a:solidFill>
                  <a:srgbClr val="010002"/>
                </a:solidFill>
                <a:ea typeface="ＭＳ Ｐゴシック" pitchFamily="34" charset="-128"/>
              </a:rPr>
              <a:t>2</a:t>
            </a:r>
            <a:r>
              <a:rPr lang="pt-BR" sz="1400" b="1" dirty="0">
                <a:solidFill>
                  <a:srgbClr val="010002"/>
                </a:solidFill>
                <a:ea typeface="ＭＳ Ｐゴシック" pitchFamily="34" charset="-128"/>
              </a:rPr>
              <a:t>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srgbClr val="010002"/>
                </a:solidFill>
                <a:ea typeface="ＭＳ Ｐゴシック" pitchFamily="34" charset="-128"/>
              </a:rPr>
              <a:t>Colunas de 40 cm: 80 kg/ha K</a:t>
            </a:r>
            <a:r>
              <a:rPr lang="pt-BR" sz="1400" b="1" baseline="-25000" dirty="0">
                <a:solidFill>
                  <a:srgbClr val="010002"/>
                </a:solidFill>
                <a:ea typeface="ＭＳ Ｐゴシック" pitchFamily="34" charset="-128"/>
              </a:rPr>
              <a:t>2</a:t>
            </a:r>
            <a:r>
              <a:rPr lang="pt-BR" sz="1400" b="1" dirty="0">
                <a:solidFill>
                  <a:srgbClr val="010002"/>
                </a:solidFill>
                <a:ea typeface="ＭＳ Ｐゴシック" pitchFamily="34" charset="-128"/>
              </a:rPr>
              <a:t>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srgbClr val="010002"/>
                </a:solidFill>
                <a:ea typeface="ＭＳ Ｐゴシック" pitchFamily="34" charset="-128"/>
              </a:rPr>
              <a:t>100 mm por 16 semanas: 1600 mm</a:t>
            </a:r>
          </a:p>
        </p:txBody>
      </p:sp>
      <p:grpSp>
        <p:nvGrpSpPr>
          <p:cNvPr id="5" name="Grupo 11"/>
          <p:cNvGrpSpPr>
            <a:grpSpLocks/>
          </p:cNvGrpSpPr>
          <p:nvPr/>
        </p:nvGrpSpPr>
        <p:grpSpPr bwMode="auto">
          <a:xfrm>
            <a:off x="5292725" y="320675"/>
            <a:ext cx="3671888" cy="5449888"/>
            <a:chOff x="5292080" y="1196752"/>
            <a:chExt cx="3672408" cy="5449962"/>
          </a:xfrm>
        </p:grpSpPr>
        <p:sp>
          <p:nvSpPr>
            <p:cNvPr id="184326" name="CaixaDeTexto 5"/>
            <p:cNvSpPr txBox="1">
              <a:spLocks noChangeArrowheads="1"/>
            </p:cNvSpPr>
            <p:nvPr/>
          </p:nvSpPr>
          <p:spPr bwMode="auto">
            <a:xfrm>
              <a:off x="5292080" y="1196752"/>
              <a:ext cx="367240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>
                  <a:solidFill>
                    <a:srgbClr val="010002"/>
                  </a:solidFill>
                </a:rPr>
                <a:t>Figura 2. Intensidade de K percolado nas doses 0 (a) e 180 (b) kg/ha K</a:t>
              </a:r>
              <a:r>
                <a:rPr lang="pt-BR" sz="1400" b="1" baseline="-25000">
                  <a:solidFill>
                    <a:srgbClr val="010002"/>
                  </a:solidFill>
                </a:rPr>
                <a:t>2</a:t>
              </a:r>
              <a:r>
                <a:rPr lang="pt-BR" sz="1400" b="1">
                  <a:solidFill>
                    <a:srgbClr val="010002"/>
                  </a:solidFill>
                </a:rPr>
                <a:t>O (+80 kg/ha) em função da aplicação de água.</a:t>
              </a:r>
            </a:p>
          </p:txBody>
        </p:sp>
        <p:grpSp>
          <p:nvGrpSpPr>
            <p:cNvPr id="184327" name="Grupo 8"/>
            <p:cNvGrpSpPr>
              <a:grpSpLocks/>
            </p:cNvGrpSpPr>
            <p:nvPr/>
          </p:nvGrpSpPr>
          <p:grpSpPr bwMode="auto">
            <a:xfrm>
              <a:off x="5508105" y="1973746"/>
              <a:ext cx="3168351" cy="4672968"/>
              <a:chOff x="4955203" y="1817529"/>
              <a:chExt cx="2982302" cy="4672968"/>
            </a:xfrm>
          </p:grpSpPr>
          <p:grpSp>
            <p:nvGrpSpPr>
              <p:cNvPr id="184328" name="Grupo 4"/>
              <p:cNvGrpSpPr>
                <a:grpSpLocks/>
              </p:cNvGrpSpPr>
              <p:nvPr/>
            </p:nvGrpSpPr>
            <p:grpSpPr bwMode="auto">
              <a:xfrm>
                <a:off x="5220072" y="1817529"/>
                <a:ext cx="2717433" cy="4464496"/>
                <a:chOff x="1422519" y="404664"/>
                <a:chExt cx="3378444" cy="4998460"/>
              </a:xfrm>
            </p:grpSpPr>
            <p:pic>
              <p:nvPicPr>
                <p:cNvPr id="18433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9965" y="404664"/>
                  <a:ext cx="3370998" cy="244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84332" name="Grupo 3"/>
                <p:cNvGrpSpPr>
                  <a:grpSpLocks/>
                </p:cNvGrpSpPr>
                <p:nvPr/>
              </p:nvGrpSpPr>
              <p:grpSpPr bwMode="auto">
                <a:xfrm>
                  <a:off x="1422519" y="2797451"/>
                  <a:ext cx="3376622" cy="2605673"/>
                  <a:chOff x="1422519" y="2797451"/>
                  <a:chExt cx="3376622" cy="2605673"/>
                </a:xfrm>
              </p:grpSpPr>
              <p:pic>
                <p:nvPicPr>
                  <p:cNvPr id="184333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19671" y="2883124"/>
                    <a:ext cx="3179470" cy="25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33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2519" y="2797451"/>
                    <a:ext cx="355772" cy="2484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84329" name="CaixaDeTexto 7"/>
              <p:cNvSpPr txBox="1">
                <a:spLocks noChangeArrowheads="1"/>
              </p:cNvSpPr>
              <p:nvPr/>
            </p:nvSpPr>
            <p:spPr bwMode="auto">
              <a:xfrm>
                <a:off x="6117576" y="6182720"/>
                <a:ext cx="115212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400" b="1">
                    <a:solidFill>
                      <a:srgbClr val="010002"/>
                    </a:solidFill>
                  </a:rPr>
                  <a:t>Semanas</a:t>
                </a:r>
                <a:endParaRPr lang="pt-BR" sz="1200" b="1">
                  <a:solidFill>
                    <a:srgbClr val="010002"/>
                  </a:solidFill>
                </a:endParaRPr>
              </a:p>
            </p:txBody>
          </p:sp>
          <p:sp>
            <p:nvSpPr>
              <p:cNvPr id="184330" name="CaixaDeTexto 13"/>
              <p:cNvSpPr txBox="1">
                <a:spLocks noChangeArrowheads="1"/>
              </p:cNvSpPr>
              <p:nvPr/>
            </p:nvSpPr>
            <p:spPr bwMode="auto">
              <a:xfrm rot="-5400000">
                <a:off x="3665137" y="3865455"/>
                <a:ext cx="2869835" cy="28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400" b="1">
                    <a:solidFill>
                      <a:srgbClr val="010002"/>
                    </a:solidFill>
                  </a:rPr>
                  <a:t>Intensidade lixiviação, µg/mL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47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7" descr="Imag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0"/>
            <a:ext cx="34671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27025" y="2481263"/>
            <a:ext cx="6640513" cy="1782762"/>
          </a:xfrm>
        </p:spPr>
        <p:txBody>
          <a:bodyPr/>
          <a:lstStyle/>
          <a:p>
            <a:pPr eaLnBrk="1" hangingPunct="1"/>
            <a: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/>
            </a:r>
            <a:b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</a:br>
            <a: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Enxofre no Solo</a:t>
            </a:r>
            <a:br>
              <a:rPr lang="fr-FR" sz="4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</a:br>
            <a:endParaRPr lang="en-US" sz="4800">
              <a:solidFill>
                <a:srgbClr val="009900"/>
              </a:solidFill>
              <a:latin typeface="Copperplate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INTRODUÇÃO</a:t>
            </a:r>
            <a:endParaRPr 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944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00063" y="1042988"/>
            <a:ext cx="8329612" cy="4740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pt-BR" sz="2000" b="1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  <a:r>
              <a:rPr lang="pt-BR" sz="18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ENXOFRE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Exigido em quantidades às vezes superiores as de Fósforo.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Elemento deficiente em muitos solos tropicais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É um dos macronutrientes menos utilizados nas adubações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sz="1700">
              <a:solidFill>
                <a:srgbClr val="3333CC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t-BR" sz="1700" b="1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  <a:r>
              <a:rPr lang="pt-BR" sz="1800" b="1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Deficiência de S nas culturas nos últimos anos: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Emprego de fertilizantes concentrados (sem enxofre) tem aumentado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Emprego de S nos defensivos tem diminuído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Emprego de combustíveis fósseis tem diminuído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Reservas de enxofre dos solos estão se esgotando</a:t>
            </a:r>
          </a:p>
        </p:txBody>
      </p:sp>
    </p:spTree>
    <p:extLst>
      <p:ext uri="{BB962C8B-B14F-4D97-AF65-F5344CB8AC3E}">
        <p14:creationId xmlns:p14="http://schemas.microsoft.com/office/powerpoint/2010/main" val="18952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ítulo 1"/>
          <p:cNvSpPr>
            <a:spLocks noGrp="1"/>
          </p:cNvSpPr>
          <p:nvPr>
            <p:ph type="title"/>
          </p:nvPr>
        </p:nvSpPr>
        <p:spPr>
          <a:xfrm>
            <a:off x="457200" y="39688"/>
            <a:ext cx="8229600" cy="1143000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CONTEÚDO </a:t>
            </a: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NO SOLO</a:t>
            </a:r>
          </a:p>
        </p:txBody>
      </p:sp>
      <p:sp>
        <p:nvSpPr>
          <p:cNvPr id="19046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14313" y="931863"/>
            <a:ext cx="8715375" cy="5472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pt-BR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Solos minerais varia de 0,02 a 0,2% de S</a:t>
            </a:r>
          </a:p>
          <a:p>
            <a:pPr eaLnBrk="1" hangingPunct="1">
              <a:lnSpc>
                <a:spcPct val="150000"/>
              </a:lnSpc>
            </a:pPr>
            <a:endParaRPr lang="pt-BR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Solos orgânicos até 1% de S</a:t>
            </a:r>
          </a:p>
          <a:p>
            <a:pPr eaLnBrk="1" hangingPunct="1">
              <a:lnSpc>
                <a:spcPct val="150000"/>
              </a:lnSpc>
            </a:pPr>
            <a:endParaRPr lang="pt-BR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Solos argilosos &gt; solos arenosos</a:t>
            </a:r>
          </a:p>
          <a:p>
            <a:pPr eaLnBrk="1" hangingPunct="1">
              <a:lnSpc>
                <a:spcPct val="150000"/>
              </a:lnSpc>
            </a:pPr>
            <a:endParaRPr lang="pt-BR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Teores de S são maiores na superfície do solo e decrescem em profundidade (semelhante à da MO)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t-BR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9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ZoneTexte 2"/>
          <p:cNvSpPr txBox="1">
            <a:spLocks noChangeArrowheads="1"/>
          </p:cNvSpPr>
          <p:nvPr/>
        </p:nvSpPr>
        <p:spPr bwMode="auto">
          <a:xfrm>
            <a:off x="0" y="5592763"/>
            <a:ext cx="9144000" cy="12652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191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11113"/>
            <a:ext cx="802005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2" name="Picture 8" descr="IPNI_Col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0"/>
            <a:ext cx="863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ZoneTexte 4"/>
          <p:cNvSpPr txBox="1">
            <a:spLocks noChangeArrowheads="1"/>
          </p:cNvSpPr>
          <p:nvPr/>
        </p:nvSpPr>
        <p:spPr bwMode="auto">
          <a:xfrm>
            <a:off x="0" y="5592763"/>
            <a:ext cx="9144000" cy="12652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2515" name="Título 1"/>
          <p:cNvSpPr txBox="1">
            <a:spLocks/>
          </p:cNvSpPr>
          <p:nvPr/>
        </p:nvSpPr>
        <p:spPr bwMode="auto">
          <a:xfrm>
            <a:off x="457200" y="214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3200" b="1">
              <a:solidFill>
                <a:srgbClr val="FFFFFF"/>
              </a:solidFill>
            </a:endParaRPr>
          </a:p>
        </p:txBody>
      </p:sp>
      <p:sp>
        <p:nvSpPr>
          <p:cNvPr id="192516" name="Título 1"/>
          <p:cNvSpPr txBox="1">
            <a:spLocks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1B8E21"/>
                </a:solidFill>
              </a:rPr>
              <a:t>FORMAS </a:t>
            </a:r>
            <a:r>
              <a:rPr lang="pt-BR" sz="3200" b="1" dirty="0">
                <a:solidFill>
                  <a:srgbClr val="1B8E21"/>
                </a:solidFill>
              </a:rPr>
              <a:t>DE OCORRÊNCIA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Minerais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92517" name="Espaço Reservado para Conteúdo 2"/>
          <p:cNvSpPr txBox="1">
            <a:spLocks/>
          </p:cNvSpPr>
          <p:nvPr/>
        </p:nvSpPr>
        <p:spPr bwMode="auto">
          <a:xfrm>
            <a:off x="179388" y="917575"/>
            <a:ext cx="87153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>
                <a:solidFill>
                  <a:srgbClr val="FFFF00"/>
                </a:solidFill>
              </a:rPr>
              <a:t>	</a:t>
            </a:r>
            <a:r>
              <a:rPr lang="pt-BR" sz="1800" b="1">
                <a:solidFill>
                  <a:srgbClr val="3333CC"/>
                </a:solidFill>
              </a:rPr>
              <a:t>Enxofre Elementar (S):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>
                <a:solidFill>
                  <a:srgbClr val="FF6600"/>
                </a:solidFill>
              </a:rPr>
              <a:t>Ocorre em jazidas, no solo é raro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>
                <a:solidFill>
                  <a:srgbClr val="3333CC"/>
                </a:solidFill>
              </a:rPr>
              <a:t>	Sulfetos: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>
                <a:solidFill>
                  <a:srgbClr val="FF6600"/>
                </a:solidFill>
              </a:rPr>
              <a:t>Bissulfeto de ferro (FeS2) 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>
                <a:solidFill>
                  <a:srgbClr val="FF6600"/>
                </a:solidFill>
              </a:rPr>
              <a:t>Zinco blenda (ZnS)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>
                <a:solidFill>
                  <a:srgbClr val="FF6600"/>
                </a:solidFill>
              </a:rPr>
              <a:t>Galena (PbS)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>
                <a:solidFill>
                  <a:srgbClr val="FF6600"/>
                </a:solidFill>
              </a:rPr>
              <a:t>Calcopirita (CuFeS2)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>
                <a:solidFill>
                  <a:srgbClr val="FF6600"/>
                </a:solidFill>
              </a:rPr>
              <a:t>Bornita (CuFeS3)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>
                <a:solidFill>
                  <a:srgbClr val="3333CC"/>
                </a:solidFill>
              </a:rPr>
              <a:t>	Sulfatos: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>
                <a:solidFill>
                  <a:srgbClr val="FF6600"/>
                </a:solidFill>
              </a:rPr>
              <a:t>Apenas em regiões áridas, como sais de Ca, Mg, Na e K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>
                <a:solidFill>
                  <a:srgbClr val="FF6600"/>
                </a:solidFill>
              </a:rPr>
              <a:t>Gesso (CaSO4.2H2O)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>
                <a:solidFill>
                  <a:srgbClr val="FF6600"/>
                </a:solidFill>
              </a:rPr>
              <a:t>Sulfatos de Mg, Na e K	</a:t>
            </a:r>
          </a:p>
        </p:txBody>
      </p:sp>
      <p:pic>
        <p:nvPicPr>
          <p:cNvPr id="192518" name="Picture 8" descr="IPNI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6103938"/>
            <a:ext cx="14351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868189" y="1191663"/>
          <a:ext cx="7409831" cy="4206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339548"/>
                <a:gridCol w="1756093"/>
                <a:gridCol w="1268730"/>
                <a:gridCol w="733743"/>
                <a:gridCol w="2311717"/>
              </a:tblGrid>
              <a:tr h="2450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Elemento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Processo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contato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(% do total)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Aplicação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fertilizante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</a:tr>
              <a:tr h="40843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Interceptação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radicular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Fluxo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massa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Difusão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Nitrogênio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99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Distante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cobertura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(parte)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Fósforo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94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Próximo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das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raízes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8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Potássio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Próximo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das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raízes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cobertura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Cálcio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73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lanço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Magnésio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87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lanço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Enxofre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Distante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cobertura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(parte)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Boro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97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Distante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cobertura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(parte)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Cobre</a:t>
                      </a:r>
                      <a:r>
                        <a:rPr lang="en-US" sz="1200" b="0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US" sz="1200" b="0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Próximo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das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raízes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Ferro</a:t>
                      </a:r>
                      <a:r>
                        <a:rPr lang="en-US" sz="1200" b="0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US" sz="1200" b="0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Próximo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das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raízes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Manganês</a:t>
                      </a:r>
                      <a:r>
                        <a:rPr lang="en-US" sz="1200" b="0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US" sz="1200" b="0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Próximo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das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raízes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Zinco</a:t>
                      </a:r>
                      <a:r>
                        <a:rPr lang="en-US" sz="1200" b="0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US" sz="1200" b="0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Próximo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das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raízes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Molibdênio</a:t>
                      </a:r>
                      <a:r>
                        <a:rPr lang="en-US" sz="1200" b="0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US" sz="1200" b="0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C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cobertura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(parte)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6582" y="380267"/>
            <a:ext cx="7867462" cy="482620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</a:ln>
        </p:spPr>
        <p:txBody>
          <a:bodyPr/>
          <a:lstStyle/>
          <a:p>
            <a:pPr marL="342900" indent="-3429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 smtClean="0">
                <a:solidFill>
                  <a:srgbClr val="FFFF66"/>
                </a:solidFill>
                <a:ea typeface="Arial Unicode MS"/>
                <a:cs typeface="Arial Unicode MS"/>
              </a:rPr>
              <a:t>Relação entre o processo de contato e a localização dos fertilizantes</a:t>
            </a:r>
            <a:endParaRPr lang="en-US" b="1" dirty="0" smtClean="0">
              <a:solidFill>
                <a:srgbClr val="FFFF66"/>
              </a:solidFill>
              <a:ea typeface="Arial Unicode MS"/>
              <a:cs typeface="Arial Unicode M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5057" y="6366346"/>
            <a:ext cx="2576932" cy="24622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3088" indent="-573088" fontAlgn="base">
              <a:spcBef>
                <a:spcPct val="50000"/>
              </a:spcBef>
              <a:spcAft>
                <a:spcPct val="0"/>
              </a:spcAft>
            </a:pPr>
            <a:r>
              <a:rPr lang="pt-BR" sz="1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Fonte: </a:t>
            </a:r>
            <a:r>
              <a:rPr lang="pt-BR" sz="1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Modificada de Malavolta (1976).</a:t>
            </a:r>
            <a:endParaRPr lang="pt-BR" sz="1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7242" y="5485457"/>
            <a:ext cx="7405735" cy="460028"/>
          </a:xfrm>
          <a:prstGeom prst="rect">
            <a:avLst/>
          </a:prstGeom>
          <a:solidFill>
            <a:srgbClr val="DFDB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19075" fontAlgn="base">
              <a:spcBef>
                <a:spcPct val="25000"/>
              </a:spcBef>
              <a:spcAft>
                <a:spcPct val="0"/>
              </a:spcAft>
              <a:defRPr/>
            </a:pPr>
            <a:r>
              <a:rPr lang="pt-BR" sz="1000" b="1" baseline="30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(1)</a:t>
            </a:r>
            <a:r>
              <a:rPr lang="pt-BR" sz="1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Complementação com aplicação foliar.</a:t>
            </a:r>
          </a:p>
          <a:p>
            <a:pPr marL="236538" indent="-219075" fontAlgn="base">
              <a:spcBef>
                <a:spcPct val="25000"/>
              </a:spcBef>
              <a:spcAft>
                <a:spcPct val="0"/>
              </a:spcAft>
              <a:defRPr/>
            </a:pPr>
            <a:r>
              <a:rPr lang="pt-BR" sz="1000" b="1" baseline="30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(2</a:t>
            </a:r>
            <a:r>
              <a:rPr lang="pt-BR" sz="1000" b="1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pt-BR" sz="1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1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Aplicação via semente e/ou foliar.</a:t>
            </a:r>
            <a:endParaRPr lang="pt-BR" sz="1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1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 dir="ru"/>
      </p:transition>
    </mc:Choice>
    <mc:Fallback xmlns="">
      <p:transition>
        <p:pull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ítulo 1"/>
          <p:cNvSpPr txBox="1">
            <a:spLocks/>
          </p:cNvSpPr>
          <p:nvPr/>
        </p:nvSpPr>
        <p:spPr bwMode="auto">
          <a:xfrm>
            <a:off x="609600" y="366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3200" b="1">
              <a:solidFill>
                <a:srgbClr val="FFFFFF"/>
              </a:solidFill>
            </a:endParaRPr>
          </a:p>
        </p:txBody>
      </p:sp>
      <p:sp>
        <p:nvSpPr>
          <p:cNvPr id="193539" name="Espaço Reservado para Conteúdo 2"/>
          <p:cNvSpPr txBox="1">
            <a:spLocks/>
          </p:cNvSpPr>
          <p:nvPr/>
        </p:nvSpPr>
        <p:spPr bwMode="auto">
          <a:xfrm>
            <a:off x="179388" y="1052513"/>
            <a:ext cx="871537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>
                <a:solidFill>
                  <a:srgbClr val="3333CC"/>
                </a:solidFill>
              </a:rPr>
              <a:t>	Adsorção pode ser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t-BR" sz="1800" b="1">
                <a:solidFill>
                  <a:srgbClr val="FF6600"/>
                </a:solidFill>
              </a:rPr>
              <a:t>Não específica: depende de cargas positivas nos colóides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t-BR" sz="1800" b="1">
                <a:solidFill>
                  <a:srgbClr val="FF6600"/>
                </a:solidFill>
              </a:rPr>
              <a:t>Específica: não depende de cargas positivas</a:t>
            </a:r>
            <a:endParaRPr lang="pt-BR" sz="1800" b="1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>
                <a:solidFill>
                  <a:srgbClr val="3333CC"/>
                </a:solidFill>
              </a:rPr>
              <a:t>     Natureza do complexo coloidal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t-BR" sz="1800" b="1">
                <a:solidFill>
                  <a:srgbClr val="FF6600"/>
                </a:solidFill>
              </a:rPr>
              <a:t>Óxidos de Al &gt; Óxidos de Fe &gt; Caulinita &gt; Minerais de argila 2:1</a:t>
            </a:r>
            <a:endParaRPr lang="pt-BR" sz="1800" b="1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>
                <a:solidFill>
                  <a:srgbClr val="3333CC"/>
                </a:solidFill>
              </a:rPr>
              <a:t>      pH do solo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t-BR" sz="1800" b="1">
                <a:solidFill>
                  <a:srgbClr val="FF6600"/>
                </a:solidFill>
              </a:rPr>
              <a:t>A adsorção diminui com o aumento do pH, tornando-se muito baixa acima de pH 6,5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1800" b="1">
                <a:solidFill>
                  <a:srgbClr val="3333CC"/>
                </a:solidFill>
              </a:rPr>
              <a:t>     Presença de outros ânions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t-BR" sz="1800" b="1">
                <a:solidFill>
                  <a:srgbClr val="FF6600"/>
                </a:solidFill>
              </a:rPr>
              <a:t>Ânions como fosfato e molibdato diminuem adsorção (competição)</a:t>
            </a:r>
            <a:endParaRPr lang="pt-BR" sz="1800">
              <a:solidFill>
                <a:srgbClr val="FF6600"/>
              </a:solidFill>
            </a:endParaRPr>
          </a:p>
        </p:txBody>
      </p:sp>
      <p:sp>
        <p:nvSpPr>
          <p:cNvPr id="193540" name="Título 1"/>
          <p:cNvSpPr txBox="1">
            <a:spLocks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1B8E21"/>
                </a:solidFill>
              </a:rPr>
              <a:t>FORMAS </a:t>
            </a:r>
            <a:r>
              <a:rPr lang="pt-BR" sz="3200" b="1" dirty="0">
                <a:solidFill>
                  <a:srgbClr val="1B8E21"/>
                </a:solidFill>
              </a:rPr>
              <a:t>DE OCORRÊNCIA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Sulfato </a:t>
            </a:r>
            <a:r>
              <a:rPr lang="pt-BR" sz="2800" b="1" dirty="0">
                <a:solidFill>
                  <a:srgbClr val="FF0000"/>
                </a:solidFill>
              </a:rPr>
              <a:t>(SO</a:t>
            </a:r>
            <a:r>
              <a:rPr lang="pt-BR" sz="2800" b="1" baseline="-25000" dirty="0">
                <a:solidFill>
                  <a:srgbClr val="FF0000"/>
                </a:solidFill>
              </a:rPr>
              <a:t>4</a:t>
            </a:r>
            <a:r>
              <a:rPr lang="pt-BR" sz="2800" b="1" baseline="30000" dirty="0">
                <a:solidFill>
                  <a:srgbClr val="FF0000"/>
                </a:solidFill>
              </a:rPr>
              <a:t>2-</a:t>
            </a:r>
            <a:r>
              <a:rPr lang="pt-B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3541" name="Text Box 7"/>
          <p:cNvSpPr txBox="1">
            <a:spLocks noChangeArrowheads="1"/>
          </p:cNvSpPr>
          <p:nvPr/>
        </p:nvSpPr>
        <p:spPr bwMode="auto">
          <a:xfrm>
            <a:off x="5508625" y="4310063"/>
            <a:ext cx="3311525" cy="1033462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>
                <a:solidFill>
                  <a:srgbClr val="FFFF00"/>
                </a:solidFill>
                <a:latin typeface="Verdana" charset="0"/>
              </a:rPr>
              <a:t>Lixiviação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FFFF00"/>
              </a:solidFill>
              <a:latin typeface="Verdana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>
                <a:solidFill>
                  <a:srgbClr val="FFFF00"/>
                </a:solidFill>
                <a:latin typeface="Verdana" charset="0"/>
              </a:rPr>
              <a:t>H</a:t>
            </a:r>
            <a:r>
              <a:rPr lang="pt-BR" sz="1200" b="1" baseline="-25000">
                <a:solidFill>
                  <a:srgbClr val="FFFF00"/>
                </a:solidFill>
                <a:latin typeface="Verdana" charset="0"/>
              </a:rPr>
              <a:t>2</a:t>
            </a:r>
            <a:r>
              <a:rPr lang="pt-BR" sz="1200" b="1">
                <a:solidFill>
                  <a:srgbClr val="FFFF00"/>
                </a:solidFill>
                <a:latin typeface="Verdana" charset="0"/>
              </a:rPr>
              <a:t>PO</a:t>
            </a:r>
            <a:r>
              <a:rPr lang="pt-BR" sz="1200" b="1" baseline="-25000">
                <a:solidFill>
                  <a:srgbClr val="FFFF00"/>
                </a:solidFill>
                <a:latin typeface="Verdana" charset="0"/>
              </a:rPr>
              <a:t>4</a:t>
            </a:r>
            <a:r>
              <a:rPr lang="pt-BR" sz="1200" b="1" baseline="30000">
                <a:solidFill>
                  <a:srgbClr val="FFFF00"/>
                </a:solidFill>
                <a:latin typeface="Verdana" charset="0"/>
              </a:rPr>
              <a:t>-</a:t>
            </a:r>
            <a:r>
              <a:rPr lang="pt-BR" sz="1200" b="1">
                <a:solidFill>
                  <a:srgbClr val="FFFF00"/>
                </a:solidFill>
                <a:latin typeface="Verdana" charset="0"/>
              </a:rPr>
              <a:t>  &gt;  </a:t>
            </a:r>
            <a:r>
              <a:rPr lang="pt-BR" sz="1200" b="1">
                <a:solidFill>
                  <a:srgbClr val="FFFFFF"/>
                </a:solidFill>
                <a:latin typeface="Verdana" charset="0"/>
              </a:rPr>
              <a:t>SO</a:t>
            </a:r>
            <a:r>
              <a:rPr lang="pt-BR" sz="1200" b="1" baseline="-25000">
                <a:solidFill>
                  <a:srgbClr val="FFFFFF"/>
                </a:solidFill>
                <a:latin typeface="Verdana" charset="0"/>
              </a:rPr>
              <a:t>4</a:t>
            </a:r>
            <a:r>
              <a:rPr lang="pt-BR" sz="1200" b="1" baseline="30000">
                <a:solidFill>
                  <a:srgbClr val="FFFFFF"/>
                </a:solidFill>
                <a:latin typeface="Verdana" charset="0"/>
              </a:rPr>
              <a:t>=</a:t>
            </a:r>
            <a:r>
              <a:rPr lang="pt-BR" sz="1200" b="1">
                <a:solidFill>
                  <a:srgbClr val="FFFFFF"/>
                </a:solidFill>
                <a:latin typeface="Verdana" charset="0"/>
              </a:rPr>
              <a:t>  </a:t>
            </a:r>
            <a:r>
              <a:rPr lang="pt-BR" sz="1200" b="1">
                <a:solidFill>
                  <a:srgbClr val="FFFF00"/>
                </a:solidFill>
                <a:latin typeface="Verdana" charset="0"/>
              </a:rPr>
              <a:t>&gt;  NO</a:t>
            </a:r>
            <a:r>
              <a:rPr lang="pt-BR" sz="1200" b="1" baseline="-25000">
                <a:solidFill>
                  <a:srgbClr val="FFFF00"/>
                </a:solidFill>
                <a:latin typeface="Verdana" charset="0"/>
              </a:rPr>
              <a:t>3</a:t>
            </a:r>
            <a:r>
              <a:rPr lang="pt-BR" sz="1200" b="1" baseline="30000">
                <a:solidFill>
                  <a:srgbClr val="FFFF00"/>
                </a:solidFill>
                <a:latin typeface="Verdana" charset="0"/>
              </a:rPr>
              <a:t>-</a:t>
            </a:r>
            <a:r>
              <a:rPr lang="pt-BR" sz="1200" b="1">
                <a:solidFill>
                  <a:srgbClr val="FFFF00"/>
                </a:solidFill>
                <a:latin typeface="Verdana" charset="0"/>
              </a:rPr>
              <a:t>  &gt;  Cl</a:t>
            </a:r>
            <a:r>
              <a:rPr lang="pt-BR" sz="1200" b="1" baseline="30000">
                <a:solidFill>
                  <a:srgbClr val="FFFF00"/>
                </a:solidFill>
                <a:latin typeface="Verdana" charset="0"/>
              </a:rPr>
              <a:t>-</a:t>
            </a:r>
            <a:endParaRPr lang="pt-BR" sz="1200" b="1">
              <a:solidFill>
                <a:srgbClr val="FFFF00"/>
              </a:solidFill>
              <a:latin typeface="Verdana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200" b="1" u="sng">
              <a:solidFill>
                <a:srgbClr val="FFFF00"/>
              </a:solidFill>
              <a:latin typeface="Verdana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>
                <a:solidFill>
                  <a:srgbClr val="FFFF00"/>
                </a:solidFill>
                <a:latin typeface="Verdana" charset="0"/>
              </a:rPr>
              <a:t>Adsorção (fixação)</a:t>
            </a:r>
          </a:p>
        </p:txBody>
      </p:sp>
      <p:sp>
        <p:nvSpPr>
          <p:cNvPr id="193542" name="Line 8"/>
          <p:cNvSpPr>
            <a:spLocks noChangeShapeType="1"/>
          </p:cNvSpPr>
          <p:nvPr/>
        </p:nvSpPr>
        <p:spPr bwMode="auto">
          <a:xfrm>
            <a:off x="5724525" y="4643438"/>
            <a:ext cx="26479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3543" name="Line 9"/>
          <p:cNvSpPr>
            <a:spLocks noChangeShapeType="1"/>
          </p:cNvSpPr>
          <p:nvPr/>
        </p:nvSpPr>
        <p:spPr bwMode="auto">
          <a:xfrm>
            <a:off x="5724525" y="5003800"/>
            <a:ext cx="25923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669925" y="801688"/>
            <a:ext cx="77120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FF0000"/>
                </a:solidFill>
                <a:latin typeface="Comic Sans MS" charset="0"/>
              </a:rPr>
              <a:t>Efeito do fosfato na absorção do sulfato.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593725" y="1789113"/>
            <a:ext cx="1744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FF9900"/>
                </a:solidFill>
                <a:latin typeface="Comic Sans MS" charset="0"/>
              </a:rPr>
              <a:t>Fosfato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FF9900"/>
                </a:solidFill>
                <a:latin typeface="Comic Sans MS" charset="0"/>
              </a:rPr>
              <a:t>Adicionado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6700838" y="1835150"/>
            <a:ext cx="1612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FF9900"/>
                </a:solidFill>
                <a:latin typeface="Comic Sans MS" charset="0"/>
              </a:rPr>
              <a:t>S-SO</a:t>
            </a:r>
            <a:r>
              <a:rPr lang="pt-BR" sz="2400" b="1" baseline="-25000">
                <a:solidFill>
                  <a:srgbClr val="FF9900"/>
                </a:solidFill>
                <a:latin typeface="Comic Sans MS" charset="0"/>
              </a:rPr>
              <a:t>4</a:t>
            </a:r>
            <a:endParaRPr lang="pt-BR" sz="2400" b="1">
              <a:solidFill>
                <a:srgbClr val="FF9900"/>
              </a:solidFill>
              <a:latin typeface="Comic Sans M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FF9900"/>
                </a:solidFill>
                <a:latin typeface="Comic Sans MS" charset="0"/>
              </a:rPr>
              <a:t>Adsorvido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982663" y="2806700"/>
            <a:ext cx="889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3333CC"/>
                </a:solidFill>
                <a:latin typeface="Comic Sans MS" charset="0"/>
              </a:rPr>
              <a:t>0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3333CC"/>
                </a:solidFill>
                <a:latin typeface="Comic Sans MS" charset="0"/>
              </a:rPr>
              <a:t>0,12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3333CC"/>
                </a:solidFill>
                <a:latin typeface="Comic Sans MS" charset="0"/>
              </a:rPr>
              <a:t>0,24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3333CC"/>
                </a:solidFill>
                <a:latin typeface="Comic Sans MS" charset="0"/>
              </a:rPr>
              <a:t>0,36</a:t>
            </a:r>
            <a:endParaRPr lang="pt-BR" sz="240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7140575" y="2806700"/>
            <a:ext cx="69691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3333CC"/>
                </a:solidFill>
                <a:latin typeface="Comic Sans MS" charset="0"/>
              </a:rPr>
              <a:t>2,9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3333CC"/>
                </a:solidFill>
                <a:latin typeface="Comic Sans MS" charset="0"/>
              </a:rPr>
              <a:t>1,7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3333CC"/>
                </a:solidFill>
                <a:latin typeface="Comic Sans MS" charset="0"/>
              </a:rPr>
              <a:t>0,6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3333CC"/>
                </a:solidFill>
                <a:latin typeface="Comic Sans MS" charset="0"/>
              </a:rPr>
              <a:t>0,0</a:t>
            </a:r>
            <a:endParaRPr lang="pt-BR" sz="240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657600" y="2551113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meq/100g</a:t>
            </a:r>
            <a:endParaRPr lang="pt-BR" sz="2400">
              <a:solidFill>
                <a:srgbClr val="FF9933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468313" y="2601913"/>
            <a:ext cx="83518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4427538" y="3033713"/>
            <a:ext cx="0" cy="2016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395288" y="5049838"/>
            <a:ext cx="84248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468313" y="1738313"/>
            <a:ext cx="83518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ubtítulo 2"/>
          <p:cNvSpPr txBox="1">
            <a:spLocks/>
          </p:cNvSpPr>
          <p:nvPr/>
        </p:nvSpPr>
        <p:spPr bwMode="auto">
          <a:xfrm>
            <a:off x="1254125" y="368300"/>
            <a:ext cx="6400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pt-BR" sz="3200" b="1">
                <a:solidFill>
                  <a:srgbClr val="1B8E21">
                    <a:lumMod val="75000"/>
                  </a:srgbClr>
                </a:solidFill>
                <a:latin typeface="Calibri" pitchFamily="-107" charset="0"/>
                <a:cs typeface="Arial Unicode MS" pitchFamily="-107" charset="0"/>
              </a:rPr>
              <a:t>ENXOFRE</a:t>
            </a:r>
          </a:p>
        </p:txBody>
      </p:sp>
      <p:sp>
        <p:nvSpPr>
          <p:cNvPr id="195587" name="Subtítulo 2"/>
          <p:cNvSpPr txBox="1">
            <a:spLocks/>
          </p:cNvSpPr>
          <p:nvPr/>
        </p:nvSpPr>
        <p:spPr bwMode="auto">
          <a:xfrm>
            <a:off x="0" y="85725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3200" b="1">
                <a:solidFill>
                  <a:srgbClr val="FFFFFF"/>
                </a:solidFill>
                <a:latin typeface="Calibri" charset="0"/>
              </a:rPr>
              <a:t>Diagnóstico:</a:t>
            </a:r>
          </a:p>
        </p:txBody>
      </p:sp>
      <p:sp>
        <p:nvSpPr>
          <p:cNvPr id="195588" name="Subtítulo 2"/>
          <p:cNvSpPr txBox="1">
            <a:spLocks/>
          </p:cNvSpPr>
          <p:nvPr/>
        </p:nvSpPr>
        <p:spPr bwMode="auto">
          <a:xfrm>
            <a:off x="0" y="1481138"/>
            <a:ext cx="9144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2400">
                <a:solidFill>
                  <a:srgbClr val="FF0000"/>
                </a:solidFill>
              </a:rPr>
              <a:t> Extração com Ca(H</a:t>
            </a:r>
            <a:r>
              <a:rPr lang="pt-BR" sz="2400" baseline="-25000">
                <a:solidFill>
                  <a:srgbClr val="FF0000"/>
                </a:solidFill>
              </a:rPr>
              <a:t>2</a:t>
            </a:r>
            <a:r>
              <a:rPr lang="pt-BR" sz="2400">
                <a:solidFill>
                  <a:srgbClr val="FF0000"/>
                </a:solidFill>
              </a:rPr>
              <a:t>PO</a:t>
            </a:r>
            <a:r>
              <a:rPr lang="pt-BR" sz="2400" baseline="-25000">
                <a:solidFill>
                  <a:srgbClr val="FF0000"/>
                </a:solidFill>
              </a:rPr>
              <a:t>4</a:t>
            </a:r>
            <a:r>
              <a:rPr lang="pt-BR" sz="2400">
                <a:solidFill>
                  <a:srgbClr val="FF0000"/>
                </a:solidFill>
              </a:rPr>
              <a:t>)</a:t>
            </a:r>
            <a:r>
              <a:rPr lang="pt-BR" sz="2400" baseline="-25000">
                <a:solidFill>
                  <a:srgbClr val="FF0000"/>
                </a:solidFill>
              </a:rPr>
              <a:t>2</a:t>
            </a:r>
            <a:r>
              <a:rPr lang="pt-BR" sz="2400">
                <a:solidFill>
                  <a:srgbClr val="FF0000"/>
                </a:solidFill>
              </a:rPr>
              <a:t> em água é o procedimento padrão.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2400">
                <a:solidFill>
                  <a:srgbClr val="FF0000"/>
                </a:solidFill>
              </a:rPr>
              <a:t> Interpretação dos teores de S no solo extraído pelo método do fosfato monocálcico.</a:t>
            </a:r>
          </a:p>
        </p:txBody>
      </p:sp>
      <p:sp>
        <p:nvSpPr>
          <p:cNvPr id="195589" name="Subtítulo 2"/>
          <p:cNvSpPr txBox="1">
            <a:spLocks/>
          </p:cNvSpPr>
          <p:nvPr/>
        </p:nvSpPr>
        <p:spPr bwMode="auto">
          <a:xfrm>
            <a:off x="357188" y="2500313"/>
            <a:ext cx="87868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</a:pPr>
            <a:r>
              <a:rPr lang="pt-BR" sz="2800">
                <a:solidFill>
                  <a:srgbClr val="FFFFFF"/>
                </a:solidFill>
              </a:rPr>
              <a:t> </a:t>
            </a:r>
            <a:r>
              <a:rPr lang="pt-BR" sz="2400">
                <a:solidFill>
                  <a:srgbClr val="FFFFFF"/>
                </a:solidFill>
              </a:rPr>
              <a:t>Porém falta padronização das classes de interpretação dos teores no solo.</a:t>
            </a:r>
            <a:endParaRPr lang="pt-BR" sz="2800">
              <a:solidFill>
                <a:srgbClr val="FFFFFF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69875" y="3217863"/>
          <a:ext cx="8629650" cy="2228850"/>
        </p:xfrm>
        <a:graphic>
          <a:graphicData uri="http://schemas.openxmlformats.org/drawingml/2006/table">
            <a:tbl>
              <a:tblPr/>
              <a:tblGrid>
                <a:gridCol w="1824038"/>
                <a:gridCol w="1701800"/>
                <a:gridCol w="1698625"/>
                <a:gridCol w="1700212"/>
                <a:gridCol w="1704975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Tabelas de Recomendação</a:t>
                      </a:r>
                    </a:p>
                  </a:txBody>
                  <a:tcPr marL="16419" marR="16419" marT="1641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Disponibilidade de enxofre no solo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Fonte</a:t>
                      </a:r>
                    </a:p>
                  </a:txBody>
                  <a:tcPr marL="16419" marR="16419" marT="1641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Baixa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Média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Alta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........................... mg dm</a:t>
                      </a:r>
                      <a:r>
                        <a:rPr kumimoji="0" lang="pt-BR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-3 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.................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16419" marR="16419" marT="1641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16419" marR="16419" marT="1641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IAC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≤ 4,0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5,0 a 10,0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&gt; 10,0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Raij et al. (1996)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Cerrados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≤ 4,0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5,0 a 9,0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≥ 10,0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Rein &amp; Sousa (2004)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RS e SC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&lt; 2,0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2,0 a 5,0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&gt; 5,0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CFS-RS/SC (1994)</a:t>
                      </a:r>
                    </a:p>
                  </a:txBody>
                  <a:tcPr marL="16419" marR="16419" marT="1641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8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ítulo 1"/>
          <p:cNvSpPr txBox="1">
            <a:spLocks/>
          </p:cNvSpPr>
          <p:nvPr/>
        </p:nvSpPr>
        <p:spPr bwMode="auto">
          <a:xfrm>
            <a:off x="609600" y="366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3200" b="1">
              <a:solidFill>
                <a:srgbClr val="FFFFFF"/>
              </a:solidFill>
            </a:endParaRPr>
          </a:p>
        </p:txBody>
      </p:sp>
      <p:sp>
        <p:nvSpPr>
          <p:cNvPr id="197635" name="Espaço Reservado para Conteúdo 2"/>
          <p:cNvSpPr txBox="1">
            <a:spLocks/>
          </p:cNvSpPr>
          <p:nvPr/>
        </p:nvSpPr>
        <p:spPr bwMode="auto">
          <a:xfrm>
            <a:off x="250825" y="852488"/>
            <a:ext cx="87153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	Sulfato (SO</a:t>
            </a:r>
            <a:r>
              <a:rPr lang="pt-BR" b="1" baseline="-25000">
                <a:solidFill>
                  <a:srgbClr val="3333CC"/>
                </a:solidFill>
              </a:rPr>
              <a:t>4</a:t>
            </a:r>
            <a:r>
              <a:rPr lang="pt-BR" b="1" baseline="30000">
                <a:solidFill>
                  <a:srgbClr val="3333CC"/>
                </a:solidFill>
              </a:rPr>
              <a:t>2-</a:t>
            </a:r>
            <a:r>
              <a:rPr lang="pt-BR" b="1">
                <a:solidFill>
                  <a:srgbClr val="3333CC"/>
                </a:solidFill>
              </a:rPr>
              <a:t>)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>
                <a:solidFill>
                  <a:srgbClr val="FF6600"/>
                </a:solidFill>
              </a:rPr>
              <a:t>É a forma disponível mais importante para as plantas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>
                <a:solidFill>
                  <a:srgbClr val="FF6600"/>
                </a:solidFill>
              </a:rPr>
              <a:t>É a espécie mais estável em solos arejados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	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	H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>
                <a:solidFill>
                  <a:srgbClr val="FF6600"/>
                </a:solidFill>
              </a:rPr>
              <a:t> Aparece em solos muito reduzidos (encharcados)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>
                <a:solidFill>
                  <a:srgbClr val="FF6600"/>
                </a:solidFill>
              </a:rPr>
              <a:t> Pode ser tóxico em certas concentrações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>
              <a:solidFill>
                <a:srgbClr val="FFFF00"/>
              </a:solidFill>
            </a:endParaRPr>
          </a:p>
        </p:txBody>
      </p:sp>
      <p:sp>
        <p:nvSpPr>
          <p:cNvPr id="197636" name="Título 1"/>
          <p:cNvSpPr txBox="1">
            <a:spLocks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1B8E21"/>
                </a:solidFill>
              </a:rPr>
              <a:t>FORMAS </a:t>
            </a:r>
            <a:r>
              <a:rPr lang="pt-BR" sz="3200" b="1" dirty="0">
                <a:solidFill>
                  <a:srgbClr val="1B8E21"/>
                </a:solidFill>
              </a:rPr>
              <a:t>DE OCORRÊNCIA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Enxofre </a:t>
            </a:r>
            <a:r>
              <a:rPr lang="pt-BR" sz="2800" b="1" dirty="0">
                <a:solidFill>
                  <a:srgbClr val="FF0000"/>
                </a:solidFill>
              </a:rPr>
              <a:t>na solução</a:t>
            </a:r>
          </a:p>
        </p:txBody>
      </p:sp>
      <p:sp>
        <p:nvSpPr>
          <p:cNvPr id="197637" name="Título 1"/>
          <p:cNvSpPr txBox="1">
            <a:spLocks/>
          </p:cNvSpPr>
          <p:nvPr/>
        </p:nvSpPr>
        <p:spPr bwMode="auto">
          <a:xfrm>
            <a:off x="611188" y="38957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Gases</a:t>
            </a:r>
            <a:endParaRPr lang="pt-BR" sz="28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2800" b="1" dirty="0">
              <a:solidFill>
                <a:srgbClr val="1B8E21"/>
              </a:solidFill>
            </a:endParaRPr>
          </a:p>
        </p:txBody>
      </p:sp>
      <p:sp>
        <p:nvSpPr>
          <p:cNvPr id="197638" name="Text Box 7"/>
          <p:cNvSpPr txBox="1">
            <a:spLocks noChangeArrowheads="1"/>
          </p:cNvSpPr>
          <p:nvPr/>
        </p:nvSpPr>
        <p:spPr bwMode="auto">
          <a:xfrm>
            <a:off x="295275" y="4575175"/>
            <a:ext cx="82375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</a:rPr>
              <a:t>     SO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 e H</a:t>
            </a:r>
            <a:r>
              <a:rPr lang="pt-BR" b="1" baseline="-25000">
                <a:solidFill>
                  <a:srgbClr val="3333CC"/>
                </a:solidFill>
              </a:rPr>
              <a:t>2</a:t>
            </a:r>
            <a:r>
              <a:rPr lang="pt-BR" b="1">
                <a:solidFill>
                  <a:srgbClr val="3333CC"/>
                </a:solidFill>
              </a:rPr>
              <a:t>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>
                <a:solidFill>
                  <a:srgbClr val="FF6600"/>
                </a:solidFill>
              </a:rPr>
              <a:t>  </a:t>
            </a:r>
            <a:r>
              <a:rPr lang="pt-BR">
                <a:solidFill>
                  <a:srgbClr val="FFFF00"/>
                </a:solidFill>
              </a:rPr>
              <a:t>  </a:t>
            </a:r>
            <a:r>
              <a:rPr lang="pt-BR">
                <a:solidFill>
                  <a:srgbClr val="FF6600"/>
                </a:solidFill>
              </a:rPr>
              <a:t>SO</a:t>
            </a:r>
            <a:r>
              <a:rPr lang="pt-BR" baseline="-25000">
                <a:solidFill>
                  <a:srgbClr val="FF6600"/>
                </a:solidFill>
              </a:rPr>
              <a:t>2</a:t>
            </a:r>
            <a:r>
              <a:rPr lang="pt-BR">
                <a:solidFill>
                  <a:srgbClr val="FF6600"/>
                </a:solidFill>
              </a:rPr>
              <a:t> e H</a:t>
            </a:r>
            <a:r>
              <a:rPr lang="pt-BR" baseline="-25000">
                <a:solidFill>
                  <a:srgbClr val="FF6600"/>
                </a:solidFill>
              </a:rPr>
              <a:t>2</a:t>
            </a:r>
            <a:r>
              <a:rPr lang="pt-BR">
                <a:solidFill>
                  <a:srgbClr val="FF6600"/>
                </a:solidFill>
              </a:rPr>
              <a:t>S podem ocorrer no solo em pequenas quantidades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>
                <a:solidFill>
                  <a:srgbClr val="FF6600"/>
                </a:solidFill>
              </a:rPr>
              <a:t>    SO</a:t>
            </a:r>
            <a:r>
              <a:rPr lang="pt-BR" baseline="-25000">
                <a:solidFill>
                  <a:srgbClr val="FF6600"/>
                </a:solidFill>
              </a:rPr>
              <a:t>2</a:t>
            </a:r>
            <a:r>
              <a:rPr lang="pt-BR">
                <a:solidFill>
                  <a:srgbClr val="FF6600"/>
                </a:solidFill>
              </a:rPr>
              <a:t> atmosférico penetra na planta pelos estômatos  sendo metabolizado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FF66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Espaço Reservado para Conteúdo 2"/>
          <p:cNvSpPr txBox="1">
            <a:spLocks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2400">
                <a:solidFill>
                  <a:srgbClr val="FFFF00"/>
                </a:solidFill>
              </a:rPr>
              <a:t>	</a:t>
            </a:r>
            <a:endParaRPr lang="pt-BR" sz="2400" u="sng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2400">
                <a:solidFill>
                  <a:srgbClr val="3333CC"/>
                </a:solidFill>
              </a:rPr>
              <a:t>Representa de 80 a 95% do total de enxofre do solo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2400">
              <a:solidFill>
                <a:srgbClr val="3333CC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2400">
                <a:solidFill>
                  <a:srgbClr val="3333CC"/>
                </a:solidFill>
              </a:rPr>
              <a:t>É uma forma de reserva de S do solo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2400">
              <a:solidFill>
                <a:srgbClr val="3333CC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2400">
                <a:solidFill>
                  <a:srgbClr val="3333CC"/>
                </a:solidFill>
              </a:rPr>
              <a:t>Principáis compostos orgânicos sulfurados de origem vegetal são: aminoácidos, as proteínas e os ésteres de sulfato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sz="2400">
              <a:solidFill>
                <a:srgbClr val="FFFF00"/>
              </a:solidFill>
            </a:endParaRPr>
          </a:p>
        </p:txBody>
      </p:sp>
      <p:sp>
        <p:nvSpPr>
          <p:cNvPr id="198659" name="Título 1"/>
          <p:cNvSpPr txBox="1">
            <a:spLocks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1B8E21"/>
                </a:solidFill>
              </a:rPr>
              <a:t>FORMAS </a:t>
            </a:r>
            <a:r>
              <a:rPr lang="pt-BR" sz="3200" b="1" dirty="0">
                <a:solidFill>
                  <a:srgbClr val="1B8E21"/>
                </a:solidFill>
              </a:rPr>
              <a:t>DE OCORRÊNCIA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z="3200" b="1" dirty="0">
              <a:solidFill>
                <a:srgbClr val="1B8E2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Enxofre </a:t>
            </a:r>
            <a:r>
              <a:rPr lang="pt-BR" sz="2800" b="1" dirty="0">
                <a:solidFill>
                  <a:srgbClr val="FF0000"/>
                </a:solidFill>
              </a:rPr>
              <a:t>orgânico</a:t>
            </a:r>
          </a:p>
        </p:txBody>
      </p:sp>
    </p:spTree>
    <p:extLst>
      <p:ext uri="{BB962C8B-B14F-4D97-AF65-F5344CB8AC3E}">
        <p14:creationId xmlns:p14="http://schemas.microsoft.com/office/powerpoint/2010/main" val="4879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Espaço Reservado para Conteúdo 2"/>
          <p:cNvSpPr txBox="1">
            <a:spLocks/>
          </p:cNvSpPr>
          <p:nvPr/>
        </p:nvSpPr>
        <p:spPr bwMode="auto">
          <a:xfrm>
            <a:off x="214313" y="1225550"/>
            <a:ext cx="871537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	</a:t>
            </a:r>
            <a:r>
              <a:rPr lang="pt-BR" sz="2400" b="1">
                <a:solidFill>
                  <a:srgbClr val="FF0000"/>
                </a:solidFill>
              </a:rPr>
              <a:t>SO</a:t>
            </a:r>
            <a:r>
              <a:rPr lang="pt-BR" sz="2400" b="1" baseline="-25000">
                <a:solidFill>
                  <a:srgbClr val="FF0000"/>
                </a:solidFill>
              </a:rPr>
              <a:t>4</a:t>
            </a:r>
            <a:r>
              <a:rPr lang="pt-BR" sz="2400" b="1" baseline="30000">
                <a:solidFill>
                  <a:srgbClr val="FF0000"/>
                </a:solidFill>
              </a:rPr>
              <a:t>2-</a:t>
            </a:r>
            <a:r>
              <a:rPr lang="pt-BR" sz="2400" b="1">
                <a:solidFill>
                  <a:srgbClr val="FF0000"/>
                </a:solidFill>
              </a:rPr>
              <a:t> (na solução ou adsorvido)</a:t>
            </a:r>
            <a:endParaRPr lang="pt-BR" sz="2400" b="1" baseline="30000">
              <a:solidFill>
                <a:srgbClr val="FF00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b="1">
                <a:solidFill>
                  <a:srgbClr val="3333CC"/>
                </a:solidFill>
              </a:rPr>
              <a:t>Mais importante forma disponível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 b="1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2400" b="1">
                <a:solidFill>
                  <a:srgbClr val="FF9900"/>
                </a:solidFill>
              </a:rPr>
              <a:t>    </a:t>
            </a:r>
            <a:r>
              <a:rPr lang="pt-BR" sz="2400" b="1">
                <a:solidFill>
                  <a:srgbClr val="FF0000"/>
                </a:solidFill>
              </a:rPr>
              <a:t>Aminoácidos (cistina, metionina)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b="1">
                <a:solidFill>
                  <a:srgbClr val="3333CC"/>
                </a:solidFill>
              </a:rPr>
              <a:t>Também podem ser absorvidos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 b="1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FF9900"/>
                </a:solidFill>
              </a:rPr>
              <a:t>    </a:t>
            </a:r>
            <a:r>
              <a:rPr lang="pt-BR" sz="2400" b="1">
                <a:solidFill>
                  <a:srgbClr val="FF0000"/>
                </a:solidFill>
              </a:rPr>
              <a:t>SO</a:t>
            </a:r>
            <a:r>
              <a:rPr lang="pt-BR" sz="2400" b="1" baseline="-25000">
                <a:solidFill>
                  <a:srgbClr val="FF0000"/>
                </a:solidFill>
              </a:rPr>
              <a:t>2 </a:t>
            </a:r>
            <a:r>
              <a:rPr lang="pt-BR" sz="2400" b="1">
                <a:solidFill>
                  <a:srgbClr val="FF0000"/>
                </a:solidFill>
              </a:rPr>
              <a:t>atmosférico</a:t>
            </a:r>
            <a:r>
              <a:rPr lang="pt-BR" b="1">
                <a:solidFill>
                  <a:srgbClr val="FF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FF99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b="1">
                <a:solidFill>
                  <a:srgbClr val="3333CC"/>
                </a:solidFill>
              </a:rPr>
              <a:t>Penetração pelos estômatos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9900"/>
                </a:solidFill>
              </a:rPr>
              <a:t>    </a:t>
            </a:r>
            <a:endParaRPr lang="pt-BR" b="1">
              <a:solidFill>
                <a:srgbClr val="FFFF00"/>
              </a:solidFill>
            </a:endParaRPr>
          </a:p>
        </p:txBody>
      </p:sp>
      <p:sp>
        <p:nvSpPr>
          <p:cNvPr id="199683" name="Título 1"/>
          <p:cNvSpPr txBox="1">
            <a:spLocks/>
          </p:cNvSpPr>
          <p:nvPr/>
        </p:nvSpPr>
        <p:spPr bwMode="auto">
          <a:xfrm>
            <a:off x="611188" y="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1B8E21"/>
                </a:solidFill>
              </a:rPr>
              <a:t>Enxofre </a:t>
            </a:r>
            <a:r>
              <a:rPr lang="pt-BR" sz="3200" b="1" dirty="0">
                <a:solidFill>
                  <a:srgbClr val="1B8E21"/>
                </a:solidFill>
              </a:rPr>
              <a:t>Disponível</a:t>
            </a:r>
            <a:endParaRPr lang="pt-BR" sz="2800" b="1" dirty="0">
              <a:solidFill>
                <a:srgbClr val="1B8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ítulo 1"/>
          <p:cNvSpPr txBox="1">
            <a:spLocks/>
          </p:cNvSpPr>
          <p:nvPr/>
        </p:nvSpPr>
        <p:spPr bwMode="auto">
          <a:xfrm>
            <a:off x="609600" y="366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3200" b="1">
              <a:solidFill>
                <a:srgbClr val="FFFFFF"/>
              </a:solidFill>
            </a:endParaRPr>
          </a:p>
        </p:txBody>
      </p:sp>
      <p:sp>
        <p:nvSpPr>
          <p:cNvPr id="200707" name="Espaço Reservado para Conteúdo 2"/>
          <p:cNvSpPr txBox="1">
            <a:spLocks/>
          </p:cNvSpPr>
          <p:nvPr/>
        </p:nvSpPr>
        <p:spPr bwMode="auto">
          <a:xfrm>
            <a:off x="214313" y="1090613"/>
            <a:ext cx="871537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0000"/>
                </a:solidFill>
              </a:rPr>
              <a:t>	</a:t>
            </a:r>
            <a:r>
              <a:rPr lang="pt-BR" b="1" u="sng">
                <a:solidFill>
                  <a:srgbClr val="FF0000"/>
                </a:solidFill>
              </a:rPr>
              <a:t>MINERALIZAÇÃO 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>
                <a:solidFill>
                  <a:srgbClr val="3333CC"/>
                </a:solidFill>
              </a:rPr>
              <a:t>Fenômeno realizado por microorganismos heterotróficos não especializados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			</a:t>
            </a:r>
            <a:r>
              <a:rPr lang="pt-BR">
                <a:solidFill>
                  <a:srgbClr val="FF6600"/>
                </a:solidFill>
              </a:rPr>
              <a:t>Proteína-S        </a:t>
            </a:r>
            <a:r>
              <a:rPr lang="pt-BR" sz="1800">
                <a:solidFill>
                  <a:srgbClr val="FF0000"/>
                </a:solidFill>
              </a:rPr>
              <a:t>hidrólise</a:t>
            </a:r>
            <a:r>
              <a:rPr lang="pt-BR">
                <a:solidFill>
                  <a:srgbClr val="FF6600"/>
                </a:solidFill>
              </a:rPr>
              <a:t>            Aminoácido-S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		</a:t>
            </a:r>
            <a:r>
              <a:rPr lang="pt-BR">
                <a:solidFill>
                  <a:srgbClr val="FF6600"/>
                </a:solidFill>
              </a:rPr>
              <a:t>Aminoácido-S    </a:t>
            </a:r>
            <a:r>
              <a:rPr lang="pt-BR" sz="1800">
                <a:solidFill>
                  <a:srgbClr val="FF0000"/>
                </a:solidFill>
              </a:rPr>
              <a:t>hidrólise      </a:t>
            </a:r>
            <a:r>
              <a:rPr lang="pt-BR">
                <a:solidFill>
                  <a:srgbClr val="FF6600"/>
                </a:solidFill>
              </a:rPr>
              <a:t>Ácidos org. + NH</a:t>
            </a:r>
            <a:r>
              <a:rPr lang="pt-BR" sz="1200">
                <a:solidFill>
                  <a:srgbClr val="FF6600"/>
                </a:solidFill>
              </a:rPr>
              <a:t>3</a:t>
            </a:r>
            <a:r>
              <a:rPr lang="pt-BR">
                <a:solidFill>
                  <a:srgbClr val="FF6600"/>
                </a:solidFill>
              </a:rPr>
              <a:t> + H</a:t>
            </a:r>
            <a:r>
              <a:rPr lang="pt-BR" sz="1200">
                <a:solidFill>
                  <a:srgbClr val="FF6600"/>
                </a:solidFill>
              </a:rPr>
              <a:t>2</a:t>
            </a:r>
            <a:r>
              <a:rPr lang="pt-BR">
                <a:solidFill>
                  <a:srgbClr val="FF6600"/>
                </a:solidFill>
              </a:rPr>
              <a:t>S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 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 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00708" name="Título 1"/>
          <p:cNvSpPr txBox="1">
            <a:spLocks/>
          </p:cNvSpPr>
          <p:nvPr/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1B8E21"/>
                </a:solidFill>
              </a:rPr>
              <a:t>TRANSFORMAÇÕES </a:t>
            </a:r>
            <a:r>
              <a:rPr lang="pt-BR" sz="3200" b="1" dirty="0">
                <a:solidFill>
                  <a:srgbClr val="1B8E21"/>
                </a:solidFill>
              </a:rPr>
              <a:t>NO SOLO</a:t>
            </a:r>
          </a:p>
        </p:txBody>
      </p:sp>
      <p:cxnSp>
        <p:nvCxnSpPr>
          <p:cNvPr id="200709" name="Conector de seta reta 13"/>
          <p:cNvCxnSpPr>
            <a:cxnSpLocks noChangeShapeType="1"/>
          </p:cNvCxnSpPr>
          <p:nvPr/>
        </p:nvCxnSpPr>
        <p:spPr bwMode="auto">
          <a:xfrm flipV="1">
            <a:off x="3554413" y="3565525"/>
            <a:ext cx="1782762" cy="127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Conector de seta reta 14"/>
          <p:cNvCxnSpPr/>
          <p:nvPr/>
        </p:nvCxnSpPr>
        <p:spPr>
          <a:xfrm>
            <a:off x="2916238" y="5106988"/>
            <a:ext cx="1214437" cy="158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711" name="Text Box 8"/>
          <p:cNvSpPr txBox="1">
            <a:spLocks noChangeArrowheads="1"/>
          </p:cNvSpPr>
          <p:nvPr/>
        </p:nvSpPr>
        <p:spPr bwMode="auto">
          <a:xfrm>
            <a:off x="1166813" y="5199063"/>
            <a:ext cx="4995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>
                <a:solidFill>
                  <a:srgbClr val="1B8E21"/>
                </a:solidFill>
              </a:rPr>
              <a:t>Outros produtos finais: S elementar, SO</a:t>
            </a:r>
            <a:r>
              <a:rPr lang="pt-BR" baseline="-25000">
                <a:solidFill>
                  <a:srgbClr val="1B8E21"/>
                </a:solidFill>
              </a:rPr>
              <a:t>2</a:t>
            </a:r>
            <a:r>
              <a:rPr lang="pt-BR">
                <a:solidFill>
                  <a:srgbClr val="1B8E21"/>
                </a:solidFill>
              </a:rPr>
              <a:t>, SO</a:t>
            </a:r>
            <a:r>
              <a:rPr lang="pt-BR" baseline="-25000">
                <a:solidFill>
                  <a:srgbClr val="1B8E21"/>
                </a:solidFill>
              </a:rPr>
              <a:t>4</a:t>
            </a:r>
            <a:r>
              <a:rPr lang="pt-BR" baseline="30000">
                <a:solidFill>
                  <a:srgbClr val="1B8E21"/>
                </a:solidFill>
              </a:rPr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3553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ítulo 1"/>
          <p:cNvSpPr txBox="1">
            <a:spLocks/>
          </p:cNvSpPr>
          <p:nvPr/>
        </p:nvSpPr>
        <p:spPr bwMode="auto">
          <a:xfrm>
            <a:off x="684213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>
                <a:solidFill>
                  <a:srgbClr val="1B8E21"/>
                </a:solidFill>
              </a:rPr>
              <a:t>TRANSFORMAÇÃO NO SOLO</a:t>
            </a:r>
          </a:p>
        </p:txBody>
      </p:sp>
      <p:sp>
        <p:nvSpPr>
          <p:cNvPr id="201731" name="Espaço Reservado para Conteúdo 2"/>
          <p:cNvSpPr txBox="1">
            <a:spLocks/>
          </p:cNvSpPr>
          <p:nvPr/>
        </p:nvSpPr>
        <p:spPr bwMode="auto">
          <a:xfrm>
            <a:off x="214313" y="1143000"/>
            <a:ext cx="8715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0000"/>
                </a:solidFill>
              </a:rPr>
              <a:t>	</a:t>
            </a:r>
            <a:r>
              <a:rPr lang="pt-BR" b="1" u="sng">
                <a:solidFill>
                  <a:srgbClr val="FF0000"/>
                </a:solidFill>
              </a:rPr>
              <a:t>TRANSFORMAÇÃO DO S MINERAL </a:t>
            </a:r>
            <a:endParaRPr lang="pt-BR" b="1">
              <a:solidFill>
                <a:srgbClr val="FF00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b="1">
                <a:solidFill>
                  <a:srgbClr val="FFFF00"/>
                </a:solidFill>
              </a:rPr>
              <a:t>	</a:t>
            </a:r>
            <a:r>
              <a:rPr lang="pt-BR" b="1">
                <a:solidFill>
                  <a:srgbClr val="3333CC"/>
                </a:solidFill>
              </a:rPr>
              <a:t>OXIDAÇÃO: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1800">
                <a:solidFill>
                  <a:srgbClr val="FF6600"/>
                </a:solidFill>
              </a:rPr>
              <a:t>A oxidação do enxofre no solo é feita por bactérias do gênero </a:t>
            </a:r>
            <a:r>
              <a:rPr lang="pt-BR" sz="1800">
                <a:solidFill>
                  <a:srgbClr val="B11F9B"/>
                </a:solidFill>
              </a:rPr>
              <a:t>Thiobacillus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	                            </a:t>
            </a:r>
            <a:r>
              <a:rPr lang="pt-BR">
                <a:solidFill>
                  <a:srgbClr val="009900"/>
                </a:solidFill>
              </a:rPr>
              <a:t>H</a:t>
            </a:r>
            <a:r>
              <a:rPr lang="pt-BR" sz="1100">
                <a:solidFill>
                  <a:srgbClr val="009900"/>
                </a:solidFill>
              </a:rPr>
              <a:t>2</a:t>
            </a:r>
            <a:r>
              <a:rPr lang="pt-BR">
                <a:solidFill>
                  <a:srgbClr val="009900"/>
                </a:solidFill>
              </a:rPr>
              <a:t>S + ½ O</a:t>
            </a:r>
            <a:r>
              <a:rPr lang="pt-BR" sz="1100">
                <a:solidFill>
                  <a:srgbClr val="009900"/>
                </a:solidFill>
              </a:rPr>
              <a:t>2</a:t>
            </a:r>
            <a:r>
              <a:rPr lang="pt-BR">
                <a:solidFill>
                  <a:srgbClr val="009900"/>
                </a:solidFill>
              </a:rPr>
              <a:t>               S + H</a:t>
            </a:r>
            <a:r>
              <a:rPr lang="pt-BR" sz="1100">
                <a:solidFill>
                  <a:srgbClr val="009900"/>
                </a:solidFill>
              </a:rPr>
              <a:t>2</a:t>
            </a:r>
            <a:r>
              <a:rPr lang="pt-BR">
                <a:solidFill>
                  <a:srgbClr val="009900"/>
                </a:solidFill>
              </a:rPr>
              <a:t>O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			      </a:t>
            </a:r>
            <a:r>
              <a:rPr lang="pt-BR">
                <a:solidFill>
                  <a:srgbClr val="009900"/>
                </a:solidFill>
              </a:rPr>
              <a:t>S + 1,5 O</a:t>
            </a:r>
            <a:r>
              <a:rPr lang="pt-BR" sz="1200">
                <a:solidFill>
                  <a:srgbClr val="009900"/>
                </a:solidFill>
              </a:rPr>
              <a:t>2</a:t>
            </a:r>
            <a:r>
              <a:rPr lang="pt-BR">
                <a:solidFill>
                  <a:srgbClr val="009900"/>
                </a:solidFill>
              </a:rPr>
              <a:t> + H</a:t>
            </a:r>
            <a:r>
              <a:rPr lang="pt-BR" sz="1200">
                <a:solidFill>
                  <a:srgbClr val="009900"/>
                </a:solidFill>
              </a:rPr>
              <a:t>2</a:t>
            </a:r>
            <a:r>
              <a:rPr lang="pt-BR">
                <a:solidFill>
                  <a:srgbClr val="009900"/>
                </a:solidFill>
              </a:rPr>
              <a:t>O               H</a:t>
            </a:r>
            <a:r>
              <a:rPr lang="pt-BR" sz="1200">
                <a:solidFill>
                  <a:srgbClr val="009900"/>
                </a:solidFill>
              </a:rPr>
              <a:t>2</a:t>
            </a:r>
            <a:r>
              <a:rPr lang="pt-BR">
                <a:solidFill>
                  <a:srgbClr val="009900"/>
                </a:solidFill>
              </a:rPr>
              <a:t>SO</a:t>
            </a:r>
            <a:r>
              <a:rPr lang="pt-BR" sz="1400">
                <a:solidFill>
                  <a:srgbClr val="009900"/>
                </a:solidFill>
              </a:rPr>
              <a:t>4</a:t>
            </a:r>
            <a:endParaRPr lang="pt-BR">
              <a:solidFill>
                <a:srgbClr val="0099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	</a:t>
            </a:r>
            <a:r>
              <a:rPr lang="pt-BR" b="1">
                <a:solidFill>
                  <a:srgbClr val="3333CC"/>
                </a:solidFill>
              </a:rPr>
              <a:t>REDUÇÃO: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>
                <a:solidFill>
                  <a:srgbClr val="FF6600"/>
                </a:solidFill>
              </a:rPr>
              <a:t>Ação de bactérias anaeróbias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009900"/>
                </a:solidFill>
              </a:rPr>
              <a:t>SO</a:t>
            </a:r>
            <a:r>
              <a:rPr lang="pt-BR" sz="1100">
                <a:solidFill>
                  <a:srgbClr val="009900"/>
                </a:solidFill>
              </a:rPr>
              <a:t>4</a:t>
            </a:r>
            <a:r>
              <a:rPr lang="pt-BR" baseline="30000">
                <a:solidFill>
                  <a:srgbClr val="009900"/>
                </a:solidFill>
              </a:rPr>
              <a:t>2-</a:t>
            </a:r>
            <a:r>
              <a:rPr lang="pt-BR">
                <a:solidFill>
                  <a:srgbClr val="009900"/>
                </a:solidFill>
              </a:rPr>
              <a:t>             SO</a:t>
            </a:r>
            <a:r>
              <a:rPr lang="pt-BR" sz="1200">
                <a:solidFill>
                  <a:srgbClr val="009900"/>
                </a:solidFill>
              </a:rPr>
              <a:t>2</a:t>
            </a:r>
            <a:r>
              <a:rPr lang="pt-BR">
                <a:solidFill>
                  <a:srgbClr val="009900"/>
                </a:solidFill>
              </a:rPr>
              <a:t>           S           H</a:t>
            </a:r>
            <a:r>
              <a:rPr lang="pt-BR" sz="1200">
                <a:solidFill>
                  <a:srgbClr val="009900"/>
                </a:solidFill>
              </a:rPr>
              <a:t>2</a:t>
            </a:r>
            <a:r>
              <a:rPr lang="pt-BR">
                <a:solidFill>
                  <a:srgbClr val="009900"/>
                </a:solidFill>
              </a:rPr>
              <a:t>S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4117975" y="2995613"/>
            <a:ext cx="642938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681538" y="3481388"/>
            <a:ext cx="642937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035050" y="5057775"/>
            <a:ext cx="6429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2347913" y="5057775"/>
            <a:ext cx="64293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3270250" y="5056188"/>
            <a:ext cx="642938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737" name="Text Box 10"/>
          <p:cNvSpPr txBox="1">
            <a:spLocks noChangeArrowheads="1"/>
          </p:cNvSpPr>
          <p:nvPr/>
        </p:nvSpPr>
        <p:spPr bwMode="auto">
          <a:xfrm>
            <a:off x="4845050" y="4848225"/>
            <a:ext cx="4044950" cy="9239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  <a:latin typeface="Times New Roman" charset="0"/>
                <a:cs typeface="ＭＳ Ｐゴシック" charset="0"/>
              </a:rPr>
              <a:t>Testemunha	        2941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  <a:latin typeface="Times New Roman" charset="0"/>
                <a:cs typeface="ＭＳ Ｐゴシック" charset="0"/>
              </a:rPr>
              <a:t>90 – 60 – 90 (uréia)       3741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  <a:latin typeface="Times New Roman" charset="0"/>
                <a:cs typeface="ＭＳ Ｐゴシック" charset="0"/>
              </a:rPr>
              <a:t>90 – 60 – 90 (sulfato)     2295</a:t>
            </a:r>
            <a:endParaRPr lang="pt-BR" sz="1800">
              <a:solidFill>
                <a:srgbClr val="FFFFFF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201738" name="AutoShape 11"/>
          <p:cNvSpPr>
            <a:spLocks noChangeArrowheads="1"/>
          </p:cNvSpPr>
          <p:nvPr/>
        </p:nvSpPr>
        <p:spPr bwMode="auto">
          <a:xfrm>
            <a:off x="5365750" y="4083050"/>
            <a:ext cx="3024188" cy="685800"/>
          </a:xfrm>
          <a:prstGeom prst="flowChartTerminator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1B8E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Município do Rio Grande</a:t>
            </a:r>
          </a:p>
        </p:txBody>
      </p:sp>
    </p:spTree>
    <p:extLst>
      <p:ext uri="{BB962C8B-B14F-4D97-AF65-F5344CB8AC3E}">
        <p14:creationId xmlns:p14="http://schemas.microsoft.com/office/powerpoint/2010/main" val="8741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ítulo 1"/>
          <p:cNvSpPr txBox="1">
            <a:spLocks/>
          </p:cNvSpPr>
          <p:nvPr/>
        </p:nvSpPr>
        <p:spPr bwMode="auto">
          <a:xfrm>
            <a:off x="323850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>
                <a:solidFill>
                  <a:srgbClr val="1B8E21"/>
                </a:solidFill>
              </a:rPr>
              <a:t>ADIÇÕES AO SOLO</a:t>
            </a:r>
          </a:p>
        </p:txBody>
      </p:sp>
      <p:sp>
        <p:nvSpPr>
          <p:cNvPr id="203779" name="Espaço Reservado para Conteúdo 2"/>
          <p:cNvSpPr txBox="1">
            <a:spLocks/>
          </p:cNvSpPr>
          <p:nvPr/>
        </p:nvSpPr>
        <p:spPr bwMode="auto">
          <a:xfrm>
            <a:off x="214313" y="1143000"/>
            <a:ext cx="871537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	</a:t>
            </a:r>
            <a:endParaRPr lang="pt-BR" b="1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</a:rPr>
              <a:t>	ÁGUA DE CHUVA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>
                <a:solidFill>
                  <a:srgbClr val="3333CC"/>
                </a:solidFill>
              </a:rPr>
              <a:t>A água da chuva arrasta o SO</a:t>
            </a:r>
            <a:r>
              <a:rPr lang="pt-BR" sz="1100">
                <a:solidFill>
                  <a:srgbClr val="3333CC"/>
                </a:solidFill>
              </a:rPr>
              <a:t>2</a:t>
            </a:r>
            <a:r>
              <a:rPr lang="pt-BR">
                <a:solidFill>
                  <a:srgbClr val="3333CC"/>
                </a:solidFill>
              </a:rPr>
              <a:t> atmosférico para dentro do solo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b="1">
                <a:solidFill>
                  <a:srgbClr val="FF9900"/>
                </a:solidFill>
              </a:rPr>
              <a:t>	</a:t>
            </a:r>
            <a:r>
              <a:rPr lang="pt-BR" b="1">
                <a:solidFill>
                  <a:srgbClr val="FF0000"/>
                </a:solidFill>
              </a:rPr>
              <a:t>INSETICIDAS E FUNGICIDAS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 b="1">
              <a:solidFill>
                <a:srgbClr val="FF99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</a:rPr>
              <a:t>	FERTILIZANTES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>
                <a:solidFill>
                  <a:srgbClr val="3333CC"/>
                </a:solidFill>
              </a:rPr>
              <a:t>Superfosfato simples, sulfato de potássio, sulfato de amônio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			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		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 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>
                <a:solidFill>
                  <a:srgbClr val="FFFF00"/>
                </a:solidFill>
              </a:rPr>
              <a:t> 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pt-BR">
              <a:solidFill>
                <a:srgbClr val="FFFF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pt-BR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384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AutoShape 3"/>
          <p:cNvSpPr>
            <a:spLocks noChangeArrowheads="1"/>
          </p:cNvSpPr>
          <p:nvPr/>
        </p:nvSpPr>
        <p:spPr bwMode="auto">
          <a:xfrm>
            <a:off x="152400" y="1447800"/>
            <a:ext cx="914400" cy="914400"/>
          </a:xfrm>
          <a:prstGeom prst="irregularSeal1">
            <a:avLst/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</a:p>
        </p:txBody>
      </p:sp>
      <p:sp>
        <p:nvSpPr>
          <p:cNvPr id="205827" name="AutoShape 4"/>
          <p:cNvSpPr>
            <a:spLocks noChangeArrowheads="1"/>
          </p:cNvSpPr>
          <p:nvPr/>
        </p:nvSpPr>
        <p:spPr bwMode="auto">
          <a:xfrm>
            <a:off x="76200" y="2895600"/>
            <a:ext cx="1066800" cy="1066800"/>
          </a:xfrm>
          <a:prstGeom prst="irregularSeal1">
            <a:avLst/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</a:t>
            </a:r>
            <a:r>
              <a:rPr lang="pt-BR" sz="2000" b="1" baseline="-250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pt-BR" sz="2000" b="1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</a:t>
            </a:r>
            <a:r>
              <a:rPr lang="pt-BR" sz="2000" b="1" baseline="-250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5</a:t>
            </a:r>
            <a:endParaRPr lang="pt-BR" sz="2000" b="1">
              <a:solidFill>
                <a:srgbClr val="FFFF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828" name="AutoShape 5"/>
          <p:cNvSpPr>
            <a:spLocks noChangeArrowheads="1"/>
          </p:cNvSpPr>
          <p:nvPr/>
        </p:nvSpPr>
        <p:spPr bwMode="auto">
          <a:xfrm>
            <a:off x="152400" y="4724400"/>
            <a:ext cx="914400" cy="914400"/>
          </a:xfrm>
          <a:prstGeom prst="irregularSeal1">
            <a:avLst/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2000" b="1" baseline="-250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pt-BR" sz="2000" b="1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</a:t>
            </a:r>
          </a:p>
        </p:txBody>
      </p:sp>
      <p:sp>
        <p:nvSpPr>
          <p:cNvPr id="205829" name="Line 6"/>
          <p:cNvSpPr>
            <a:spLocks noChangeShapeType="1"/>
          </p:cNvSpPr>
          <p:nvPr/>
        </p:nvSpPr>
        <p:spPr bwMode="auto">
          <a:xfrm>
            <a:off x="1143000" y="1905000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5830" name="Line 7"/>
          <p:cNvSpPr>
            <a:spLocks noChangeShapeType="1"/>
          </p:cNvSpPr>
          <p:nvPr/>
        </p:nvSpPr>
        <p:spPr bwMode="auto">
          <a:xfrm>
            <a:off x="1143000" y="5181600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5831" name="Line 8"/>
          <p:cNvSpPr>
            <a:spLocks noChangeShapeType="1"/>
          </p:cNvSpPr>
          <p:nvPr/>
        </p:nvSpPr>
        <p:spPr bwMode="auto">
          <a:xfrm>
            <a:off x="1143000" y="3429000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5832" name="Text Box 9"/>
          <p:cNvSpPr txBox="1">
            <a:spLocks noChangeArrowheads="1"/>
          </p:cNvSpPr>
          <p:nvPr/>
        </p:nvSpPr>
        <p:spPr bwMode="auto">
          <a:xfrm>
            <a:off x="1847850" y="1676400"/>
            <a:ext cx="280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  <a:latin typeface="Comic Sans MS" charset="0"/>
              </a:rPr>
              <a:t>58% Uréia: </a:t>
            </a:r>
            <a:r>
              <a:rPr lang="pt-BR" b="1">
                <a:solidFill>
                  <a:srgbClr val="3333CC"/>
                </a:solidFill>
                <a:latin typeface="Comic Sans MS" charset="0"/>
              </a:rPr>
              <a:t>Co(NH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2</a:t>
            </a:r>
            <a:r>
              <a:rPr lang="pt-BR" b="1">
                <a:solidFill>
                  <a:srgbClr val="3333CC"/>
                </a:solidFill>
                <a:latin typeface="Comic Sans MS" charset="0"/>
              </a:rPr>
              <a:t>)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2</a:t>
            </a:r>
            <a:endParaRPr lang="pt-BR" b="1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205833" name="Text Box 10"/>
          <p:cNvSpPr txBox="1">
            <a:spLocks noChangeArrowheads="1"/>
          </p:cNvSpPr>
          <p:nvPr/>
        </p:nvSpPr>
        <p:spPr bwMode="auto">
          <a:xfrm>
            <a:off x="1828800" y="2057400"/>
            <a:ext cx="484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  <a:latin typeface="Comic Sans MS" charset="0"/>
              </a:rPr>
              <a:t>19% Fosfatos de Amônio (MAP, DAP)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  <a:latin typeface="Comic Sans MS" charset="0"/>
              </a:rPr>
              <a:t>NH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4</a:t>
            </a:r>
            <a:r>
              <a:rPr lang="pt-BR" b="1">
                <a:solidFill>
                  <a:srgbClr val="3333CC"/>
                </a:solidFill>
                <a:latin typeface="Comic Sans MS" charset="0"/>
              </a:rPr>
              <a:t>H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2</a:t>
            </a:r>
            <a:r>
              <a:rPr lang="pt-BR" b="1">
                <a:solidFill>
                  <a:srgbClr val="3333CC"/>
                </a:solidFill>
                <a:latin typeface="Comic Sans MS" charset="0"/>
              </a:rPr>
              <a:t>PO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4</a:t>
            </a:r>
            <a:r>
              <a:rPr lang="pt-BR" b="1">
                <a:solidFill>
                  <a:srgbClr val="3333CC"/>
                </a:solidFill>
                <a:latin typeface="Comic Sans MS" charset="0"/>
              </a:rPr>
              <a:t> / (NH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4</a:t>
            </a:r>
            <a:r>
              <a:rPr lang="pt-BR" b="1">
                <a:solidFill>
                  <a:srgbClr val="3333CC"/>
                </a:solidFill>
                <a:latin typeface="Comic Sans MS" charset="0"/>
              </a:rPr>
              <a:t>)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2</a:t>
            </a:r>
            <a:r>
              <a:rPr lang="pt-BR" b="1">
                <a:solidFill>
                  <a:srgbClr val="3333CC"/>
                </a:solidFill>
                <a:latin typeface="Comic Sans MS" charset="0"/>
              </a:rPr>
              <a:t>H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2</a:t>
            </a:r>
            <a:r>
              <a:rPr lang="pt-BR" b="1">
                <a:solidFill>
                  <a:srgbClr val="3333CC"/>
                </a:solidFill>
                <a:latin typeface="Comic Sans MS" charset="0"/>
              </a:rPr>
              <a:t>PO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4</a:t>
            </a:r>
            <a:endParaRPr lang="pt-BR" b="1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205834" name="Text Box 11"/>
          <p:cNvSpPr txBox="1">
            <a:spLocks noChangeArrowheads="1"/>
          </p:cNvSpPr>
          <p:nvPr/>
        </p:nvSpPr>
        <p:spPr bwMode="auto">
          <a:xfrm>
            <a:off x="1828800" y="3276600"/>
            <a:ext cx="277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  <a:latin typeface="Comic Sans MS" charset="0"/>
              </a:rPr>
              <a:t>37% SPT: Ca(H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2</a:t>
            </a:r>
            <a:r>
              <a:rPr lang="pt-BR" b="1">
                <a:solidFill>
                  <a:srgbClr val="3333CC"/>
                </a:solidFill>
                <a:latin typeface="Comic Sans MS" charset="0"/>
              </a:rPr>
              <a:t>PO</a:t>
            </a:r>
            <a:r>
              <a:rPr lang="pt-BR" b="1" baseline="-25000">
                <a:solidFill>
                  <a:srgbClr val="3333CC"/>
                </a:solidFill>
                <a:latin typeface="Comic Sans MS" charset="0"/>
              </a:rPr>
              <a:t>4</a:t>
            </a:r>
            <a:r>
              <a:rPr lang="pt-BR" b="1">
                <a:solidFill>
                  <a:srgbClr val="3333CC"/>
                </a:solidFill>
                <a:latin typeface="Comic Sans MS" charset="0"/>
              </a:rPr>
              <a:t>)</a:t>
            </a:r>
          </a:p>
        </p:txBody>
      </p:sp>
      <p:sp>
        <p:nvSpPr>
          <p:cNvPr id="205835" name="Text Box 12"/>
          <p:cNvSpPr txBox="1">
            <a:spLocks noChangeArrowheads="1"/>
          </p:cNvSpPr>
          <p:nvPr/>
        </p:nvSpPr>
        <p:spPr bwMode="auto">
          <a:xfrm>
            <a:off x="1828800" y="3657600"/>
            <a:ext cx="4992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3333CC"/>
                </a:solidFill>
                <a:latin typeface="Comic Sans MS" charset="0"/>
              </a:rPr>
              <a:t>35% Fosfatos de Amônio (MAP e DAP)</a:t>
            </a:r>
          </a:p>
        </p:txBody>
      </p:sp>
      <p:sp>
        <p:nvSpPr>
          <p:cNvPr id="205836" name="Text Box 13"/>
          <p:cNvSpPr txBox="1">
            <a:spLocks noChangeArrowheads="1"/>
          </p:cNvSpPr>
          <p:nvPr/>
        </p:nvSpPr>
        <p:spPr bwMode="auto">
          <a:xfrm>
            <a:off x="1828800" y="4953000"/>
            <a:ext cx="389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  <a:latin typeface="Comic Sans MS" charset="0"/>
              </a:rPr>
              <a:t>97% Cloreto de Potássio (KCl)</a:t>
            </a:r>
          </a:p>
        </p:txBody>
      </p:sp>
      <p:sp>
        <p:nvSpPr>
          <p:cNvPr id="205837" name="ZoneTexte 13"/>
          <p:cNvSpPr txBox="1">
            <a:spLocks noChangeArrowheads="1"/>
          </p:cNvSpPr>
          <p:nvPr/>
        </p:nvSpPr>
        <p:spPr bwMode="auto">
          <a:xfrm>
            <a:off x="139700" y="112713"/>
            <a:ext cx="900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b="1">
                <a:solidFill>
                  <a:srgbClr val="1B8E21"/>
                </a:solidFill>
                <a:latin typeface="Comic Sans MS" charset="0"/>
              </a:rPr>
              <a:t>Aumento considerável no uso de adubos simples 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b="1">
                <a:solidFill>
                  <a:srgbClr val="1B8E21"/>
                </a:solidFill>
                <a:latin typeface="Comic Sans MS" charset="0"/>
              </a:rPr>
              <a:t>de fórmulas de adubação carentes (isentas) em 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rgbClr val="1B8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7" descr="Imag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0"/>
            <a:ext cx="34671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27025" y="2481263"/>
            <a:ext cx="6640513" cy="1782762"/>
          </a:xfrm>
        </p:spPr>
        <p:txBody>
          <a:bodyPr/>
          <a:lstStyle/>
          <a:p>
            <a:pPr eaLnBrk="1" hangingPunct="1"/>
            <a:r>
              <a:rPr lang="fr-FR" sz="480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Cálcio</a:t>
            </a:r>
            <a:r>
              <a:rPr lang="fr-FR" sz="4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, </a:t>
            </a:r>
            <a:r>
              <a:rPr lang="fr-FR" sz="4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Magnésio</a:t>
            </a:r>
            <a:r>
              <a:rPr lang="fr-FR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 </a:t>
            </a:r>
            <a:r>
              <a:rPr lang="fr-FR" sz="4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e </a:t>
            </a:r>
            <a:r>
              <a:rPr lang="fr-FR" sz="48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Acidez</a:t>
            </a:r>
            <a:r>
              <a:rPr lang="fr-FR" sz="4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cs typeface="Arial Unicode MS" charset="0"/>
              </a:rPr>
              <a:t> do Solo</a:t>
            </a:r>
            <a:endParaRPr lang="en-US" sz="4800" dirty="0">
              <a:solidFill>
                <a:srgbClr val="009900"/>
              </a:solidFill>
              <a:latin typeface="Copperplate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tângulo 1"/>
          <p:cNvSpPr>
            <a:spLocks noChangeArrowheads="1"/>
          </p:cNvSpPr>
          <p:nvPr/>
        </p:nvSpPr>
        <p:spPr bwMode="auto">
          <a:xfrm>
            <a:off x="1497013" y="681038"/>
            <a:ext cx="3673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4800" b="1">
                <a:solidFill>
                  <a:srgbClr val="1B8E21"/>
                </a:solidFill>
                <a:ea typeface="ＭＳ Ｐゴシック" charset="0"/>
                <a:cs typeface="ＭＳ Ｐゴシック" charset="0"/>
              </a:rPr>
              <a:t>Fontes de S</a:t>
            </a:r>
          </a:p>
        </p:txBody>
      </p:sp>
      <p:sp>
        <p:nvSpPr>
          <p:cNvPr id="207875" name="CaixaDeTexto 2"/>
          <p:cNvSpPr txBox="1">
            <a:spLocks noChangeArrowheads="1"/>
          </p:cNvSpPr>
          <p:nvPr/>
        </p:nvSpPr>
        <p:spPr bwMode="auto">
          <a:xfrm>
            <a:off x="571500" y="1641475"/>
            <a:ext cx="77152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2400" b="1">
                <a:solidFill>
                  <a:srgbClr val="FF0000"/>
                </a:solidFill>
              </a:rPr>
              <a:t>Sulfato de Amônio ....................  24%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2400" b="1">
                <a:solidFill>
                  <a:srgbClr val="FF0000"/>
                </a:solidFill>
              </a:rPr>
              <a:t>Superfosfato Simples ............... 12%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2400" b="1">
                <a:solidFill>
                  <a:srgbClr val="FF0000"/>
                </a:solidFill>
              </a:rPr>
              <a:t>Fertilizantes NPK ........................1 – 10%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2400" b="1">
                <a:solidFill>
                  <a:srgbClr val="FF0000"/>
                </a:solidFill>
              </a:rPr>
              <a:t>Gesso Agrícola ........................... 15%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sz="2400" b="1">
                <a:solidFill>
                  <a:srgbClr val="FF0000"/>
                </a:solidFill>
              </a:rPr>
              <a:t>Enxofre Elementar ...................... 99%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7" descr="Imag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0"/>
            <a:ext cx="34671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39725" y="2465388"/>
            <a:ext cx="6640513" cy="1782762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ea typeface="+mj-ea"/>
              </a:rPr>
              <a:t>INTERPRETAÇ</a:t>
            </a:r>
            <a:r>
              <a:rPr lang="pt-BR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ea typeface="+mj-ea"/>
              </a:rPr>
              <a:t>ÃO DOS RESULTADOS ANALÍTICOS</a:t>
            </a:r>
            <a:endParaRPr lang="en-US" sz="3600" dirty="0" smtClean="0">
              <a:solidFill>
                <a:srgbClr val="009900"/>
              </a:solidFill>
              <a:latin typeface="Copperplate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5708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418454"/>
            <a:ext cx="86015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 an</a:t>
            </a:r>
            <a:r>
              <a:rPr lang="pt-BR" sz="2800" b="1" dirty="0" err="1" smtClean="0">
                <a:solidFill>
                  <a:schemeClr val="bg1"/>
                </a:solidFill>
              </a:rPr>
              <a:t>álise</a:t>
            </a:r>
            <a:r>
              <a:rPr lang="pt-BR" sz="2800" b="1" dirty="0" smtClean="0">
                <a:solidFill>
                  <a:schemeClr val="bg1"/>
                </a:solidFill>
              </a:rPr>
              <a:t> do solo tem as seguintes finalidades: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pt-BR" sz="2400" dirty="0" smtClean="0">
                <a:solidFill>
                  <a:srgbClr val="0432FF"/>
                </a:solidFill>
              </a:rPr>
              <a:t>Verificar a necessidade de aplicação de corretivos</a:t>
            </a:r>
          </a:p>
          <a:p>
            <a:pPr marL="342900" indent="-342900">
              <a:buAutoNum type="arabicPeriod"/>
            </a:pPr>
            <a:endParaRPr lang="pt-BR" sz="2400" dirty="0" smtClean="0">
              <a:solidFill>
                <a:srgbClr val="0432FF"/>
              </a:solidFill>
            </a:endParaRPr>
          </a:p>
          <a:p>
            <a:pPr marL="342900" indent="-342900">
              <a:buAutoNum type="arabicPeriod"/>
            </a:pPr>
            <a:r>
              <a:rPr lang="pt-BR" sz="2400" dirty="0" smtClean="0">
                <a:solidFill>
                  <a:srgbClr val="0432FF"/>
                </a:solidFill>
              </a:rPr>
              <a:t>Recomendação dos nutrientes e respectivas doses de adubação</a:t>
            </a:r>
          </a:p>
          <a:p>
            <a:pPr marL="342900" indent="-342900">
              <a:buAutoNum type="arabicPeriod"/>
            </a:pPr>
            <a:endParaRPr lang="pt-BR" sz="2400" dirty="0" smtClean="0">
              <a:solidFill>
                <a:srgbClr val="0432FF"/>
              </a:solidFill>
            </a:endParaRPr>
          </a:p>
          <a:p>
            <a:pPr marL="342900" indent="-342900">
              <a:buAutoNum type="arabicPeriod"/>
            </a:pPr>
            <a:r>
              <a:rPr lang="pt-BR" sz="2400" dirty="0" smtClean="0">
                <a:solidFill>
                  <a:srgbClr val="0432FF"/>
                </a:solidFill>
              </a:rPr>
              <a:t>Fornecimento de subsídios para descrição e classificação em levantamentos pedológicos</a:t>
            </a:r>
            <a:endParaRPr lang="en-US" sz="2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75" y="201478"/>
            <a:ext cx="858606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Passo</a:t>
            </a:r>
            <a:r>
              <a:rPr lang="en-US" sz="2800" b="1" dirty="0" smtClean="0">
                <a:solidFill>
                  <a:schemeClr val="bg1"/>
                </a:solidFill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</a:rPr>
              <a:t>passo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rgbClr val="0432FF"/>
                </a:solidFill>
              </a:rPr>
              <a:t>Calculando</a:t>
            </a:r>
            <a:r>
              <a:rPr lang="en-US" sz="2000" dirty="0" smtClean="0">
                <a:solidFill>
                  <a:srgbClr val="0432FF"/>
                </a:solidFill>
              </a:rPr>
              <a:t> a soma de bases (SB): Ca + Mg = K + Na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0432FF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432FF"/>
                </a:solidFill>
              </a:rPr>
              <a:t> </a:t>
            </a:r>
            <a:r>
              <a:rPr lang="en-US" sz="2000" dirty="0" err="1" smtClean="0">
                <a:solidFill>
                  <a:srgbClr val="0432FF"/>
                </a:solidFill>
              </a:rPr>
              <a:t>Calcular</a:t>
            </a:r>
            <a:r>
              <a:rPr lang="en-US" sz="2000" dirty="0" smtClean="0">
                <a:solidFill>
                  <a:srgbClr val="0432FF"/>
                </a:solidFill>
              </a:rPr>
              <a:t> a CTC </a:t>
            </a:r>
            <a:r>
              <a:rPr lang="en-US" sz="2000" dirty="0" err="1" smtClean="0">
                <a:solidFill>
                  <a:srgbClr val="0432FF"/>
                </a:solidFill>
              </a:rPr>
              <a:t>efetiva</a:t>
            </a:r>
            <a:r>
              <a:rPr lang="en-US" sz="2000" dirty="0" smtClean="0">
                <a:solidFill>
                  <a:srgbClr val="0432FF"/>
                </a:solidFill>
              </a:rPr>
              <a:t>: SB + Al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0432FF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rgbClr val="0432FF"/>
                </a:solidFill>
              </a:rPr>
              <a:t>Calcular</a:t>
            </a:r>
            <a:r>
              <a:rPr lang="en-US" sz="2000" dirty="0" smtClean="0">
                <a:solidFill>
                  <a:srgbClr val="0432FF"/>
                </a:solidFill>
              </a:rPr>
              <a:t> a CTC a pH 7,0: SB + (</a:t>
            </a:r>
            <a:r>
              <a:rPr lang="en-US" sz="2000" dirty="0" err="1" smtClean="0">
                <a:solidFill>
                  <a:srgbClr val="0432FF"/>
                </a:solidFill>
              </a:rPr>
              <a:t>H+Al</a:t>
            </a:r>
            <a:r>
              <a:rPr lang="en-US" sz="2000" dirty="0" smtClean="0">
                <a:solidFill>
                  <a:srgbClr val="0432FF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0432FF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rgbClr val="0432FF"/>
                </a:solidFill>
              </a:rPr>
              <a:t>Calcular</a:t>
            </a:r>
            <a:r>
              <a:rPr lang="en-US" sz="2000" dirty="0" smtClean="0">
                <a:solidFill>
                  <a:srgbClr val="0432FF"/>
                </a:solidFill>
              </a:rPr>
              <a:t> a </a:t>
            </a:r>
            <a:r>
              <a:rPr lang="en-US" sz="2000" dirty="0" err="1" smtClean="0">
                <a:solidFill>
                  <a:srgbClr val="0432FF"/>
                </a:solidFill>
              </a:rPr>
              <a:t>saturaç</a:t>
            </a:r>
            <a:r>
              <a:rPr lang="pt-BR" sz="2000" dirty="0" err="1" smtClean="0">
                <a:solidFill>
                  <a:srgbClr val="0432FF"/>
                </a:solidFill>
              </a:rPr>
              <a:t>ão</a:t>
            </a:r>
            <a:r>
              <a:rPr lang="pt-BR" sz="2000" dirty="0" smtClean="0">
                <a:solidFill>
                  <a:srgbClr val="0432FF"/>
                </a:solidFill>
              </a:rPr>
              <a:t> por bases (V): SB </a:t>
            </a:r>
            <a:r>
              <a:rPr lang="pt-BR" sz="2000" dirty="0" err="1" smtClean="0">
                <a:solidFill>
                  <a:srgbClr val="0432FF"/>
                </a:solidFill>
              </a:rPr>
              <a:t>x</a:t>
            </a:r>
            <a:r>
              <a:rPr lang="pt-BR" sz="2000" dirty="0" smtClean="0">
                <a:solidFill>
                  <a:srgbClr val="0432FF"/>
                </a:solidFill>
              </a:rPr>
              <a:t> 100/CTC a pH 7,0</a:t>
            </a:r>
          </a:p>
          <a:p>
            <a:pPr marL="342900" indent="-342900">
              <a:buAutoNum type="arabicPeriod"/>
            </a:pPr>
            <a:endParaRPr lang="pt-BR" sz="2000" dirty="0">
              <a:solidFill>
                <a:srgbClr val="0432FF"/>
              </a:solidFill>
            </a:endParaRPr>
          </a:p>
          <a:p>
            <a:pPr marL="342900" indent="-342900">
              <a:buAutoNum type="arabicPeriod"/>
            </a:pPr>
            <a:r>
              <a:rPr lang="pt-BR" sz="2000" dirty="0" smtClean="0">
                <a:solidFill>
                  <a:srgbClr val="0432FF"/>
                </a:solidFill>
              </a:rPr>
              <a:t>Calcular a saturação por Al (m): Al </a:t>
            </a:r>
            <a:r>
              <a:rPr lang="pt-BR" sz="2000" dirty="0" err="1" smtClean="0">
                <a:solidFill>
                  <a:srgbClr val="0432FF"/>
                </a:solidFill>
              </a:rPr>
              <a:t>x</a:t>
            </a:r>
            <a:r>
              <a:rPr lang="pt-BR" sz="2000" dirty="0" smtClean="0">
                <a:solidFill>
                  <a:srgbClr val="0432FF"/>
                </a:solidFill>
              </a:rPr>
              <a:t> 100/CTC efetiva</a:t>
            </a:r>
          </a:p>
          <a:p>
            <a:pPr marL="342900" indent="-342900">
              <a:buAutoNum type="arabicPeriod"/>
            </a:pPr>
            <a:endParaRPr lang="pt-BR" sz="2000" dirty="0">
              <a:solidFill>
                <a:srgbClr val="0432FF"/>
              </a:solidFill>
            </a:endParaRPr>
          </a:p>
          <a:p>
            <a:pPr marL="342900" indent="-342900">
              <a:buAutoNum type="arabicPeriod"/>
            </a:pPr>
            <a:r>
              <a:rPr lang="pt-BR" sz="2000" dirty="0" smtClean="0">
                <a:solidFill>
                  <a:srgbClr val="0432FF"/>
                </a:solidFill>
              </a:rPr>
              <a:t>Calcular a saturação dos cátions: teor do nutriente </a:t>
            </a:r>
            <a:r>
              <a:rPr lang="pt-BR" sz="2000" dirty="0" err="1" smtClean="0">
                <a:solidFill>
                  <a:srgbClr val="0432FF"/>
                </a:solidFill>
              </a:rPr>
              <a:t>x</a:t>
            </a:r>
            <a:r>
              <a:rPr lang="pt-BR" sz="2000" dirty="0" smtClean="0">
                <a:solidFill>
                  <a:srgbClr val="0432FF"/>
                </a:solidFill>
              </a:rPr>
              <a:t> 100/CTC a pH 7,0</a:t>
            </a:r>
          </a:p>
          <a:p>
            <a:r>
              <a:rPr lang="pt-BR" sz="2000" dirty="0" smtClean="0">
                <a:solidFill>
                  <a:srgbClr val="0432FF"/>
                </a:solidFill>
              </a:rPr>
              <a:t>Ca: 60-70%</a:t>
            </a:r>
          </a:p>
          <a:p>
            <a:r>
              <a:rPr lang="pt-BR" sz="2000" dirty="0" smtClean="0">
                <a:solidFill>
                  <a:srgbClr val="0432FF"/>
                </a:solidFill>
              </a:rPr>
              <a:t>Mg: 10-20%</a:t>
            </a:r>
          </a:p>
          <a:p>
            <a:r>
              <a:rPr lang="pt-BR" sz="2000" dirty="0" err="1" smtClean="0">
                <a:solidFill>
                  <a:srgbClr val="0432FF"/>
                </a:solidFill>
              </a:rPr>
              <a:t>K</a:t>
            </a:r>
            <a:r>
              <a:rPr lang="pt-BR" sz="2000" dirty="0" smtClean="0">
                <a:solidFill>
                  <a:srgbClr val="0432FF"/>
                </a:solidFill>
              </a:rPr>
              <a:t>: 2 a 5%</a:t>
            </a:r>
          </a:p>
          <a:p>
            <a:pPr marL="342900" indent="-342900">
              <a:buAutoNum type="arabicPeriod"/>
            </a:pPr>
            <a:endParaRPr lang="pt-BR" sz="2000" dirty="0">
              <a:solidFill>
                <a:srgbClr val="0432FF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pt-BR" sz="2000" dirty="0" smtClean="0">
                <a:solidFill>
                  <a:srgbClr val="0432FF"/>
                </a:solidFill>
              </a:rPr>
              <a:t>Calcular as relações entre os cátions: Ca/Mg (3:1), Ca/</a:t>
            </a:r>
            <a:r>
              <a:rPr lang="pt-BR" sz="2000" dirty="0" err="1" smtClean="0">
                <a:solidFill>
                  <a:srgbClr val="0432FF"/>
                </a:solidFill>
              </a:rPr>
              <a:t>K</a:t>
            </a:r>
            <a:r>
              <a:rPr lang="pt-BR" sz="2000" dirty="0" smtClean="0">
                <a:solidFill>
                  <a:srgbClr val="0432FF"/>
                </a:solidFill>
              </a:rPr>
              <a:t> (9:1) e Mg/</a:t>
            </a:r>
            <a:r>
              <a:rPr lang="pt-BR" sz="2000" dirty="0" err="1" smtClean="0">
                <a:solidFill>
                  <a:srgbClr val="0432FF"/>
                </a:solidFill>
              </a:rPr>
              <a:t>K</a:t>
            </a:r>
            <a:r>
              <a:rPr lang="pt-BR" sz="2000" dirty="0" smtClean="0">
                <a:solidFill>
                  <a:srgbClr val="0432FF"/>
                </a:solidFill>
              </a:rPr>
              <a:t> (3:1)</a:t>
            </a:r>
            <a:endParaRPr lang="en-US" sz="2000" dirty="0">
              <a:solidFill>
                <a:srgbClr val="0432FF"/>
              </a:solidFill>
            </a:endParaRPr>
          </a:p>
          <a:p>
            <a:pPr marL="342900" indent="-342900">
              <a:buAutoNum type="arabicPeriod" startAt="7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97556"/>
              </p:ext>
            </p:extLst>
          </p:nvPr>
        </p:nvGraphicFramePr>
        <p:xfrm>
          <a:off x="294470" y="901053"/>
          <a:ext cx="8555065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060"/>
                <a:gridCol w="4649468"/>
                <a:gridCol w="2133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Determinaç</a:t>
                      </a:r>
                      <a:r>
                        <a:rPr lang="pt-BR" sz="1600" dirty="0" err="1" smtClean="0">
                          <a:solidFill>
                            <a:schemeClr val="tx1"/>
                          </a:solidFill>
                        </a:rPr>
                        <a:t>ão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Metodologia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Estados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pH (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acidez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ativa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pH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em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</a:rPr>
                        <a:t>água ou CaCl2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</a:rPr>
                        <a:t> (relação </a:t>
                      </a:r>
                      <a:r>
                        <a:rPr lang="pt-BR" sz="1400" baseline="0" dirty="0" err="1" smtClean="0">
                          <a:solidFill>
                            <a:srgbClr val="000000"/>
                          </a:solidFill>
                        </a:rPr>
                        <a:t>solo:solução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</a:rPr>
                        <a:t> = 1:2,5)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Todos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</a:rPr>
                        <a:t>exceto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RS e SC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pH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em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</a:rPr>
                        <a:t>água 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</a:rPr>
                        <a:t>(relação </a:t>
                      </a:r>
                      <a:r>
                        <a:rPr lang="pt-BR" sz="1400" baseline="0" dirty="0" err="1" smtClean="0">
                          <a:solidFill>
                            <a:srgbClr val="000000"/>
                          </a:solidFill>
                        </a:rPr>
                        <a:t>solo:solução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</a:rPr>
                        <a:t> = 1:1)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RS e SC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Mat</a:t>
                      </a:r>
                      <a:r>
                        <a:rPr lang="pt-BR" sz="1400" dirty="0" err="1" smtClean="0">
                          <a:solidFill>
                            <a:srgbClr val="000000"/>
                          </a:solidFill>
                        </a:rPr>
                        <a:t>éria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</a:rPr>
                        <a:t> orgânica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Digest</a:t>
                      </a:r>
                      <a:r>
                        <a:rPr lang="pt-BR" sz="1400" dirty="0" err="1" smtClean="0">
                          <a:solidFill>
                            <a:srgbClr val="000000"/>
                          </a:solidFill>
                        </a:rPr>
                        <a:t>ão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</a:rPr>
                        <a:t> úmida com </a:t>
                      </a:r>
                      <a:r>
                        <a:rPr lang="pt-BR" sz="1400" dirty="0" err="1" smtClean="0">
                          <a:solidFill>
                            <a:srgbClr val="000000"/>
                          </a:solidFill>
                        </a:rPr>
                        <a:t>dicromato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</a:rPr>
                        <a:t> de potássio e ácido sulfúrico ou método colorimétrico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Todos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 dis</a:t>
                      </a:r>
                      <a:r>
                        <a:rPr lang="pt-BR" sz="1400" dirty="0" err="1" smtClean="0">
                          <a:solidFill>
                            <a:srgbClr val="000000"/>
                          </a:solidFill>
                        </a:rPr>
                        <a:t>ponível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Mehlich-1 (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soluç</a:t>
                      </a:r>
                      <a:r>
                        <a:rPr lang="pt-BR" sz="1400" dirty="0" err="1" smtClean="0">
                          <a:solidFill>
                            <a:srgbClr val="000000"/>
                          </a:solidFill>
                        </a:rPr>
                        <a:t>ão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</a:rPr>
                        <a:t> diluída de ácidos sulfúrico e clorídrico)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Todos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</a:rPr>
                        <a:t>exceto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SP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Resina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</a:rPr>
                        <a:t>trocadora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de </a:t>
                      </a:r>
                      <a:r>
                        <a:rPr lang="pt-BR" sz="1400" baseline="0" dirty="0" err="1" smtClean="0">
                          <a:solidFill>
                            <a:srgbClr val="000000"/>
                          </a:solidFill>
                        </a:rPr>
                        <a:t>ânios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K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troc</a:t>
                      </a:r>
                      <a:r>
                        <a:rPr lang="pt-BR" sz="1400" dirty="0" err="1" smtClean="0">
                          <a:solidFill>
                            <a:srgbClr val="000000"/>
                          </a:solidFill>
                        </a:rPr>
                        <a:t>ável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Mehlich-1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Todos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exceto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SP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Resina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</a:rPr>
                        <a:t>trocadora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de </a:t>
                      </a:r>
                      <a:r>
                        <a:rPr lang="pt-BR" sz="1400" baseline="0" dirty="0" err="1" smtClean="0">
                          <a:solidFill>
                            <a:srgbClr val="000000"/>
                          </a:solidFill>
                        </a:rPr>
                        <a:t>ânios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Ca e Mg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troc</a:t>
                      </a:r>
                      <a:r>
                        <a:rPr lang="pt-BR" sz="1400" dirty="0" err="1" smtClean="0">
                          <a:solidFill>
                            <a:srgbClr val="000000"/>
                          </a:solidFill>
                        </a:rPr>
                        <a:t>áveis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KCl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1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mol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/L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Todos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exceto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SP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Resina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</a:rPr>
                        <a:t>trocadora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de </a:t>
                      </a:r>
                      <a:r>
                        <a:rPr lang="pt-BR" sz="1400" baseline="0" dirty="0" err="1" smtClean="0">
                          <a:solidFill>
                            <a:srgbClr val="000000"/>
                          </a:solidFill>
                        </a:rPr>
                        <a:t>ânios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Al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troc</a:t>
                      </a:r>
                      <a:r>
                        <a:rPr lang="pt-BR" sz="1400" dirty="0" err="1" smtClean="0">
                          <a:solidFill>
                            <a:srgbClr val="000000"/>
                          </a:solidFill>
                        </a:rPr>
                        <a:t>ável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KCl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1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mol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/L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Todos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H+Al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</a:rPr>
                        <a:t>acidez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</a:rPr>
                        <a:t>potencial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Acetato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de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c</a:t>
                      </a:r>
                      <a:r>
                        <a:rPr lang="pt-BR" sz="1400" baseline="0" dirty="0" err="1" smtClean="0">
                          <a:solidFill>
                            <a:srgbClr val="000000"/>
                          </a:solidFill>
                        </a:rPr>
                        <a:t>álcio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</a:rPr>
                        <a:t> 0,5 mol/L (pH 7) ou método indireto (índice SMP)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Todos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4470" y="216976"/>
            <a:ext cx="8555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Resumo</a:t>
            </a:r>
            <a:r>
              <a:rPr lang="en-US" sz="2000" b="1" dirty="0" smtClean="0">
                <a:solidFill>
                  <a:schemeClr val="bg1"/>
                </a:solidFill>
              </a:rPr>
              <a:t> das </a:t>
            </a:r>
            <a:r>
              <a:rPr lang="en-US" sz="2000" b="1" dirty="0" err="1" smtClean="0">
                <a:solidFill>
                  <a:schemeClr val="bg1"/>
                </a:solidFill>
              </a:rPr>
              <a:t>metodologias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empregadas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na</a:t>
            </a:r>
            <a:r>
              <a:rPr lang="en-US" sz="2000" b="1" dirty="0" smtClean="0">
                <a:solidFill>
                  <a:schemeClr val="bg1"/>
                </a:solidFill>
              </a:rPr>
              <a:t> an</a:t>
            </a:r>
            <a:r>
              <a:rPr lang="pt-BR" sz="2000" b="1" dirty="0" err="1" smtClean="0">
                <a:solidFill>
                  <a:schemeClr val="bg1"/>
                </a:solidFill>
              </a:rPr>
              <a:t>álise</a:t>
            </a:r>
            <a:r>
              <a:rPr lang="pt-BR" sz="2000" b="1" dirty="0" smtClean="0">
                <a:solidFill>
                  <a:schemeClr val="bg1"/>
                </a:solidFill>
              </a:rPr>
              <a:t> de solo no Brasil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478" y="139485"/>
            <a:ext cx="872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</a:rPr>
              <a:t>Verificaç</a:t>
            </a:r>
            <a:r>
              <a:rPr lang="pt-BR" sz="2400" b="1" dirty="0" err="1" smtClean="0">
                <a:solidFill>
                  <a:schemeClr val="bg1"/>
                </a:solidFill>
              </a:rPr>
              <a:t>ão</a:t>
            </a:r>
            <a:r>
              <a:rPr lang="pt-BR" sz="2400" b="1" dirty="0" smtClean="0">
                <a:solidFill>
                  <a:schemeClr val="bg1"/>
                </a:solidFill>
              </a:rPr>
              <a:t> da necessidade de aplicação de corretivos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25733"/>
              </p:ext>
            </p:extLst>
          </p:nvPr>
        </p:nvGraphicFramePr>
        <p:xfrm>
          <a:off x="201479" y="1397000"/>
          <a:ext cx="8725545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392"/>
                <a:gridCol w="4834192"/>
                <a:gridCol w="20399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étodo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Generalidades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Onde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é utilizado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Neutralizaç</a:t>
                      </a:r>
                      <a:r>
                        <a:rPr lang="pt-BR" dirty="0" err="1" smtClean="0">
                          <a:solidFill>
                            <a:srgbClr val="000000"/>
                          </a:solidFill>
                        </a:rPr>
                        <a:t>ão</a:t>
                      </a: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 do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quantidade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de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calc</a:t>
                      </a:r>
                      <a:r>
                        <a:rPr lang="pt-BR" dirty="0" err="1" smtClean="0">
                          <a:solidFill>
                            <a:srgbClr val="000000"/>
                          </a:solidFill>
                        </a:rPr>
                        <a:t>ário</a:t>
                      </a: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 é calculada para insolubilizar os íons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Al</a:t>
                      </a:r>
                      <a:r>
                        <a:rPr lang="pt-BR" baseline="30000" dirty="0" smtClean="0">
                          <a:solidFill>
                            <a:srgbClr val="000000"/>
                          </a:solidFill>
                        </a:rPr>
                        <a:t>3+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trocáveis e elevar os teores de Ca</a:t>
                      </a:r>
                      <a:r>
                        <a:rPr lang="pt-BR" baseline="30000" dirty="0" smtClean="0">
                          <a:solidFill>
                            <a:srgbClr val="000000"/>
                          </a:solidFill>
                        </a:rPr>
                        <a:t>2+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e Mg</a:t>
                      </a:r>
                      <a:r>
                        <a:rPr lang="pt-BR" baseline="30000" dirty="0" smtClean="0">
                          <a:solidFill>
                            <a:srgbClr val="000000"/>
                          </a:solidFill>
                        </a:rPr>
                        <a:t>2+</a:t>
                      </a:r>
                      <a:endParaRPr lang="en-US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ES, M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G e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Cerrado</a:t>
                      </a: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(GO, MT e MS)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Saturaç</a:t>
                      </a:r>
                      <a:r>
                        <a:rPr lang="pt-BR" dirty="0" err="1" smtClean="0">
                          <a:solidFill>
                            <a:srgbClr val="000000"/>
                          </a:solidFill>
                        </a:rPr>
                        <a:t>ão</a:t>
                      </a: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 por bases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quantidade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de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calc</a:t>
                      </a:r>
                      <a:r>
                        <a:rPr lang="pt-BR" dirty="0" err="1" smtClean="0">
                          <a:solidFill>
                            <a:srgbClr val="000000"/>
                          </a:solidFill>
                        </a:rPr>
                        <a:t>ário</a:t>
                      </a: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 é calculada para aumentar a % de cátions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na CTC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SP, Ba e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Cerrado</a:t>
                      </a: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(GO, MT e MS)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</a:t>
                      </a:r>
                      <a:r>
                        <a:rPr lang="pt-BR" dirty="0" err="1" smtClean="0">
                          <a:solidFill>
                            <a:srgbClr val="000000"/>
                          </a:solidFill>
                        </a:rPr>
                        <a:t>étodo</a:t>
                      </a: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 do índice SMP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 pH de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equil</a:t>
                      </a:r>
                      <a:r>
                        <a:rPr lang="pt-BR" dirty="0" err="1" smtClean="0">
                          <a:solidFill>
                            <a:srgbClr val="000000"/>
                          </a:solidFill>
                        </a:rPr>
                        <a:t>íbrio</a:t>
                      </a: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 de uma suspensão de solo com a solução SMP é usado em tabelas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que fornecem a dose de calcário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e SC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6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99820" y="327523"/>
            <a:ext cx="8528871" cy="5010150"/>
            <a:chOff x="0" y="169944"/>
            <a:chExt cx="9144000" cy="5010268"/>
          </a:xfrm>
          <a:noFill/>
        </p:grpSpPr>
        <p:sp>
          <p:nvSpPr>
            <p:cNvPr id="7" name="CaixaDeTexto 4"/>
            <p:cNvSpPr txBox="1">
              <a:spLocks noChangeArrowheads="1"/>
            </p:cNvSpPr>
            <p:nvPr/>
          </p:nvSpPr>
          <p:spPr bwMode="auto">
            <a:xfrm>
              <a:off x="126132" y="169944"/>
              <a:ext cx="7835462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pt-BR" sz="2400" b="1" u="sng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1. Critério dos teores de Al, Ca e Mg trocáveis</a:t>
              </a:r>
            </a:p>
          </p:txBody>
        </p:sp>
        <p:grpSp>
          <p:nvGrpSpPr>
            <p:cNvPr id="8" name="Grupo 14"/>
            <p:cNvGrpSpPr>
              <a:grpSpLocks/>
            </p:cNvGrpSpPr>
            <p:nvPr/>
          </p:nvGrpSpPr>
          <p:grpSpPr bwMode="auto">
            <a:xfrm>
              <a:off x="268022" y="812881"/>
              <a:ext cx="8272824" cy="737659"/>
              <a:chOff x="0" y="1743075"/>
              <a:chExt cx="9654402" cy="1115946"/>
            </a:xfrm>
            <a:grpFill/>
          </p:grpSpPr>
          <p:sp>
            <p:nvSpPr>
              <p:cNvPr id="20" name="CaixaDeTexto 5"/>
              <p:cNvSpPr txBox="1">
                <a:spLocks noChangeArrowheads="1"/>
              </p:cNvSpPr>
              <p:nvPr/>
            </p:nvSpPr>
            <p:spPr bwMode="auto">
              <a:xfrm>
                <a:off x="0" y="1743075"/>
                <a:ext cx="9144000" cy="60529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b="1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Cenário 1: argila &gt; 15% , Ca+Mg &lt; 2 cmol</a:t>
                </a:r>
                <a:r>
                  <a:rPr lang="pt-BR" b="1" baseline="-25000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c</a:t>
                </a:r>
                <a:r>
                  <a:rPr lang="pt-BR" b="1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 dm</a:t>
                </a:r>
                <a:r>
                  <a:rPr lang="pt-BR" b="1" baseline="30000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-3</a:t>
                </a:r>
                <a:r>
                  <a:rPr lang="pt-BR" b="1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 e CTC &gt; 4 cmol</a:t>
                </a:r>
                <a:r>
                  <a:rPr lang="pt-BR" b="1" baseline="-25000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c</a:t>
                </a:r>
                <a:r>
                  <a:rPr lang="pt-BR" b="1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 dm</a:t>
                </a:r>
                <a:r>
                  <a:rPr lang="pt-BR" b="1" baseline="30000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-3</a:t>
                </a:r>
                <a:r>
                  <a:rPr lang="pt-BR" b="1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pt-BR" b="1" baseline="30000" dirty="0" smtClean="0">
                  <a:solidFill>
                    <a:srgbClr val="0432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CaixaDeTexto 6"/>
              <p:cNvSpPr txBox="1">
                <a:spLocks noChangeArrowheads="1"/>
              </p:cNvSpPr>
              <p:nvPr/>
            </p:nvSpPr>
            <p:spPr bwMode="auto">
              <a:xfrm>
                <a:off x="0" y="2243138"/>
                <a:ext cx="9144000" cy="60529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NC (t/ha) = [2 x Al + 2 - (Ca + Mg)] x f</a:t>
                </a:r>
                <a:endParaRPr lang="pt-BR" baseline="30000" smtClean="0">
                  <a:solidFill>
                    <a:srgbClr val="0432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CaixaDeTexto 7"/>
              <p:cNvSpPr txBox="1">
                <a:spLocks noChangeArrowheads="1"/>
              </p:cNvSpPr>
              <p:nvPr/>
            </p:nvSpPr>
            <p:spPr bwMode="auto">
              <a:xfrm>
                <a:off x="5439590" y="2300288"/>
                <a:ext cx="4214812" cy="55873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sz="180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f = 100 / PRNT</a:t>
                </a:r>
              </a:p>
            </p:txBody>
          </p:sp>
        </p:grpSp>
        <p:grpSp>
          <p:nvGrpSpPr>
            <p:cNvPr id="9" name="Grupo 15"/>
            <p:cNvGrpSpPr>
              <a:grpSpLocks/>
            </p:cNvGrpSpPr>
            <p:nvPr/>
          </p:nvGrpSpPr>
          <p:grpSpPr bwMode="auto">
            <a:xfrm>
              <a:off x="268022" y="1798960"/>
              <a:ext cx="7835462" cy="853435"/>
              <a:chOff x="0" y="3314700"/>
              <a:chExt cx="9144000" cy="1291095"/>
            </a:xfrm>
            <a:grpFill/>
          </p:grpSpPr>
          <p:sp>
            <p:nvSpPr>
              <p:cNvPr id="18" name="CaixaDeTexto 8"/>
              <p:cNvSpPr txBox="1">
                <a:spLocks noChangeArrowheads="1"/>
              </p:cNvSpPr>
              <p:nvPr/>
            </p:nvSpPr>
            <p:spPr bwMode="auto">
              <a:xfrm>
                <a:off x="0" y="3314700"/>
                <a:ext cx="9144000" cy="60529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b="1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Cenário 2: argila &gt; 15%, Ca+Mg &gt; 2 cmol</a:t>
                </a:r>
                <a:r>
                  <a:rPr lang="pt-BR" b="1" baseline="-25000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c</a:t>
                </a:r>
                <a:r>
                  <a:rPr lang="pt-BR" b="1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 dm</a:t>
                </a:r>
                <a:r>
                  <a:rPr lang="pt-BR" b="1" baseline="30000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-3</a:t>
                </a:r>
                <a:r>
                  <a:rPr lang="pt-BR" b="1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 e CTC &gt; 4 cmol</a:t>
                </a:r>
                <a:r>
                  <a:rPr lang="pt-BR" b="1" baseline="-25000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c</a:t>
                </a:r>
                <a:r>
                  <a:rPr lang="pt-BR" b="1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 dm</a:t>
                </a:r>
                <a:r>
                  <a:rPr lang="pt-BR" b="1" baseline="30000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-3</a:t>
                </a:r>
                <a:r>
                  <a:rPr lang="pt-BR" b="1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pt-BR" b="1" baseline="30000" dirty="0" smtClean="0">
                  <a:solidFill>
                    <a:srgbClr val="0432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CaixaDeTexto 9"/>
              <p:cNvSpPr txBox="1">
                <a:spLocks noChangeArrowheads="1"/>
              </p:cNvSpPr>
              <p:nvPr/>
            </p:nvSpPr>
            <p:spPr bwMode="auto">
              <a:xfrm>
                <a:off x="0" y="4000500"/>
                <a:ext cx="9144000" cy="60529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NC (t/ha) = [2 x Al] x f</a:t>
                </a:r>
                <a:endParaRPr lang="pt-BR" baseline="30000" smtClean="0">
                  <a:solidFill>
                    <a:srgbClr val="0432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upo 16"/>
            <p:cNvGrpSpPr>
              <a:grpSpLocks/>
            </p:cNvGrpSpPr>
            <p:nvPr/>
          </p:nvGrpSpPr>
          <p:grpSpPr bwMode="auto">
            <a:xfrm>
              <a:off x="268022" y="2698830"/>
              <a:ext cx="7835462" cy="1250095"/>
              <a:chOff x="0" y="4743450"/>
              <a:chExt cx="9144000" cy="1891170"/>
            </a:xfrm>
            <a:grpFill/>
          </p:grpSpPr>
          <p:sp>
            <p:nvSpPr>
              <p:cNvPr id="15" name="CaixaDeTexto 10"/>
              <p:cNvSpPr txBox="1">
                <a:spLocks noChangeArrowheads="1"/>
              </p:cNvSpPr>
              <p:nvPr/>
            </p:nvSpPr>
            <p:spPr bwMode="auto">
              <a:xfrm>
                <a:off x="0" y="4743450"/>
                <a:ext cx="9144000" cy="60529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b="1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Cenário 3: argila &lt; 15%</a:t>
                </a:r>
                <a:endParaRPr lang="pt-BR" b="1" baseline="30000" smtClean="0">
                  <a:solidFill>
                    <a:srgbClr val="0432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CaixaDeTexto 12"/>
              <p:cNvSpPr txBox="1">
                <a:spLocks noChangeArrowheads="1"/>
              </p:cNvSpPr>
              <p:nvPr/>
            </p:nvSpPr>
            <p:spPr bwMode="auto">
              <a:xfrm>
                <a:off x="0" y="5457825"/>
                <a:ext cx="9144000" cy="60529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NC (t/ha) = [2 x Al] x f</a:t>
                </a:r>
                <a:endParaRPr lang="pt-BR" baseline="30000" smtClean="0">
                  <a:solidFill>
                    <a:srgbClr val="0432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" name="CaixaDeTexto 13"/>
              <p:cNvSpPr txBox="1">
                <a:spLocks noChangeArrowheads="1"/>
              </p:cNvSpPr>
              <p:nvPr/>
            </p:nvSpPr>
            <p:spPr bwMode="auto">
              <a:xfrm>
                <a:off x="0" y="6029325"/>
                <a:ext cx="9144000" cy="60529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NC (t/ha) = [2 – (Ca + Mg)] x f</a:t>
                </a:r>
                <a:endParaRPr lang="pt-BR" baseline="30000" smtClean="0">
                  <a:solidFill>
                    <a:srgbClr val="0432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1" name="Grupo 8"/>
            <p:cNvGrpSpPr>
              <a:grpSpLocks/>
            </p:cNvGrpSpPr>
            <p:nvPr/>
          </p:nvGrpSpPr>
          <p:grpSpPr bwMode="auto">
            <a:xfrm>
              <a:off x="0" y="4201576"/>
              <a:ext cx="9144000" cy="978636"/>
              <a:chOff x="0" y="638473"/>
              <a:chExt cx="9144000" cy="978636"/>
            </a:xfrm>
            <a:grpFill/>
          </p:grpSpPr>
          <p:sp>
            <p:nvSpPr>
              <p:cNvPr id="12" name="CaixaDeTexto 4"/>
              <p:cNvSpPr txBox="1">
                <a:spLocks noChangeArrowheads="1"/>
              </p:cNvSpPr>
              <p:nvPr/>
            </p:nvSpPr>
            <p:spPr bwMode="auto">
              <a:xfrm>
                <a:off x="0" y="638473"/>
                <a:ext cx="9144000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sz="2400" b="1" u="sng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2. Critério da elevação da saturação por bases</a:t>
                </a:r>
              </a:p>
            </p:txBody>
          </p:sp>
          <p:sp>
            <p:nvSpPr>
              <p:cNvPr id="13" name="CaixaDeTexto 6"/>
              <p:cNvSpPr txBox="1">
                <a:spLocks noChangeArrowheads="1"/>
              </p:cNvSpPr>
              <p:nvPr/>
            </p:nvSpPr>
            <p:spPr bwMode="auto">
              <a:xfrm>
                <a:off x="0" y="1216999"/>
                <a:ext cx="9144000" cy="4001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NC (t/ha) = [(V2 – V1) x CTC / 100] x f</a:t>
                </a:r>
                <a:endParaRPr lang="pt-BR" baseline="30000" dirty="0" smtClean="0">
                  <a:solidFill>
                    <a:srgbClr val="0432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CaixaDeTexto 7"/>
              <p:cNvSpPr txBox="1">
                <a:spLocks noChangeArrowheads="1"/>
              </p:cNvSpPr>
              <p:nvPr/>
            </p:nvSpPr>
            <p:spPr bwMode="auto">
              <a:xfrm>
                <a:off x="4326034" y="1216999"/>
                <a:ext cx="4214812" cy="4001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pt-BR" dirty="0" smtClean="0">
                    <a:solidFill>
                      <a:srgbClr val="0432FF"/>
                    </a:solidFill>
                    <a:latin typeface="Calibri" pitchFamily="34" charset="0"/>
                    <a:cs typeface="Calibri" pitchFamily="34" charset="0"/>
                  </a:rPr>
                  <a:t> = 100 / PRNT</a:t>
                </a:r>
              </a:p>
            </p:txBody>
          </p:sp>
        </p:grpSp>
      </p:grp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268288" y="5622925"/>
            <a:ext cx="3357562" cy="400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eaLnBrk="1" hangingPunct="1"/>
            <a:r>
              <a:rPr lang="pt-BR" altLang="en-US">
                <a:solidFill>
                  <a:srgbClr val="000000"/>
                </a:solidFill>
                <a:latin typeface="Calibri" charset="0"/>
              </a:rPr>
              <a:t>Fonte: Souza e Lobato (2004).</a:t>
            </a:r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39905" y="-1083342"/>
            <a:ext cx="4098899" cy="8703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13" y="5318099"/>
            <a:ext cx="817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Fonte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Tecnologias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Produç</a:t>
            </a:r>
            <a:r>
              <a:rPr lang="pt-BR" dirty="0" err="1" smtClean="0">
                <a:solidFill>
                  <a:srgbClr val="000000"/>
                </a:solidFill>
              </a:rPr>
              <a:t>ão</a:t>
            </a:r>
            <a:r>
              <a:rPr lang="pt-BR" dirty="0" smtClean="0">
                <a:solidFill>
                  <a:srgbClr val="000000"/>
                </a:solidFill>
              </a:rPr>
              <a:t> de Soja – Região Central do Brasil 2014.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478" y="139485"/>
            <a:ext cx="872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Classificaç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</a:rPr>
              <a:t>ão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 dos teores de nutrientes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78" y="647700"/>
            <a:ext cx="6132513" cy="2767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862" y="3605213"/>
            <a:ext cx="6634162" cy="3003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478" y="139485"/>
            <a:ext cx="872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t>Classificaç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</a:rPr>
              <a:t>ão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 dos teores de nutrientes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19" y="824490"/>
            <a:ext cx="6916737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0074" y="3667206"/>
            <a:ext cx="6076950" cy="3008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32888" y="747997"/>
            <a:ext cx="6250623" cy="459294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800" b="1" dirty="0" smtClean="0">
                <a:solidFill>
                  <a:srgbClr val="FFFF66"/>
                </a:solidFill>
                <a:latin typeface="+mn-lt"/>
              </a:rPr>
              <a:t>Reações envolvidas na correção da acidez do solo</a:t>
            </a:r>
            <a:endParaRPr lang="en-US" sz="1800" b="1" baseline="-25000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0822" y="6310265"/>
            <a:ext cx="3120175" cy="389299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488950" indent="-488950"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 smtClean="0">
                <a:solidFill>
                  <a:srgbClr val="000000"/>
                </a:solidFill>
                <a:latin typeface="+mn-lt"/>
              </a:rPr>
              <a:t>Fonte: Preparado por Prochnow.</a:t>
            </a:r>
            <a:endParaRPr lang="pt-BR" sz="10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574285" y="1820871"/>
            <a:ext cx="5976118" cy="2760559"/>
            <a:chOff x="1564859" y="878187"/>
            <a:chExt cx="5976118" cy="2760559"/>
          </a:xfrm>
        </p:grpSpPr>
        <p:sp>
          <p:nvSpPr>
            <p:cNvPr id="43" name="Rounded Rectangle 42"/>
            <p:cNvSpPr/>
            <p:nvPr/>
          </p:nvSpPr>
          <p:spPr>
            <a:xfrm>
              <a:off x="1564859" y="878187"/>
              <a:ext cx="5976118" cy="276055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4525" y="1131687"/>
              <a:ext cx="2064470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CaCO</a:t>
              </a:r>
              <a:r>
                <a:rPr lang="en-US" sz="1600" baseline="-25000" dirty="0" smtClean="0"/>
                <a:t>3</a:t>
              </a:r>
              <a:r>
                <a:rPr lang="en-US" sz="1600" dirty="0" smtClean="0"/>
                <a:t> + 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O + H</a:t>
              </a:r>
              <a:r>
                <a:rPr lang="en-US" sz="1600" baseline="30000" dirty="0" smtClean="0"/>
                <a:t>+</a:t>
              </a:r>
              <a:endParaRPr lang="pt-BR" sz="1600" baseline="30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48315" y="1130186"/>
              <a:ext cx="2332876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Ca</a:t>
              </a:r>
              <a:r>
                <a:rPr lang="en-US" sz="1600" baseline="30000" dirty="0" smtClean="0"/>
                <a:t>2+</a:t>
              </a:r>
              <a:r>
                <a:rPr lang="en-US" sz="1600" dirty="0" smtClean="0"/>
                <a:t> + 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CO</a:t>
              </a:r>
              <a:r>
                <a:rPr lang="en-US" sz="1600" baseline="-25000" dirty="0" smtClean="0"/>
                <a:t>3</a:t>
              </a:r>
              <a:r>
                <a:rPr lang="en-US" sz="1600" baseline="30000" dirty="0" smtClean="0"/>
                <a:t>-</a:t>
              </a:r>
              <a:r>
                <a:rPr lang="en-US" sz="1600" dirty="0" smtClean="0"/>
                <a:t> + OH</a:t>
              </a:r>
              <a:r>
                <a:rPr lang="en-US" sz="1600" baseline="30000" dirty="0" smtClean="0"/>
                <a:t>-</a:t>
              </a:r>
              <a:endParaRPr lang="pt-BR" sz="1600" baseline="30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216488" y="1275049"/>
              <a:ext cx="544054" cy="1642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997945" y="1404593"/>
              <a:ext cx="875713" cy="1199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726670" y="1783708"/>
              <a:ext cx="2064470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Al</a:t>
              </a:r>
              <a:r>
                <a:rPr lang="en-US" sz="1600" baseline="30000" dirty="0" smtClean="0"/>
                <a:t>3+</a:t>
              </a:r>
              <a:r>
                <a:rPr lang="en-US" sz="1600" dirty="0" smtClean="0"/>
                <a:t> + 3 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O </a:t>
              </a:r>
              <a:endParaRPr lang="pt-BR" sz="1600" baseline="30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59596" y="1756999"/>
              <a:ext cx="2064470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Al(OH)</a:t>
              </a:r>
              <a:r>
                <a:rPr lang="en-US" sz="1600" baseline="-25000" dirty="0" smtClean="0"/>
                <a:t>3</a:t>
              </a:r>
              <a:r>
                <a:rPr lang="en-US" sz="1600" dirty="0" smtClean="0"/>
                <a:t> + 3 H</a:t>
              </a:r>
              <a:r>
                <a:rPr lang="en-US" sz="1600" baseline="30000" dirty="0" smtClean="0"/>
                <a:t>+</a:t>
              </a:r>
              <a:r>
                <a:rPr lang="en-US" sz="1600" dirty="0" smtClean="0"/>
                <a:t> </a:t>
              </a:r>
              <a:endParaRPr lang="pt-BR" sz="1600" baseline="300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081806" y="1847654"/>
              <a:ext cx="838986" cy="942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3999516" y="1981199"/>
              <a:ext cx="875713" cy="1199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755762" y="2539427"/>
              <a:ext cx="3362233" cy="83099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28600" indent="-228600" algn="ctr">
                <a:buAutoNum type="arabicParenBoth"/>
              </a:pPr>
              <a:r>
                <a:rPr lang="en-US" sz="1200" b="1" dirty="0" err="1" smtClean="0"/>
                <a:t>Neutralização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da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acidez</a:t>
              </a:r>
              <a:r>
                <a:rPr lang="en-US" sz="1200" b="1" dirty="0" smtClean="0"/>
                <a:t> (H</a:t>
              </a:r>
              <a:r>
                <a:rPr lang="en-US" sz="1200" b="1" baseline="30000" dirty="0" smtClean="0"/>
                <a:t>+</a:t>
              </a:r>
              <a:r>
                <a:rPr lang="en-US" sz="1200" b="1" dirty="0" smtClean="0"/>
                <a:t>)</a:t>
              </a:r>
            </a:p>
            <a:p>
              <a:pPr marL="228600" indent="-228600" algn="ctr">
                <a:buAutoNum type="arabicParenBoth"/>
              </a:pPr>
              <a:r>
                <a:rPr lang="en-US" sz="1200" b="1" dirty="0" err="1" smtClean="0"/>
                <a:t>Hidrólise</a:t>
              </a:r>
              <a:r>
                <a:rPr lang="en-US" sz="1200" b="1" dirty="0" smtClean="0"/>
                <a:t> do Al</a:t>
              </a:r>
              <a:r>
                <a:rPr lang="en-US" sz="1200" b="1" baseline="30000" dirty="0" smtClean="0"/>
                <a:t>3+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gera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acidez</a:t>
              </a:r>
              <a:endParaRPr lang="en-US" sz="1200" b="1" dirty="0" smtClean="0"/>
            </a:p>
            <a:p>
              <a:pPr marL="228600" indent="-228600" algn="ctr">
                <a:buAutoNum type="arabicParenBoth"/>
              </a:pPr>
              <a:r>
                <a:rPr lang="en-US" sz="1200" b="1" dirty="0" err="1" smtClean="0"/>
                <a:t>Imobilização</a:t>
              </a:r>
              <a:r>
                <a:rPr lang="en-US" sz="1200" b="1" dirty="0" smtClean="0"/>
                <a:t> do Al</a:t>
              </a:r>
              <a:r>
                <a:rPr lang="en-US" sz="1200" b="1" baseline="30000" dirty="0" smtClean="0"/>
                <a:t>3+</a:t>
              </a:r>
              <a:r>
                <a:rPr lang="en-US" sz="1200" b="1" dirty="0" smtClean="0"/>
                <a:t> </a:t>
              </a:r>
            </a:p>
            <a:p>
              <a:pPr marL="228600" indent="-228600" algn="ctr">
                <a:buAutoNum type="arabicParenBoth"/>
              </a:pPr>
              <a:r>
                <a:rPr lang="en-US" sz="1200" b="1" dirty="0" err="1" smtClean="0"/>
                <a:t>Necessitamos</a:t>
              </a:r>
              <a:r>
                <a:rPr lang="en-US" sz="1200" b="1" dirty="0" smtClean="0"/>
                <a:t> de </a:t>
              </a:r>
              <a:r>
                <a:rPr lang="en-US" sz="1200" b="1" dirty="0" err="1" smtClean="0"/>
                <a:t>uma</a:t>
              </a:r>
              <a:r>
                <a:rPr lang="en-US" sz="1200" b="1" dirty="0" smtClean="0"/>
                <a:t> base forte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8950" y="379413"/>
            <a:ext cx="8150225" cy="5416953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rgbClr val="FFFF66"/>
                </a:solidFill>
                <a:latin typeface="Calibri" pitchFamily="34" charset="0"/>
                <a:cs typeface="Calibri" pitchFamily="34" charset="0"/>
              </a:rPr>
              <a:t>Amostragem de solo: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t-BR" dirty="0" smtClean="0">
                <a:solidFill>
                  <a:srgbClr val="FFFF66"/>
                </a:solidFill>
                <a:latin typeface="Calibri" pitchFamily="34" charset="0"/>
                <a:cs typeface="Calibri" pitchFamily="34" charset="0"/>
              </a:rPr>
              <a:t>Levantamento do histórico de cada campo: produtividade, topografia, textura, vegetação anterior, coloração de solo, aplicações operacionais prévias, análise de solo e foliar anterior;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t-BR" dirty="0" smtClean="0">
                <a:solidFill>
                  <a:srgbClr val="FFFF66"/>
                </a:solidFill>
                <a:latin typeface="Calibri" pitchFamily="34" charset="0"/>
                <a:cs typeface="Calibri" pitchFamily="34" charset="0"/>
              </a:rPr>
              <a:t>Planejamento da amostragem de solo: época do ano, número de amostras (20 sub/amostra), pessoal treinado, equipamento utilizado (pode variar c/ textura, compactação e umidade do solo), cuidado permanente com contaminação;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t-BR" dirty="0" smtClean="0">
                <a:solidFill>
                  <a:srgbClr val="FFFF66"/>
                </a:solidFill>
                <a:latin typeface="Calibri" pitchFamily="34" charset="0"/>
                <a:cs typeface="Calibri" pitchFamily="34" charset="0"/>
              </a:rPr>
              <a:t>Definição da profundidade amostrada: tabelas de interpretação e recomendação ajustadadas para 0-20 cm, contudo a amostragem pode variar em função do histórico de manejo. Há várias recomendações.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t-BR" dirty="0" smtClean="0">
                <a:solidFill>
                  <a:srgbClr val="FFFF66"/>
                </a:solidFill>
                <a:latin typeface="Calibri" pitchFamily="34" charset="0"/>
                <a:cs typeface="Calibri" pitchFamily="34" charset="0"/>
              </a:rPr>
              <a:t>Manuseio da amostra: evitar reutilizar embalagens; não armazenar ao sol, secar ao ar antes de enviar ao laboratório, cuidado especial na identificação;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t-BR" dirty="0" smtClean="0">
                <a:solidFill>
                  <a:srgbClr val="FFFF66"/>
                </a:solidFill>
                <a:latin typeface="Calibri" pitchFamily="34" charset="0"/>
                <a:cs typeface="Calibri" pitchFamily="34" charset="0"/>
              </a:rPr>
              <a:t>Escolha do laboratório: procurar os laboratórios com controle de qualidade, atenção a metodologia utilizada (P, acidez potencial)</a:t>
            </a:r>
          </a:p>
        </p:txBody>
      </p:sp>
    </p:spTree>
    <p:extLst>
      <p:ext uri="{BB962C8B-B14F-4D97-AF65-F5344CB8AC3E}">
        <p14:creationId xmlns:p14="http://schemas.microsoft.com/office/powerpoint/2010/main" val="4585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6" descr="http://www.barbacena.ifsudestemg.edu.br/system/files/sobreanali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63950"/>
            <a:ext cx="5130800" cy="3194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5" name="Picture 8" descr="http://educar.sc.usp.br/biologia/prociencias/terrenosol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25" y="55563"/>
            <a:ext cx="4486275" cy="14763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5476" name="Picture 4" descr="http://www.agrolink.com.br/fertilizantes/imagens/trad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46577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7" name="Imagem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43050"/>
            <a:ext cx="3200400" cy="5314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78830" y="1080284"/>
            <a:ext cx="4801838" cy="4801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5363" y="433953"/>
            <a:ext cx="664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Amostragem</a:t>
            </a:r>
            <a:r>
              <a:rPr lang="en-US" dirty="0" smtClean="0"/>
              <a:t> de solo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plantio</a:t>
            </a:r>
            <a:r>
              <a:rPr lang="en-US" dirty="0" smtClean="0"/>
              <a:t> </a:t>
            </a:r>
            <a:r>
              <a:rPr lang="en-US" dirty="0" err="1" smtClean="0"/>
              <a:t>direto</a:t>
            </a:r>
            <a:r>
              <a:rPr lang="en-US" dirty="0" smtClean="0"/>
              <a:t> </a:t>
            </a:r>
            <a:r>
              <a:rPr lang="en-US" dirty="0" err="1" smtClean="0"/>
              <a:t>consolidado</a:t>
            </a:r>
            <a:r>
              <a:rPr lang="en-US" dirty="0" smtClean="0"/>
              <a:t>. </a:t>
            </a:r>
            <a:r>
              <a:rPr lang="en-US" dirty="0" err="1" smtClean="0"/>
              <a:t>Fonte</a:t>
            </a:r>
            <a:r>
              <a:rPr lang="en-US" dirty="0" smtClean="0"/>
              <a:t>: </a:t>
            </a:r>
            <a:r>
              <a:rPr lang="en-US" dirty="0" err="1" smtClean="0"/>
              <a:t>Anghinoni</a:t>
            </a:r>
            <a:r>
              <a:rPr lang="en-US" dirty="0" smtClean="0"/>
              <a:t> e </a:t>
            </a:r>
            <a:r>
              <a:rPr lang="en-US" dirty="0" err="1" smtClean="0"/>
              <a:t>Gianello</a:t>
            </a:r>
            <a:r>
              <a:rPr lang="en-US" dirty="0" smtClean="0"/>
              <a:t> (2004).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713" y="1103313"/>
            <a:ext cx="4808537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488950" y="117475"/>
            <a:ext cx="8150225" cy="922338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800" b="1" smtClean="0">
                <a:solidFill>
                  <a:srgbClr val="FFFF66"/>
                </a:solidFill>
                <a:latin typeface="Calibri" charset="0"/>
              </a:rPr>
              <a:t>GIMENEZ, L.; ZANCANARO, L. Monitoramento da fertilidade de solo com a técnica da amostragem em grade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800" b="1" smtClean="0">
                <a:solidFill>
                  <a:srgbClr val="FFFF66"/>
                </a:solidFill>
                <a:latin typeface="Calibri" charset="0"/>
              </a:rPr>
              <a:t>Informações Agronômicas, n.138, junho/2012</a:t>
            </a:r>
            <a:endParaRPr lang="pt-BR" altLang="en-US" sz="1600" smtClean="0">
              <a:solidFill>
                <a:srgbClr val="FFFF6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675" y="1103313"/>
            <a:ext cx="5186363" cy="57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488950" y="133350"/>
            <a:ext cx="8150225" cy="922338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800" b="1" smtClean="0">
                <a:solidFill>
                  <a:srgbClr val="FFFF66"/>
                </a:solidFill>
                <a:latin typeface="Calibri" charset="0"/>
              </a:rPr>
              <a:t>GIMENEZ, L.; ZANCANARO, L. Monitoramento da fertilidade de solo com a técnica da amostragem em grade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800" b="1" smtClean="0">
                <a:solidFill>
                  <a:srgbClr val="FFFF66"/>
                </a:solidFill>
                <a:latin typeface="Calibri" charset="0"/>
              </a:rPr>
              <a:t>Informações Agronômicas, n.138, junho/2012</a:t>
            </a:r>
            <a:endParaRPr lang="pt-BR" altLang="en-US" sz="1600" smtClean="0">
              <a:solidFill>
                <a:srgbClr val="FFFF6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Figura 1 p8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638" y="77788"/>
            <a:ext cx="67818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361950" y="5178425"/>
            <a:ext cx="8388350" cy="708025"/>
          </a:xfrm>
          <a:prstGeom prst="rect">
            <a:avLst/>
          </a:prstGeom>
          <a:solidFill>
            <a:srgbClr val="0000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mtClean="0">
                <a:solidFill>
                  <a:srgbClr val="FFFF00"/>
                </a:solidFill>
                <a:latin typeface="Calibri" charset="0"/>
              </a:rPr>
              <a:t>Relação entre o rendimento relativo de uma cultura e o teor de um nutriente no solo e as indicações de adubação para cada faixa de teor no solo.</a:t>
            </a:r>
          </a:p>
        </p:txBody>
      </p:sp>
    </p:spTree>
    <p:extLst>
      <p:ext uri="{BB962C8B-B14F-4D97-AF65-F5344CB8AC3E}">
        <p14:creationId xmlns:p14="http://schemas.microsoft.com/office/powerpoint/2010/main" val="9076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81680"/>
              </p:ext>
            </p:extLst>
          </p:nvPr>
        </p:nvGraphicFramePr>
        <p:xfrm>
          <a:off x="52388" y="966788"/>
          <a:ext cx="9048750" cy="40814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0133"/>
                <a:gridCol w="870133"/>
                <a:gridCol w="829367"/>
                <a:gridCol w="985525"/>
                <a:gridCol w="952911"/>
                <a:gridCol w="961065"/>
                <a:gridCol w="969217"/>
                <a:gridCol w="870133"/>
                <a:gridCol w="870133"/>
                <a:gridCol w="870133"/>
              </a:tblGrid>
              <a:tr h="3710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i="0" u="none" strike="noStrike" dirty="0" smtClean="0">
                          <a:solidFill>
                            <a:schemeClr val="lt1"/>
                          </a:solidFill>
                          <a:latin typeface="Calibri" pitchFamily="34" charset="0"/>
                          <a:cs typeface="Calibri" pitchFamily="34" charset="0"/>
                        </a:rPr>
                        <a:t>Prof.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pH CaCl2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Ca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Mg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Al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CTC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NC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104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alibri" pitchFamily="34" charset="0"/>
                          <a:cs typeface="Calibri" pitchFamily="34" charset="0"/>
                        </a:rPr>
                        <a:t>cm</a:t>
                      </a:r>
                      <a:endParaRPr lang="pt-BR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4" marR="91444" marT="45745" marB="45745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ppm</a:t>
                      </a:r>
                      <a:endParaRPr lang="pt-BR" sz="1600" baseline="30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aseline="30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33" marB="45733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cmol</a:t>
                      </a:r>
                      <a:r>
                        <a:rPr lang="pt-BR" sz="1600" baseline="-250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dm</a:t>
                      </a:r>
                      <a:r>
                        <a:rPr lang="pt-BR" sz="16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pt-BR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t/ha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4" marR="91444" marT="45745" marB="45745" anchor="ctr"/>
                </a:tc>
              </a:tr>
              <a:tr h="371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latin typeface="Calibri" pitchFamily="34" charset="0"/>
                          <a:cs typeface="Calibri" pitchFamily="34" charset="0"/>
                        </a:rPr>
                        <a:t>0-20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5.0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0.0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5.8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1.7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1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20-40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4.4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4.0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104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1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0-5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5.4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2.7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0.0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6.5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56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1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5-10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4.6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1.4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5.9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1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10-15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4.4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5.1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1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15-20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4.2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4.2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104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5.4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2.8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10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Oxysol</a:t>
                      </a:r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pt-BR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BR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34%</a:t>
                      </a:r>
                      <a:r>
                        <a:rPr lang="pt-BR" sz="18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BR" sz="1800" b="0" i="0" u="none" strike="noStrike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cs typeface="Calibri" pitchFamily="34" charset="0"/>
                        </a:rPr>
                        <a:t>clay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BR" sz="1800" b="0" i="0" u="none" strike="noStrike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cs typeface="Calibri" pitchFamily="34" charset="0"/>
                        </a:rPr>
                        <a:t>content</a:t>
                      </a:r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3555" name="Título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4000" b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Avaliação da “real” acidez do solo</a:t>
            </a:r>
          </a:p>
        </p:txBody>
      </p:sp>
      <p:sp>
        <p:nvSpPr>
          <p:cNvPr id="103556" name="CaixaDeTexto 7"/>
          <p:cNvSpPr txBox="1">
            <a:spLocks noChangeArrowheads="1"/>
          </p:cNvSpPr>
          <p:nvPr/>
        </p:nvSpPr>
        <p:spPr bwMode="auto">
          <a:xfrm>
            <a:off x="250825" y="5229225"/>
            <a:ext cx="4017963" cy="3381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60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Fonte: Fundação MT/PMA - Safra 09/10</a:t>
            </a:r>
          </a:p>
        </p:txBody>
      </p:sp>
      <p:sp>
        <p:nvSpPr>
          <p:cNvPr id="103557" name="Text Box 2"/>
          <p:cNvSpPr txBox="1">
            <a:spLocks noChangeArrowheads="1"/>
          </p:cNvSpPr>
          <p:nvPr/>
        </p:nvSpPr>
        <p:spPr bwMode="auto">
          <a:xfrm>
            <a:off x="1546225" y="60325"/>
            <a:ext cx="6016625" cy="495300"/>
          </a:xfrm>
          <a:prstGeom prst="rect">
            <a:avLst/>
          </a:prstGeom>
          <a:solidFill>
            <a:srgbClr val="000066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 dirty="0" smtClean="0">
                <a:solidFill>
                  <a:srgbClr val="FFFF66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Avaliação da “real” fertilidade do solo</a:t>
            </a:r>
          </a:p>
        </p:txBody>
      </p:sp>
    </p:spTree>
    <p:extLst>
      <p:ext uri="{BB962C8B-B14F-4D97-AF65-F5344CB8AC3E}">
        <p14:creationId xmlns:p14="http://schemas.microsoft.com/office/powerpoint/2010/main" val="19650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7" descr="Imag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0"/>
            <a:ext cx="34671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39725" y="2465388"/>
            <a:ext cx="6640513" cy="1782762"/>
          </a:xfrm>
        </p:spPr>
        <p:txBody>
          <a:bodyPr/>
          <a:lstStyle/>
          <a:p>
            <a:pPr eaLnBrk="1" hangingPunct="1">
              <a:defRPr/>
            </a:pPr>
            <a:r>
              <a:rPr lang="fr-FR" sz="880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charset="0"/>
                <a:ea typeface="+mj-ea"/>
              </a:rPr>
              <a:t>OBRIGADO</a:t>
            </a:r>
            <a:endParaRPr lang="en-US" sz="8800" smtClean="0">
              <a:solidFill>
                <a:srgbClr val="009900"/>
              </a:solidFill>
              <a:latin typeface="Copperplate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150" y="43815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Eros Francisco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efrancisco@ipni.net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(66) 3023-1517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http:brasil.ipni.net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4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Personnalisée 4">
      <a:dk1>
        <a:srgbClr val="FFFFFF"/>
      </a:dk1>
      <a:lt1>
        <a:srgbClr val="1B8E21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ustom Design">
  <a:themeElements>
    <a:clrScheme name="Custom Design 1">
      <a:dk1>
        <a:srgbClr val="000000"/>
      </a:dk1>
      <a:lt1>
        <a:srgbClr val="FFFFFF"/>
      </a:lt1>
      <a:dk2>
        <a:srgbClr val="006600"/>
      </a:dk2>
      <a:lt2>
        <a:srgbClr val="8DBE74"/>
      </a:lt2>
      <a:accent1>
        <a:srgbClr val="99FF66"/>
      </a:accent1>
      <a:accent2>
        <a:srgbClr val="FFFF99"/>
      </a:accent2>
      <a:accent3>
        <a:srgbClr val="FFFFFF"/>
      </a:accent3>
      <a:accent4>
        <a:srgbClr val="000000"/>
      </a:accent4>
      <a:accent5>
        <a:srgbClr val="CAFFB8"/>
      </a:accent5>
      <a:accent6>
        <a:srgbClr val="E7E78A"/>
      </a:accent6>
      <a:hlink>
        <a:srgbClr val="008000"/>
      </a:hlink>
      <a:folHlink>
        <a:srgbClr val="996600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ustom Design">
  <a:themeElements>
    <a:clrScheme name="Custom Design 1">
      <a:dk1>
        <a:srgbClr val="000000"/>
      </a:dk1>
      <a:lt1>
        <a:srgbClr val="FFFFFF"/>
      </a:lt1>
      <a:dk2>
        <a:srgbClr val="006600"/>
      </a:dk2>
      <a:lt2>
        <a:srgbClr val="8DBE74"/>
      </a:lt2>
      <a:accent1>
        <a:srgbClr val="99FF66"/>
      </a:accent1>
      <a:accent2>
        <a:srgbClr val="FFFF99"/>
      </a:accent2>
      <a:accent3>
        <a:srgbClr val="FFFFFF"/>
      </a:accent3>
      <a:accent4>
        <a:srgbClr val="000000"/>
      </a:accent4>
      <a:accent5>
        <a:srgbClr val="CAFFB8"/>
      </a:accent5>
      <a:accent6>
        <a:srgbClr val="E7E78A"/>
      </a:accent6>
      <a:hlink>
        <a:srgbClr val="008000"/>
      </a:hlink>
      <a:folHlink>
        <a:srgbClr val="996600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Custom Design">
  <a:themeElements>
    <a:clrScheme name="Custom Design 1">
      <a:dk1>
        <a:srgbClr val="000000"/>
      </a:dk1>
      <a:lt1>
        <a:srgbClr val="FFFFFF"/>
      </a:lt1>
      <a:dk2>
        <a:srgbClr val="006600"/>
      </a:dk2>
      <a:lt2>
        <a:srgbClr val="8DBE74"/>
      </a:lt2>
      <a:accent1>
        <a:srgbClr val="99FF66"/>
      </a:accent1>
      <a:accent2>
        <a:srgbClr val="FFFF99"/>
      </a:accent2>
      <a:accent3>
        <a:srgbClr val="FFFFFF"/>
      </a:accent3>
      <a:accent4>
        <a:srgbClr val="000000"/>
      </a:accent4>
      <a:accent5>
        <a:srgbClr val="CAFFB8"/>
      </a:accent5>
      <a:accent6>
        <a:srgbClr val="E7E78A"/>
      </a:accent6>
      <a:hlink>
        <a:srgbClr val="008000"/>
      </a:hlink>
      <a:folHlink>
        <a:srgbClr val="996600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6600"/>
      </a:dk2>
      <a:lt2>
        <a:srgbClr val="8DBE74"/>
      </a:lt2>
      <a:accent1>
        <a:srgbClr val="99FF66"/>
      </a:accent1>
      <a:accent2>
        <a:srgbClr val="FFFF99"/>
      </a:accent2>
      <a:accent3>
        <a:srgbClr val="FFFFFF"/>
      </a:accent3>
      <a:accent4>
        <a:srgbClr val="000000"/>
      </a:accent4>
      <a:accent5>
        <a:srgbClr val="CAFFB8"/>
      </a:accent5>
      <a:accent6>
        <a:srgbClr val="E7E78A"/>
      </a:accent6>
      <a:hlink>
        <a:srgbClr val="008000"/>
      </a:hlink>
      <a:folHlink>
        <a:srgbClr val="996600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6600"/>
      </a:dk2>
      <a:lt2>
        <a:srgbClr val="8DBE74"/>
      </a:lt2>
      <a:accent1>
        <a:srgbClr val="99FF66"/>
      </a:accent1>
      <a:accent2>
        <a:srgbClr val="FFFF99"/>
      </a:accent2>
      <a:accent3>
        <a:srgbClr val="FFFFFF"/>
      </a:accent3>
      <a:accent4>
        <a:srgbClr val="000000"/>
      </a:accent4>
      <a:accent5>
        <a:srgbClr val="CAFFB8"/>
      </a:accent5>
      <a:accent6>
        <a:srgbClr val="E7E78A"/>
      </a:accent6>
      <a:hlink>
        <a:srgbClr val="008000"/>
      </a:hlink>
      <a:folHlink>
        <a:srgbClr val="996600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Personnalisée 4">
      <a:dk1>
        <a:srgbClr val="FFFFFF"/>
      </a:dk1>
      <a:lt1>
        <a:srgbClr val="1B8E21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Personnalisée 4">
      <a:dk1>
        <a:srgbClr val="FFFFFF"/>
      </a:dk1>
      <a:lt1>
        <a:srgbClr val="1B8E21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Personnalisée 4">
      <a:dk1>
        <a:srgbClr val="FFFFFF"/>
      </a:dk1>
      <a:lt1>
        <a:srgbClr val="1B8E21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ustom Design">
  <a:themeElements>
    <a:clrScheme name="Personnalisée 4">
      <a:dk1>
        <a:srgbClr val="FFFFFF"/>
      </a:dk1>
      <a:lt1>
        <a:srgbClr val="1B8E21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Personnalisée 4">
      <a:dk1>
        <a:srgbClr val="FFFFFF"/>
      </a:dk1>
      <a:lt1>
        <a:srgbClr val="1B8E21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Personnalisée 4">
      <a:dk1>
        <a:srgbClr val="FFFFFF"/>
      </a:dk1>
      <a:lt1>
        <a:srgbClr val="1B8E21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4851</Words>
  <Application>Microsoft Macintosh PowerPoint</Application>
  <PresentationFormat>On-screen Show (4:3)</PresentationFormat>
  <Paragraphs>1448</Paragraphs>
  <Slides>97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97</vt:i4>
      </vt:variant>
    </vt:vector>
  </HeadingPairs>
  <TitlesOfParts>
    <vt:vector size="136" baseType="lpstr">
      <vt:lpstr>Abadi MT Condensed Extra Bold</vt:lpstr>
      <vt:lpstr>Arial</vt:lpstr>
      <vt:lpstr>Arial Black</vt:lpstr>
      <vt:lpstr>Arial Unicode MS</vt:lpstr>
      <vt:lpstr>Calibri</vt:lpstr>
      <vt:lpstr>Calibri Light</vt:lpstr>
      <vt:lpstr>Comic Sans MS</vt:lpstr>
      <vt:lpstr>Copperplate</vt:lpstr>
      <vt:lpstr>CopprplGoth Bd BT</vt:lpstr>
      <vt:lpstr>Corbel</vt:lpstr>
      <vt:lpstr>Monotype Sorts</vt:lpstr>
      <vt:lpstr>MS PGothic</vt:lpstr>
      <vt:lpstr>ＭＳ Ｐゴシック</vt:lpstr>
      <vt:lpstr>Symbol</vt:lpstr>
      <vt:lpstr>Tahoma</vt:lpstr>
      <vt:lpstr>Times New Roman</vt:lpstr>
      <vt:lpstr>Verdana</vt:lpstr>
      <vt:lpstr>Wingdings</vt:lpstr>
      <vt:lpstr>Wingdings 2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1_Office Theme</vt:lpstr>
      <vt:lpstr>19_Custom Design</vt:lpstr>
      <vt:lpstr>CorelDRAW</vt:lpstr>
      <vt:lpstr>Foto do Photo Editor</vt:lpstr>
      <vt:lpstr>Documento</vt:lpstr>
      <vt:lpstr>Document</vt:lpstr>
      <vt:lpstr>Feuille de calcul</vt:lpstr>
      <vt:lpstr>Worksheet</vt:lpstr>
      <vt:lpstr>PowerPoint Presentation</vt:lpstr>
      <vt:lpstr> DINÂMICA DE NUTRIENTES NO SOLO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Cálcio, Magnésio e Acidez do Solo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Nitrogênio no Solo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Critérios para recomendar N</vt:lpstr>
      <vt:lpstr>PowerPoint Presentation</vt:lpstr>
      <vt:lpstr>PowerPoint Presentation</vt:lpstr>
      <vt:lpstr>PowerPoint Presentation</vt:lpstr>
      <vt:lpstr>PowerPoint Presentation</vt:lpstr>
      <vt:lpstr> Fósforo no Solo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Retenção de P no solo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Potássio no Solo </vt:lpstr>
      <vt:lpstr>CONTEÚDO NO SOLO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Enxofre no Solo </vt:lpstr>
      <vt:lpstr>INTRODUÇÃO</vt:lpstr>
      <vt:lpstr>CONTEÚDO NO SOLO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INTERPRETAÇÃO DOS RESULTADOS ANALÍTICOS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Eros Francisco</dc:creator>
  <cp:lastModifiedBy>Evandro Lavorenti</cp:lastModifiedBy>
  <cp:revision>45</cp:revision>
  <dcterms:created xsi:type="dcterms:W3CDTF">2016-04-04T19:26:24Z</dcterms:created>
  <dcterms:modified xsi:type="dcterms:W3CDTF">2016-04-19T20:07:01Z</dcterms:modified>
</cp:coreProperties>
</file>